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4">
  <p:sldMasterIdLst>
    <p:sldMasterId id="2147483648" r:id="rId1"/>
  </p:sldMasterIdLst>
  <p:notesMasterIdLst>
    <p:notesMasterId r:id="rId29"/>
  </p:notesMasterIdLst>
  <p:handoutMasterIdLst>
    <p:handoutMasterId r:id="rId30"/>
  </p:handoutMasterIdLst>
  <p:sldIdLst>
    <p:sldId id="303" r:id="rId2"/>
    <p:sldId id="336" r:id="rId3"/>
    <p:sldId id="304" r:id="rId4"/>
    <p:sldId id="305" r:id="rId5"/>
    <p:sldId id="306" r:id="rId6"/>
    <p:sldId id="307" r:id="rId7"/>
    <p:sldId id="308" r:id="rId8"/>
    <p:sldId id="313" r:id="rId9"/>
    <p:sldId id="309" r:id="rId10"/>
    <p:sldId id="310" r:id="rId11"/>
    <p:sldId id="311" r:id="rId12"/>
    <p:sldId id="330" r:id="rId13"/>
    <p:sldId id="331" r:id="rId14"/>
    <p:sldId id="332" r:id="rId15"/>
    <p:sldId id="335" r:id="rId16"/>
    <p:sldId id="320" r:id="rId17"/>
    <p:sldId id="321" r:id="rId18"/>
    <p:sldId id="322" r:id="rId19"/>
    <p:sldId id="323" r:id="rId20"/>
    <p:sldId id="324" r:id="rId21"/>
    <p:sldId id="325" r:id="rId22"/>
    <p:sldId id="326" r:id="rId23"/>
    <p:sldId id="327" r:id="rId24"/>
    <p:sldId id="328" r:id="rId25"/>
    <p:sldId id="329" r:id="rId26"/>
    <p:sldId id="334" r:id="rId27"/>
    <p:sldId id="337" r:id="rId28"/>
  </p:sldIdLst>
  <p:sldSz cx="12192000" cy="6858000"/>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Standardabschnitt" id="{BE9CE339-E000-42AE-9767-4A1A0818660E}">
          <p14:sldIdLst>
            <p14:sldId id="303"/>
            <p14:sldId id="336"/>
            <p14:sldId id="304"/>
            <p14:sldId id="305"/>
            <p14:sldId id="306"/>
            <p14:sldId id="307"/>
            <p14:sldId id="308"/>
            <p14:sldId id="313"/>
            <p14:sldId id="309"/>
            <p14:sldId id="310"/>
            <p14:sldId id="311"/>
            <p14:sldId id="330"/>
            <p14:sldId id="331"/>
            <p14:sldId id="332"/>
            <p14:sldId id="335"/>
            <p14:sldId id="320"/>
            <p14:sldId id="321"/>
            <p14:sldId id="322"/>
            <p14:sldId id="323"/>
            <p14:sldId id="324"/>
            <p14:sldId id="325"/>
            <p14:sldId id="326"/>
            <p14:sldId id="327"/>
            <p14:sldId id="328"/>
            <p14:sldId id="329"/>
            <p14:sldId id="334"/>
            <p14:sldId id="337"/>
          </p14:sldIdLst>
        </p14:section>
      </p14:sectionLst>
    </p:ext>
    <p:ext uri="{EFAFB233-063F-42B5-8137-9DF3F51BA10A}">
      <p15:sldGuideLst xmlns:p15="http://schemas.microsoft.com/office/powerpoint/2012/main">
        <p15:guide id="1" orient="horz" pos="527" userDrawn="1">
          <p15:clr>
            <a:srgbClr val="A4A3A4"/>
          </p15:clr>
        </p15:guide>
        <p15:guide id="2" orient="horz" pos="142" userDrawn="1">
          <p15:clr>
            <a:srgbClr val="A4A3A4"/>
          </p15:clr>
        </p15:guide>
        <p15:guide id="3" orient="horz" pos="3984" userDrawn="1">
          <p15:clr>
            <a:srgbClr val="A4A3A4"/>
          </p15:clr>
        </p15:guide>
        <p15:guide id="4" orient="horz" pos="4042" userDrawn="1">
          <p15:clr>
            <a:srgbClr val="A4A3A4"/>
          </p15:clr>
        </p15:guide>
        <p15:guide id="5" orient="horz" pos="1275" userDrawn="1">
          <p15:clr>
            <a:srgbClr val="A4A3A4"/>
          </p15:clr>
        </p15:guide>
        <p15:guide id="6" pos="3840" userDrawn="1">
          <p15:clr>
            <a:srgbClr val="A4A3A4"/>
          </p15:clr>
        </p15:guide>
        <p15:guide id="7" pos="7488" userDrawn="1">
          <p15:clr>
            <a:srgbClr val="A4A3A4"/>
          </p15:clr>
        </p15:guide>
        <p15:guide id="8" pos="241" userDrawn="1">
          <p15:clr>
            <a:srgbClr val="A4A3A4"/>
          </p15:clr>
        </p15:guide>
        <p15:guide id="9" pos="512" userDrawn="1">
          <p15:clr>
            <a:srgbClr val="A4A3A4"/>
          </p15:clr>
        </p15:guide>
        <p15:guide id="10" pos="598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us Bittner" initials="MB" lastIdx="1" clrIdx="0">
    <p:extLst>
      <p:ext uri="{19B8F6BF-5375-455C-9EA6-DF929625EA0E}">
        <p15:presenceInfo xmlns:p15="http://schemas.microsoft.com/office/powerpoint/2012/main" userId="f40c3b89d77b71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91F"/>
    <a:srgbClr val="FF0000"/>
    <a:srgbClr val="3A6EB0"/>
    <a:srgbClr val="D9D9D9"/>
    <a:srgbClr val="00FFFF"/>
    <a:srgbClr val="FF6600"/>
    <a:srgbClr val="BFBFBF"/>
    <a:srgbClr val="A6A6A6"/>
    <a:srgbClr val="FF6464"/>
    <a:srgbClr val="DC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2441" autoAdjust="0"/>
  </p:normalViewPr>
  <p:slideViewPr>
    <p:cSldViewPr>
      <p:cViewPr varScale="1">
        <p:scale>
          <a:sx n="71" d="100"/>
          <a:sy n="71" d="100"/>
        </p:scale>
        <p:origin x="1090" y="58"/>
      </p:cViewPr>
      <p:guideLst>
        <p:guide orient="horz" pos="527"/>
        <p:guide orient="horz" pos="142"/>
        <p:guide orient="horz" pos="3984"/>
        <p:guide orient="horz" pos="4042"/>
        <p:guide orient="horz" pos="1275"/>
        <p:guide pos="3840"/>
        <p:guide pos="7488"/>
        <p:guide pos="241"/>
        <p:guide pos="512"/>
        <p:guide pos="5987"/>
      </p:guideLst>
    </p:cSldViewPr>
  </p:slideViewPr>
  <p:outlineViewPr>
    <p:cViewPr>
      <p:scale>
        <a:sx n="33" d="100"/>
        <a:sy n="33" d="100"/>
      </p:scale>
      <p:origin x="0" y="-6494"/>
    </p:cViewPr>
  </p:outlineViewPr>
  <p:notesTextViewPr>
    <p:cViewPr>
      <p:scale>
        <a:sx n="3" d="2"/>
        <a:sy n="3" d="2"/>
      </p:scale>
      <p:origin x="0" y="0"/>
    </p:cViewPr>
  </p:notesTextViewPr>
  <p:notesViewPr>
    <p:cSldViewPr>
      <p:cViewPr varScale="1">
        <p:scale>
          <a:sx n="88" d="100"/>
          <a:sy n="88" d="100"/>
        </p:scale>
        <p:origin x="5742" y="7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5AB377-1D43-964F-9F13-4E7413E7498B}" type="datetimeFigureOut">
              <a:rPr lang="de-DE" smtClean="0"/>
              <a:pPr/>
              <a:t>01.07.2022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0A025F-0FB9-D44A-8B19-5750E9CC5772}" type="slidenum">
              <a:rPr lang="de-DE" smtClean="0"/>
              <a:pPr/>
              <a:t>‹Nr.›</a:t>
            </a:fld>
            <a:endParaRPr lang="de-DE"/>
          </a:p>
        </p:txBody>
      </p:sp>
    </p:spTree>
    <p:extLst>
      <p:ext uri="{BB962C8B-B14F-4D97-AF65-F5344CB8AC3E}">
        <p14:creationId xmlns:p14="http://schemas.microsoft.com/office/powerpoint/2010/main" val="879950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1DA2E2B5-891B-044D-BE27-85BF4A2550F5}" type="slidenum">
              <a:rPr lang="de-DE"/>
              <a:pPr/>
              <a:t>‹Nr.›</a:t>
            </a:fld>
            <a:endParaRPr lang="de-DE"/>
          </a:p>
        </p:txBody>
      </p:sp>
    </p:spTree>
    <p:extLst>
      <p:ext uri="{BB962C8B-B14F-4D97-AF65-F5344CB8AC3E}">
        <p14:creationId xmlns:p14="http://schemas.microsoft.com/office/powerpoint/2010/main" val="13703896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First </a:t>
            </a:r>
            <a:r>
              <a:rPr lang="de-DE" dirty="0" err="1"/>
              <a:t>of</a:t>
            </a:r>
            <a:r>
              <a:rPr lang="de-DE" dirty="0"/>
              <a:t> all, </a:t>
            </a:r>
            <a:r>
              <a:rPr lang="de-DE" dirty="0" err="1"/>
              <a:t>what</a:t>
            </a:r>
            <a:r>
              <a:rPr lang="de-DE" dirty="0"/>
              <a:t> </a:t>
            </a:r>
            <a:r>
              <a:rPr lang="de-DE" dirty="0" err="1"/>
              <a:t>exactly</a:t>
            </a:r>
            <a:r>
              <a:rPr lang="de-DE" dirty="0"/>
              <a:t> </a:t>
            </a:r>
            <a:r>
              <a:rPr lang="de-DE" dirty="0" err="1"/>
              <a:t>is</a:t>
            </a:r>
            <a:r>
              <a:rPr lang="de-DE" dirty="0"/>
              <a:t> </a:t>
            </a:r>
            <a:r>
              <a:rPr lang="de-DE" dirty="0" err="1"/>
              <a:t>meant</a:t>
            </a:r>
            <a:r>
              <a:rPr lang="de-DE" dirty="0"/>
              <a:t> </a:t>
            </a:r>
            <a:r>
              <a:rPr lang="de-DE" dirty="0" err="1"/>
              <a:t>with</a:t>
            </a:r>
            <a:r>
              <a:rPr lang="de-DE" dirty="0"/>
              <a:t> </a:t>
            </a:r>
            <a:r>
              <a:rPr lang="de-DE" dirty="0" err="1"/>
              <a:t>Epistemic</a:t>
            </a:r>
            <a:r>
              <a:rPr lang="de-DE" dirty="0"/>
              <a:t> </a:t>
            </a:r>
            <a:r>
              <a:rPr lang="de-DE" dirty="0" err="1"/>
              <a:t>uncertainty</a:t>
            </a:r>
            <a:r>
              <a:rPr lang="de-DE" dirty="0"/>
              <a:t> </a:t>
            </a:r>
            <a:r>
              <a:rPr lang="de-DE" dirty="0" err="1"/>
              <a:t>quantification</a:t>
            </a:r>
            <a:r>
              <a:rPr lang="de-DE" dirty="0"/>
              <a:t>?</a:t>
            </a:r>
            <a:br>
              <a:rPr lang="de-DE" dirty="0"/>
            </a:br>
            <a:r>
              <a:rPr lang="de-DE" dirty="0" err="1"/>
              <a:t>We</a:t>
            </a:r>
            <a:r>
              <a:rPr lang="de-DE" dirty="0"/>
              <a:t> </a:t>
            </a:r>
            <a:r>
              <a:rPr lang="de-DE" dirty="0" err="1"/>
              <a:t>want</a:t>
            </a:r>
            <a:r>
              <a:rPr lang="de-DE" dirty="0"/>
              <a:t> </a:t>
            </a:r>
            <a:r>
              <a:rPr lang="de-DE" dirty="0" err="1"/>
              <a:t>to</a:t>
            </a:r>
            <a:r>
              <a:rPr lang="de-DE" dirty="0"/>
              <a:t> </a:t>
            </a:r>
            <a:r>
              <a:rPr lang="de-DE" dirty="0" err="1"/>
              <a:t>increase</a:t>
            </a:r>
            <a:r>
              <a:rPr lang="de-DE" dirty="0"/>
              <a:t> </a:t>
            </a:r>
            <a:r>
              <a:rPr lang="de-DE" dirty="0" err="1"/>
              <a:t>the</a:t>
            </a:r>
            <a:r>
              <a:rPr lang="de-DE" dirty="0"/>
              <a:t> </a:t>
            </a:r>
            <a:r>
              <a:rPr lang="de-DE" dirty="0" err="1"/>
              <a:t>knowledge</a:t>
            </a:r>
            <a:r>
              <a:rPr lang="de-DE" dirty="0"/>
              <a:t> </a:t>
            </a:r>
            <a:r>
              <a:rPr lang="de-DE" dirty="0" err="1"/>
              <a:t>by</a:t>
            </a:r>
            <a:r>
              <a:rPr lang="de-DE" dirty="0"/>
              <a:t> </a:t>
            </a:r>
            <a:r>
              <a:rPr lang="de-DE" dirty="0" err="1"/>
              <a:t>refined</a:t>
            </a:r>
            <a:r>
              <a:rPr lang="de-DE" dirty="0"/>
              <a:t> </a:t>
            </a:r>
            <a:r>
              <a:rPr lang="de-DE" dirty="0" err="1"/>
              <a:t>model</a:t>
            </a:r>
            <a:r>
              <a:rPr lang="de-DE" dirty="0"/>
              <a:t> </a:t>
            </a:r>
            <a:r>
              <a:rPr lang="de-DE" dirty="0" err="1"/>
              <a:t>assumptions</a:t>
            </a:r>
            <a:r>
              <a:rPr lang="de-DE" dirty="0"/>
              <a:t> </a:t>
            </a:r>
            <a:r>
              <a:rPr lang="de-DE" dirty="0" err="1"/>
              <a:t>that</a:t>
            </a:r>
            <a:r>
              <a:rPr lang="de-DE" dirty="0"/>
              <a:t> </a:t>
            </a:r>
            <a:r>
              <a:rPr lang="de-DE" dirty="0" err="1"/>
              <a:t>are</a:t>
            </a:r>
            <a:r>
              <a:rPr lang="de-DE" dirty="0"/>
              <a:t> in </a:t>
            </a:r>
            <a:r>
              <a:rPr lang="de-DE" dirty="0" err="1"/>
              <a:t>the</a:t>
            </a:r>
            <a:r>
              <a:rPr lang="de-DE" dirty="0"/>
              <a:t> </a:t>
            </a:r>
            <a:r>
              <a:rPr lang="de-DE" dirty="0" err="1"/>
              <a:t>best</a:t>
            </a:r>
            <a:r>
              <a:rPr lang="de-DE" dirty="0"/>
              <a:t> </a:t>
            </a:r>
            <a:r>
              <a:rPr lang="de-DE" dirty="0" err="1"/>
              <a:t>case</a:t>
            </a:r>
            <a:r>
              <a:rPr lang="de-DE" dirty="0"/>
              <a:t> </a:t>
            </a:r>
            <a:r>
              <a:rPr lang="de-DE" dirty="0" err="1"/>
              <a:t>data</a:t>
            </a:r>
            <a:r>
              <a:rPr lang="de-DE" dirty="0"/>
              <a:t> </a:t>
            </a:r>
            <a:r>
              <a:rPr lang="de-DE" dirty="0" err="1"/>
              <a:t>driven</a:t>
            </a:r>
            <a:r>
              <a:rPr lang="de-DE" dirty="0"/>
              <a:t>.</a:t>
            </a:r>
            <a:br>
              <a:rPr lang="de-DE" dirty="0"/>
            </a:br>
            <a:br>
              <a:rPr lang="de-DE" dirty="0"/>
            </a:br>
            <a:r>
              <a:rPr lang="de-DE" dirty="0" err="1"/>
              <a:t>Mass</a:t>
            </a:r>
            <a:r>
              <a:rPr lang="de-DE" dirty="0"/>
              <a:t> on top </a:t>
            </a:r>
            <a:r>
              <a:rPr lang="de-DE" dirty="0" err="1"/>
              <a:t>is</a:t>
            </a:r>
            <a:r>
              <a:rPr lang="de-DE" dirty="0"/>
              <a:t> an </a:t>
            </a:r>
            <a:r>
              <a:rPr lang="de-DE" dirty="0" err="1"/>
              <a:t>additionall</a:t>
            </a:r>
            <a:r>
              <a:rPr lang="de-DE" dirty="0"/>
              <a:t> 2.25 </a:t>
            </a:r>
            <a:r>
              <a:rPr lang="de-DE" dirty="0" err="1"/>
              <a:t>tons</a:t>
            </a:r>
            <a:br>
              <a:rPr lang="de-DE" dirty="0"/>
            </a:br>
            <a:r>
              <a:rPr lang="de-DE" dirty="0"/>
              <a:t>First </a:t>
            </a:r>
            <a:r>
              <a:rPr lang="de-DE" dirty="0" err="1"/>
              <a:t>three</a:t>
            </a:r>
            <a:r>
              <a:rPr lang="de-DE" dirty="0"/>
              <a:t> </a:t>
            </a:r>
            <a:r>
              <a:rPr lang="de-DE" dirty="0" err="1"/>
              <a:t>storeys</a:t>
            </a:r>
            <a:r>
              <a:rPr lang="de-DE" dirty="0"/>
              <a:t> 42.5 </a:t>
            </a:r>
            <a:r>
              <a:rPr lang="de-DE" dirty="0" err="1"/>
              <a:t>tons</a:t>
            </a:r>
            <a:br>
              <a:rPr lang="de-DE" dirty="0"/>
            </a:br>
            <a:r>
              <a:rPr lang="de-DE" dirty="0"/>
              <a:t>last </a:t>
            </a:r>
            <a:r>
              <a:rPr lang="de-DE" dirty="0" err="1"/>
              <a:t>storey</a:t>
            </a:r>
            <a:r>
              <a:rPr lang="de-DE" dirty="0"/>
              <a:t> 38.5 </a:t>
            </a:r>
            <a:r>
              <a:rPr lang="de-DE" dirty="0" err="1"/>
              <a:t>tons</a:t>
            </a:r>
            <a:endParaRPr lang="de-DE" dirty="0"/>
          </a:p>
        </p:txBody>
      </p:sp>
      <p:sp>
        <p:nvSpPr>
          <p:cNvPr id="4" name="Foliennummernplatzhalter 3"/>
          <p:cNvSpPr>
            <a:spLocks noGrp="1"/>
          </p:cNvSpPr>
          <p:nvPr>
            <p:ph type="sldNum" sz="quarter" idx="5"/>
          </p:nvPr>
        </p:nvSpPr>
        <p:spPr/>
        <p:txBody>
          <a:bodyPr/>
          <a:lstStyle/>
          <a:p>
            <a:fld id="{1DA2E2B5-891B-044D-BE27-85BF4A2550F5}" type="slidenum">
              <a:rPr lang="de-DE" smtClean="0"/>
              <a:pPr/>
              <a:t>3</a:t>
            </a:fld>
            <a:endParaRPr lang="de-DE"/>
          </a:p>
        </p:txBody>
      </p:sp>
    </p:spTree>
    <p:extLst>
      <p:ext uri="{BB962C8B-B14F-4D97-AF65-F5344CB8AC3E}">
        <p14:creationId xmlns:p14="http://schemas.microsoft.com/office/powerpoint/2010/main" val="346282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colours</a:t>
            </a:r>
            <a:r>
              <a:rPr lang="de-DE" dirty="0"/>
              <a:t> </a:t>
            </a:r>
            <a:r>
              <a:rPr lang="de-DE" dirty="0" err="1"/>
              <a:t>from</a:t>
            </a:r>
            <a:r>
              <a:rPr lang="de-DE" dirty="0"/>
              <a:t> </a:t>
            </a:r>
            <a:r>
              <a:rPr lang="de-DE" dirty="0" err="1"/>
              <a:t>white</a:t>
            </a:r>
            <a:r>
              <a:rPr lang="de-DE" dirty="0"/>
              <a:t> </a:t>
            </a:r>
            <a:r>
              <a:rPr lang="de-DE" dirty="0" err="1"/>
              <a:t>to</a:t>
            </a:r>
            <a:r>
              <a:rPr lang="de-DE" dirty="0"/>
              <a:t> </a:t>
            </a:r>
            <a:r>
              <a:rPr lang="de-DE" dirty="0" err="1"/>
              <a:t>brown</a:t>
            </a:r>
            <a:r>
              <a:rPr lang="de-DE" dirty="0"/>
              <a:t> </a:t>
            </a:r>
            <a:r>
              <a:rPr lang="de-DE" dirty="0" err="1"/>
              <a:t>indicate</a:t>
            </a:r>
            <a:r>
              <a:rPr lang="de-DE" dirty="0"/>
              <a:t> a </a:t>
            </a:r>
            <a:r>
              <a:rPr lang="de-DE" dirty="0" err="1"/>
              <a:t>peak</a:t>
            </a:r>
            <a:r>
              <a:rPr lang="de-DE" dirty="0"/>
              <a:t> </a:t>
            </a:r>
            <a:r>
              <a:rPr lang="de-DE" dirty="0" err="1"/>
              <a:t>ground</a:t>
            </a:r>
            <a:r>
              <a:rPr lang="de-DE" dirty="0"/>
              <a:t> </a:t>
            </a:r>
            <a:r>
              <a:rPr lang="de-DE" dirty="0" err="1"/>
              <a:t>accelerations</a:t>
            </a:r>
            <a:r>
              <a:rPr lang="de-DE" dirty="0"/>
              <a:t> in </a:t>
            </a:r>
            <a:r>
              <a:rPr lang="de-DE" dirty="0" err="1"/>
              <a:t>from</a:t>
            </a:r>
            <a:r>
              <a:rPr lang="de-DE" dirty="0"/>
              <a:t> 0 </a:t>
            </a:r>
            <a:r>
              <a:rPr lang="de-DE" dirty="0" err="1"/>
              <a:t>to</a:t>
            </a:r>
            <a:r>
              <a:rPr lang="de-DE" dirty="0"/>
              <a:t> &gt;4.8 m/s^2 </a:t>
            </a:r>
            <a:r>
              <a:rPr lang="de-DE" dirty="0" err="1"/>
              <a:t>with</a:t>
            </a:r>
            <a:r>
              <a:rPr lang="de-DE" dirty="0"/>
              <a:t> a 10% </a:t>
            </a:r>
            <a:r>
              <a:rPr lang="de-DE" dirty="0" err="1"/>
              <a:t>probability</a:t>
            </a:r>
            <a:r>
              <a:rPr lang="de-DE" dirty="0"/>
              <a:t> </a:t>
            </a:r>
            <a:r>
              <a:rPr lang="de-DE" dirty="0" err="1"/>
              <a:t>of</a:t>
            </a:r>
            <a:r>
              <a:rPr lang="de-DE" dirty="0"/>
              <a:t> </a:t>
            </a:r>
            <a:r>
              <a:rPr lang="de-DE" dirty="0" err="1"/>
              <a:t>exceedance</a:t>
            </a:r>
            <a:r>
              <a:rPr lang="de-DE" dirty="0"/>
              <a:t> in 50 </a:t>
            </a:r>
            <a:r>
              <a:rPr lang="de-DE" dirty="0" err="1"/>
              <a:t>years</a:t>
            </a:r>
            <a:r>
              <a:rPr lang="de-DE" dirty="0"/>
              <a:t> </a:t>
            </a:r>
            <a:r>
              <a:rPr lang="de-DE" dirty="0" err="1"/>
              <a:t>for</a:t>
            </a:r>
            <a:r>
              <a:rPr lang="de-DE" dirty="0"/>
              <a:t> a 475 </a:t>
            </a:r>
            <a:r>
              <a:rPr lang="de-DE" dirty="0" err="1"/>
              <a:t>years</a:t>
            </a:r>
            <a:r>
              <a:rPr lang="de-DE" dirty="0"/>
              <a:t> </a:t>
            </a:r>
            <a:r>
              <a:rPr lang="de-DE" dirty="0" err="1"/>
              <a:t>minimum</a:t>
            </a:r>
            <a:r>
              <a:rPr lang="de-DE" dirty="0"/>
              <a:t> time </a:t>
            </a:r>
            <a:r>
              <a:rPr lang="de-DE" dirty="0" err="1"/>
              <a:t>period</a:t>
            </a:r>
            <a:r>
              <a:rPr lang="de-DE" dirty="0"/>
              <a:t>.</a:t>
            </a:r>
            <a:br>
              <a:rPr lang="de-DE" dirty="0"/>
            </a:br>
            <a:r>
              <a:rPr lang="de-DE" dirty="0"/>
              <a:t>Mention source </a:t>
            </a:r>
            <a:r>
              <a:rPr lang="de-DE" dirty="0" err="1"/>
              <a:t>based</a:t>
            </a:r>
            <a:r>
              <a:rPr lang="de-DE" dirty="0"/>
              <a:t> </a:t>
            </a:r>
            <a:r>
              <a:rPr lang="de-DE" dirty="0" err="1"/>
              <a:t>ground</a:t>
            </a:r>
            <a:r>
              <a:rPr lang="de-DE" dirty="0"/>
              <a:t> </a:t>
            </a:r>
            <a:r>
              <a:rPr lang="de-DE" dirty="0" err="1"/>
              <a:t>acceleration</a:t>
            </a:r>
            <a:r>
              <a:rPr lang="de-DE" dirty="0"/>
              <a:t> </a:t>
            </a:r>
            <a:r>
              <a:rPr lang="de-DE" dirty="0" err="1"/>
              <a:t>method</a:t>
            </a:r>
            <a:r>
              <a:rPr lang="de-DE" dirty="0"/>
              <a:t>. (Strong </a:t>
            </a:r>
            <a:r>
              <a:rPr lang="de-DE" dirty="0" err="1"/>
              <a:t>motion</a:t>
            </a:r>
            <a:r>
              <a:rPr lang="de-DE" dirty="0"/>
              <a:t> Pulse Generation Areas)</a:t>
            </a:r>
          </a:p>
        </p:txBody>
      </p:sp>
      <p:sp>
        <p:nvSpPr>
          <p:cNvPr id="4" name="Foliennummernplatzhalter 3"/>
          <p:cNvSpPr>
            <a:spLocks noGrp="1"/>
          </p:cNvSpPr>
          <p:nvPr>
            <p:ph type="sldNum" sz="quarter" idx="5"/>
          </p:nvPr>
        </p:nvSpPr>
        <p:spPr/>
        <p:txBody>
          <a:bodyPr/>
          <a:lstStyle/>
          <a:p>
            <a:fld id="{1DA2E2B5-891B-044D-BE27-85BF4A2550F5}" type="slidenum">
              <a:rPr lang="de-DE" smtClean="0"/>
              <a:pPr/>
              <a:t>4</a:t>
            </a:fld>
            <a:endParaRPr lang="de-DE"/>
          </a:p>
        </p:txBody>
      </p:sp>
    </p:spTree>
    <p:extLst>
      <p:ext uri="{BB962C8B-B14F-4D97-AF65-F5344CB8AC3E}">
        <p14:creationId xmlns:p14="http://schemas.microsoft.com/office/powerpoint/2010/main" val="402121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We</a:t>
            </a:r>
            <a:r>
              <a:rPr lang="de-DE" dirty="0"/>
              <a:t> </a:t>
            </a:r>
            <a:r>
              <a:rPr lang="de-DE" dirty="0" err="1"/>
              <a:t>may</a:t>
            </a:r>
            <a:r>
              <a:rPr lang="de-DE" dirty="0"/>
              <a:t> </a:t>
            </a:r>
            <a:r>
              <a:rPr lang="de-DE" dirty="0" err="1"/>
              <a:t>know</a:t>
            </a:r>
            <a:r>
              <a:rPr lang="de-DE" dirty="0"/>
              <a:t> </a:t>
            </a:r>
            <a:r>
              <a:rPr lang="de-DE" dirty="0" err="1"/>
              <a:t>the</a:t>
            </a:r>
            <a:r>
              <a:rPr lang="de-DE" dirty="0"/>
              <a:t> </a:t>
            </a:r>
            <a:r>
              <a:rPr lang="de-DE" dirty="0" err="1"/>
              <a:t>future</a:t>
            </a:r>
            <a:r>
              <a:rPr lang="de-DE" dirty="0"/>
              <a:t> </a:t>
            </a:r>
            <a:r>
              <a:rPr lang="de-DE" dirty="0" err="1"/>
              <a:t>location</a:t>
            </a:r>
            <a:r>
              <a:rPr lang="de-DE" dirty="0"/>
              <a:t> </a:t>
            </a:r>
            <a:r>
              <a:rPr lang="de-DE" dirty="0" err="1"/>
              <a:t>of</a:t>
            </a:r>
            <a:r>
              <a:rPr lang="de-DE" dirty="0"/>
              <a:t> </a:t>
            </a:r>
            <a:r>
              <a:rPr lang="de-DE" dirty="0" err="1"/>
              <a:t>our</a:t>
            </a:r>
            <a:r>
              <a:rPr lang="de-DE" dirty="0"/>
              <a:t> </a:t>
            </a:r>
            <a:r>
              <a:rPr lang="de-DE" dirty="0" err="1"/>
              <a:t>structure</a:t>
            </a:r>
            <a:r>
              <a:rPr lang="de-DE" dirty="0"/>
              <a:t>, </a:t>
            </a:r>
            <a:r>
              <a:rPr lang="de-DE" dirty="0" err="1"/>
              <a:t>however</a:t>
            </a:r>
            <a:r>
              <a:rPr lang="de-DE" dirty="0"/>
              <a:t> </a:t>
            </a:r>
            <a:r>
              <a:rPr lang="de-DE" dirty="0" err="1"/>
              <a:t>we</a:t>
            </a:r>
            <a:r>
              <a:rPr lang="de-DE" dirty="0"/>
              <a:t> </a:t>
            </a:r>
            <a:r>
              <a:rPr lang="de-DE" dirty="0" err="1"/>
              <a:t>may</a:t>
            </a:r>
            <a:r>
              <a:rPr lang="de-DE" dirty="0"/>
              <a:t> not </a:t>
            </a:r>
            <a:r>
              <a:rPr lang="de-DE" dirty="0" err="1"/>
              <a:t>know</a:t>
            </a:r>
            <a:r>
              <a:rPr lang="de-DE" dirty="0"/>
              <a:t> </a:t>
            </a:r>
            <a:r>
              <a:rPr lang="de-DE" dirty="0" err="1"/>
              <a:t>where</a:t>
            </a:r>
            <a:r>
              <a:rPr lang="de-DE" dirty="0"/>
              <a:t> </a:t>
            </a:r>
            <a:r>
              <a:rPr lang="de-DE" dirty="0" err="1"/>
              <a:t>the</a:t>
            </a:r>
            <a:r>
              <a:rPr lang="de-DE" dirty="0"/>
              <a:t> </a:t>
            </a:r>
            <a:r>
              <a:rPr lang="de-DE" dirty="0" err="1"/>
              <a:t>earthquake</a:t>
            </a:r>
            <a:r>
              <a:rPr lang="de-DE" dirty="0"/>
              <a:t> </a:t>
            </a:r>
            <a:r>
              <a:rPr lang="de-DE" dirty="0" err="1"/>
              <a:t>strikes</a:t>
            </a:r>
            <a:r>
              <a:rPr lang="de-DE" dirty="0"/>
              <a:t> </a:t>
            </a:r>
            <a:r>
              <a:rPr lang="de-DE" dirty="0" err="1"/>
              <a:t>exactly</a:t>
            </a:r>
            <a:r>
              <a:rPr lang="de-DE" dirty="0"/>
              <a:t>. </a:t>
            </a:r>
            <a:r>
              <a:rPr lang="de-DE" dirty="0" err="1"/>
              <a:t>Therefore</a:t>
            </a:r>
            <a:r>
              <a:rPr lang="de-DE" dirty="0"/>
              <a:t> </a:t>
            </a:r>
            <a:r>
              <a:rPr lang="de-DE" dirty="0" err="1"/>
              <a:t>measurements</a:t>
            </a:r>
            <a:r>
              <a:rPr lang="de-DE" dirty="0"/>
              <a:t> </a:t>
            </a:r>
            <a:r>
              <a:rPr lang="de-DE" dirty="0" err="1"/>
              <a:t>of</a:t>
            </a:r>
            <a:r>
              <a:rPr lang="de-DE" dirty="0"/>
              <a:t> </a:t>
            </a:r>
            <a:r>
              <a:rPr lang="de-DE" dirty="0" err="1"/>
              <a:t>the</a:t>
            </a:r>
            <a:r>
              <a:rPr lang="de-DE" dirty="0"/>
              <a:t> same </a:t>
            </a:r>
            <a:r>
              <a:rPr lang="de-DE" dirty="0" err="1"/>
              <a:t>earthquake</a:t>
            </a:r>
            <a:r>
              <a:rPr lang="de-DE" dirty="0"/>
              <a:t> </a:t>
            </a:r>
            <a:r>
              <a:rPr lang="de-DE" dirty="0" err="1"/>
              <a:t>can</a:t>
            </a:r>
            <a:r>
              <a:rPr lang="de-DE" dirty="0"/>
              <a:t> </a:t>
            </a:r>
            <a:r>
              <a:rPr lang="de-DE" dirty="0" err="1"/>
              <a:t>be</a:t>
            </a:r>
            <a:r>
              <a:rPr lang="de-DE" dirty="0"/>
              <a:t> </a:t>
            </a:r>
            <a:r>
              <a:rPr lang="de-DE" dirty="0" err="1"/>
              <a:t>assumed</a:t>
            </a:r>
            <a:r>
              <a:rPr lang="de-DE" dirty="0"/>
              <a:t> </a:t>
            </a:r>
            <a:r>
              <a:rPr lang="de-DE" dirty="0" err="1"/>
              <a:t>as</a:t>
            </a:r>
            <a:r>
              <a:rPr lang="de-DE" dirty="0"/>
              <a:t> possible </a:t>
            </a:r>
            <a:r>
              <a:rPr lang="de-DE" dirty="0" err="1"/>
              <a:t>inputs</a:t>
            </a:r>
            <a:r>
              <a:rPr lang="de-DE" dirty="0"/>
              <a:t>.</a:t>
            </a:r>
          </a:p>
        </p:txBody>
      </p:sp>
      <p:sp>
        <p:nvSpPr>
          <p:cNvPr id="4" name="Foliennummernplatzhalter 3"/>
          <p:cNvSpPr>
            <a:spLocks noGrp="1"/>
          </p:cNvSpPr>
          <p:nvPr>
            <p:ph type="sldNum" sz="quarter" idx="5"/>
          </p:nvPr>
        </p:nvSpPr>
        <p:spPr/>
        <p:txBody>
          <a:bodyPr/>
          <a:lstStyle/>
          <a:p>
            <a:fld id="{1DA2E2B5-891B-044D-BE27-85BF4A2550F5}" type="slidenum">
              <a:rPr lang="de-DE" smtClean="0"/>
              <a:pPr/>
              <a:t>5</a:t>
            </a:fld>
            <a:endParaRPr lang="de-DE"/>
          </a:p>
        </p:txBody>
      </p:sp>
    </p:spTree>
    <p:extLst>
      <p:ext uri="{BB962C8B-B14F-4D97-AF65-F5344CB8AC3E}">
        <p14:creationId xmlns:p14="http://schemas.microsoft.com/office/powerpoint/2010/main" val="208656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DA2E2B5-891B-044D-BE27-85BF4A2550F5}" type="slidenum">
              <a:rPr lang="de-DE" smtClean="0"/>
              <a:pPr/>
              <a:t>7</a:t>
            </a:fld>
            <a:endParaRPr lang="de-DE"/>
          </a:p>
        </p:txBody>
      </p:sp>
    </p:spTree>
    <p:extLst>
      <p:ext uri="{BB962C8B-B14F-4D97-AF65-F5344CB8AC3E}">
        <p14:creationId xmlns:p14="http://schemas.microsoft.com/office/powerpoint/2010/main" val="4680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We</a:t>
            </a:r>
            <a:r>
              <a:rPr lang="de-DE" dirty="0"/>
              <a:t> </a:t>
            </a:r>
            <a:r>
              <a:rPr lang="de-DE" dirty="0" err="1"/>
              <a:t>have</a:t>
            </a:r>
            <a:r>
              <a:rPr lang="de-DE" dirty="0"/>
              <a:t> an </a:t>
            </a:r>
            <a:r>
              <a:rPr lang="de-DE" dirty="0" err="1"/>
              <a:t>issue</a:t>
            </a:r>
            <a:r>
              <a:rPr lang="de-DE" dirty="0"/>
              <a:t> </a:t>
            </a:r>
            <a:r>
              <a:rPr lang="de-DE" dirty="0" err="1"/>
              <a:t>here</a:t>
            </a:r>
            <a:r>
              <a:rPr lang="de-DE" dirty="0"/>
              <a:t>, </a:t>
            </a:r>
            <a:r>
              <a:rPr lang="de-DE" dirty="0" err="1"/>
              <a:t>the</a:t>
            </a:r>
            <a:r>
              <a:rPr lang="de-DE" dirty="0"/>
              <a:t> </a:t>
            </a:r>
            <a:r>
              <a:rPr lang="de-DE" dirty="0" err="1"/>
              <a:t>density</a:t>
            </a:r>
            <a:r>
              <a:rPr lang="de-DE" dirty="0"/>
              <a:t> </a:t>
            </a:r>
            <a:r>
              <a:rPr lang="de-DE" dirty="0" err="1"/>
              <a:t>is</a:t>
            </a:r>
            <a:r>
              <a:rPr lang="de-DE" dirty="0"/>
              <a:t> </a:t>
            </a:r>
            <a:r>
              <a:rPr lang="de-DE" dirty="0" err="1"/>
              <a:t>centered</a:t>
            </a:r>
            <a:r>
              <a:rPr lang="de-DE" dirty="0"/>
              <a:t> </a:t>
            </a:r>
            <a:r>
              <a:rPr lang="de-DE" dirty="0" err="1"/>
              <a:t>around</a:t>
            </a:r>
            <a:r>
              <a:rPr lang="de-DE" dirty="0"/>
              <a:t> </a:t>
            </a:r>
            <a:r>
              <a:rPr lang="de-DE" dirty="0" err="1"/>
              <a:t>the</a:t>
            </a:r>
            <a:r>
              <a:rPr lang="de-DE" dirty="0"/>
              <a:t> </a:t>
            </a:r>
            <a:r>
              <a:rPr lang="de-DE" dirty="0" err="1"/>
              <a:t>higher</a:t>
            </a:r>
            <a:r>
              <a:rPr lang="de-DE" dirty="0"/>
              <a:t> </a:t>
            </a:r>
            <a:r>
              <a:rPr lang="de-DE" dirty="0" err="1"/>
              <a:t>frequency</a:t>
            </a:r>
            <a:r>
              <a:rPr lang="de-DE" dirty="0"/>
              <a:t> </a:t>
            </a:r>
            <a:r>
              <a:rPr lang="de-DE" dirty="0" err="1"/>
              <a:t>parts</a:t>
            </a:r>
            <a:r>
              <a:rPr lang="de-DE" dirty="0"/>
              <a:t>. </a:t>
            </a:r>
            <a:br>
              <a:rPr lang="de-DE" dirty="0"/>
            </a:br>
            <a:r>
              <a:rPr lang="de-DE" dirty="0" err="1"/>
              <a:t>However</a:t>
            </a:r>
            <a:r>
              <a:rPr lang="de-DE" dirty="0"/>
              <a:t> </a:t>
            </a:r>
            <a:r>
              <a:rPr lang="de-DE" dirty="0" err="1"/>
              <a:t>we</a:t>
            </a:r>
            <a:r>
              <a:rPr lang="de-DE" dirty="0"/>
              <a:t> </a:t>
            </a:r>
            <a:r>
              <a:rPr lang="de-DE" dirty="0" err="1"/>
              <a:t>know</a:t>
            </a:r>
            <a:r>
              <a:rPr lang="de-DE" dirty="0"/>
              <a:t> </a:t>
            </a:r>
            <a:r>
              <a:rPr lang="de-DE" dirty="0" err="1"/>
              <a:t>that</a:t>
            </a:r>
            <a:r>
              <a:rPr lang="de-DE" dirty="0"/>
              <a:t> </a:t>
            </a:r>
            <a:r>
              <a:rPr lang="de-DE" dirty="0" err="1"/>
              <a:t>the</a:t>
            </a:r>
            <a:r>
              <a:rPr lang="de-DE" dirty="0"/>
              <a:t> PSD </a:t>
            </a:r>
            <a:r>
              <a:rPr lang="de-DE" dirty="0" err="1"/>
              <a:t>function</a:t>
            </a:r>
            <a:r>
              <a:rPr lang="de-DE" dirty="0"/>
              <a:t> </a:t>
            </a:r>
            <a:r>
              <a:rPr lang="de-DE" dirty="0" err="1"/>
              <a:t>is</a:t>
            </a:r>
            <a:r>
              <a:rPr lang="de-DE" dirty="0"/>
              <a:t> a </a:t>
            </a:r>
            <a:r>
              <a:rPr lang="de-DE" dirty="0" err="1"/>
              <a:t>continous</a:t>
            </a:r>
            <a:r>
              <a:rPr lang="de-DE" dirty="0"/>
              <a:t> </a:t>
            </a:r>
            <a:r>
              <a:rPr lang="de-DE" dirty="0" err="1"/>
              <a:t>function</a:t>
            </a:r>
            <a:r>
              <a:rPr lang="de-DE" dirty="0"/>
              <a:t>.</a:t>
            </a:r>
          </a:p>
        </p:txBody>
      </p:sp>
      <p:sp>
        <p:nvSpPr>
          <p:cNvPr id="4" name="Foliennummernplatzhalter 3"/>
          <p:cNvSpPr>
            <a:spLocks noGrp="1"/>
          </p:cNvSpPr>
          <p:nvPr>
            <p:ph type="sldNum" sz="quarter" idx="5"/>
          </p:nvPr>
        </p:nvSpPr>
        <p:spPr/>
        <p:txBody>
          <a:bodyPr/>
          <a:lstStyle/>
          <a:p>
            <a:fld id="{1DA2E2B5-891B-044D-BE27-85BF4A2550F5}" type="slidenum">
              <a:rPr lang="de-DE" smtClean="0"/>
              <a:pPr/>
              <a:t>16</a:t>
            </a:fld>
            <a:endParaRPr lang="de-DE"/>
          </a:p>
        </p:txBody>
      </p:sp>
    </p:spTree>
    <p:extLst>
      <p:ext uri="{BB962C8B-B14F-4D97-AF65-F5344CB8AC3E}">
        <p14:creationId xmlns:p14="http://schemas.microsoft.com/office/powerpoint/2010/main" val="361827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Therefore, a simple data-thinning algorithm is proposed, which is specifically tailored for functional data with similar characteristics. </a:t>
            </a:r>
            <a:endParaRPr lang="de-DE" dirty="0"/>
          </a:p>
        </p:txBody>
      </p:sp>
      <p:sp>
        <p:nvSpPr>
          <p:cNvPr id="4" name="Foliennummernplatzhalter 3"/>
          <p:cNvSpPr>
            <a:spLocks noGrp="1"/>
          </p:cNvSpPr>
          <p:nvPr>
            <p:ph type="sldNum" sz="quarter" idx="5"/>
          </p:nvPr>
        </p:nvSpPr>
        <p:spPr/>
        <p:txBody>
          <a:bodyPr/>
          <a:lstStyle/>
          <a:p>
            <a:fld id="{1DA2E2B5-891B-044D-BE27-85BF4A2550F5}" type="slidenum">
              <a:rPr lang="de-DE" smtClean="0"/>
              <a:pPr/>
              <a:t>17</a:t>
            </a:fld>
            <a:endParaRPr lang="de-DE"/>
          </a:p>
        </p:txBody>
      </p:sp>
    </p:spTree>
    <p:extLst>
      <p:ext uri="{BB962C8B-B14F-4D97-AF65-F5344CB8AC3E}">
        <p14:creationId xmlns:p14="http://schemas.microsoft.com/office/powerpoint/2010/main" val="291122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Remember</a:t>
            </a:r>
            <a:r>
              <a:rPr lang="de-DE" dirty="0"/>
              <a:t>: </a:t>
            </a:r>
            <a:r>
              <a:rPr lang="de-DE" dirty="0" err="1"/>
              <a:t>we</a:t>
            </a:r>
            <a:r>
              <a:rPr lang="de-DE" dirty="0"/>
              <a:t> </a:t>
            </a:r>
            <a:r>
              <a:rPr lang="de-DE" dirty="0" err="1"/>
              <a:t>are</a:t>
            </a:r>
            <a:r>
              <a:rPr lang="de-DE" dirty="0"/>
              <a:t> </a:t>
            </a:r>
            <a:r>
              <a:rPr lang="de-DE" dirty="0" err="1"/>
              <a:t>modelling</a:t>
            </a:r>
            <a:r>
              <a:rPr lang="de-DE" dirty="0"/>
              <a:t> a </a:t>
            </a:r>
            <a:r>
              <a:rPr lang="de-DE" dirty="0" err="1"/>
              <a:t>Gaussian</a:t>
            </a:r>
            <a:r>
              <a:rPr lang="de-DE" dirty="0"/>
              <a:t> </a:t>
            </a:r>
            <a:r>
              <a:rPr lang="de-DE" dirty="0" err="1"/>
              <a:t>process</a:t>
            </a:r>
            <a:r>
              <a:rPr lang="de-DE" dirty="0"/>
              <a:t>.</a:t>
            </a:r>
          </a:p>
        </p:txBody>
      </p:sp>
      <p:sp>
        <p:nvSpPr>
          <p:cNvPr id="4" name="Foliennummernplatzhalter 3"/>
          <p:cNvSpPr>
            <a:spLocks noGrp="1"/>
          </p:cNvSpPr>
          <p:nvPr>
            <p:ph type="sldNum" sz="quarter" idx="5"/>
          </p:nvPr>
        </p:nvSpPr>
        <p:spPr/>
        <p:txBody>
          <a:bodyPr/>
          <a:lstStyle/>
          <a:p>
            <a:fld id="{1DA2E2B5-891B-044D-BE27-85BF4A2550F5}" type="slidenum">
              <a:rPr lang="de-DE" smtClean="0"/>
              <a:pPr/>
              <a:t>24</a:t>
            </a:fld>
            <a:endParaRPr lang="de-DE"/>
          </a:p>
        </p:txBody>
      </p:sp>
    </p:spTree>
    <p:extLst>
      <p:ext uri="{BB962C8B-B14F-4D97-AF65-F5344CB8AC3E}">
        <p14:creationId xmlns:p14="http://schemas.microsoft.com/office/powerpoint/2010/main" val="1418785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670984" y="1411292"/>
            <a:ext cx="11216216" cy="612775"/>
          </a:xfrm>
        </p:spPr>
        <p:txBody>
          <a:bodyPr/>
          <a:lstStyle>
            <a:lvl1pPr>
              <a:defRPr sz="3200"/>
            </a:lvl1pPr>
          </a:lstStyle>
          <a:p>
            <a:pPr lvl="0"/>
            <a:r>
              <a:rPr lang="de-DE" noProof="0" dirty="0"/>
              <a:t>Spielwiese</a:t>
            </a:r>
          </a:p>
        </p:txBody>
      </p:sp>
      <p:sp>
        <p:nvSpPr>
          <p:cNvPr id="3085" name="Rectangle 13"/>
          <p:cNvSpPr>
            <a:spLocks noChangeArrowheads="1"/>
          </p:cNvSpPr>
          <p:nvPr userDrawn="1"/>
        </p:nvSpPr>
        <p:spPr bwMode="auto">
          <a:xfrm>
            <a:off x="0" y="6318250"/>
            <a:ext cx="12192000" cy="539750"/>
          </a:xfrm>
          <a:prstGeom prst="rect">
            <a:avLst/>
          </a:prstGeom>
          <a:solidFill>
            <a:srgbClr val="DCDEDE"/>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de-DE" sz="2400"/>
          </a:p>
        </p:txBody>
      </p:sp>
      <p:sp>
        <p:nvSpPr>
          <p:cNvPr id="3075" name="Rectangle 3"/>
          <p:cNvSpPr>
            <a:spLocks noGrp="1" noChangeArrowheads="1"/>
          </p:cNvSpPr>
          <p:nvPr>
            <p:ph type="subTitle" idx="1"/>
          </p:nvPr>
        </p:nvSpPr>
        <p:spPr>
          <a:xfrm>
            <a:off x="812800" y="6400800"/>
            <a:ext cx="11074400" cy="381000"/>
          </a:xfrm>
        </p:spPr>
        <p:txBody>
          <a:bodyPr/>
          <a:lstStyle>
            <a:lvl1pPr marL="0" indent="0">
              <a:buFont typeface="Wingdings" charset="0"/>
              <a:buNone/>
              <a:defRPr sz="1600" b="1" baseline="0"/>
            </a:lvl1pPr>
          </a:lstStyle>
          <a:p>
            <a:pPr lvl="0"/>
            <a:endParaRPr lang="de-DE" noProof="0" dirty="0"/>
          </a:p>
        </p:txBody>
      </p:sp>
      <p:pic>
        <p:nvPicPr>
          <p:cNvPr id="7" name="Picture 21" descr="luh_logo_rgb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7838" y="219169"/>
            <a:ext cx="2519362" cy="7239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Bil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9" y="225425"/>
            <a:ext cx="2795694" cy="723600"/>
          </a:xfrm>
          <a:prstGeom prst="rect">
            <a:avLst/>
          </a:prstGeom>
        </p:spPr>
      </p:pic>
      <p:pic>
        <p:nvPicPr>
          <p:cNvPr id="9" name="Grafik 8">
            <a:extLst>
              <a:ext uri="{FF2B5EF4-FFF2-40B4-BE49-F238E27FC236}">
                <a16:creationId xmlns:a16="http://schemas.microsoft.com/office/drawing/2014/main" id="{536D2DE1-526B-4120-A547-5CCE5429A879}"/>
              </a:ext>
            </a:extLst>
          </p:cNvPr>
          <p:cNvPicPr>
            <a:picLocks noChangeAspect="1"/>
          </p:cNvPicPr>
          <p:nvPr userDrawn="1"/>
        </p:nvPicPr>
        <p:blipFill>
          <a:blip r:embed="rId4"/>
          <a:stretch/>
        </p:blipFill>
        <p:spPr bwMode="auto">
          <a:xfrm>
            <a:off x="3683732" y="158992"/>
            <a:ext cx="852945" cy="8442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084733" y="765179"/>
            <a:ext cx="2802467" cy="55594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70984" y="765179"/>
            <a:ext cx="8210549" cy="55594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5318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90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extLst>
      <p:ext uri="{BB962C8B-B14F-4D97-AF65-F5344CB8AC3E}">
        <p14:creationId xmlns:p14="http://schemas.microsoft.com/office/powerpoint/2010/main" val="184889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70987" y="1665288"/>
            <a:ext cx="5505449" cy="4659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379637" y="1665288"/>
            <a:ext cx="5507567" cy="4659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5960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6098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01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411024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276710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9581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0984" y="765180"/>
            <a:ext cx="11216216" cy="82867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Mastertitelformat bearbeiten</a:t>
            </a:r>
            <a:br>
              <a:rPr lang="de-DE" dirty="0"/>
            </a:br>
            <a:endParaRPr lang="de-DE" dirty="0"/>
          </a:p>
        </p:txBody>
      </p:sp>
      <p:sp>
        <p:nvSpPr>
          <p:cNvPr id="1027" name="Rectangle 3"/>
          <p:cNvSpPr>
            <a:spLocks noGrp="1" noChangeArrowheads="1"/>
          </p:cNvSpPr>
          <p:nvPr>
            <p:ph type="body" idx="1"/>
          </p:nvPr>
        </p:nvSpPr>
        <p:spPr bwMode="auto">
          <a:xfrm>
            <a:off x="670984" y="1665288"/>
            <a:ext cx="11216216" cy="465931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7" name="Rectangle 13"/>
          <p:cNvSpPr>
            <a:spLocks noChangeArrowheads="1"/>
          </p:cNvSpPr>
          <p:nvPr userDrawn="1"/>
        </p:nvSpPr>
        <p:spPr bwMode="auto">
          <a:xfrm>
            <a:off x="10016068" y="6477000"/>
            <a:ext cx="1871133" cy="76200"/>
          </a:xfrm>
          <a:prstGeom prst="rect">
            <a:avLst/>
          </a:prstGeom>
          <a:solidFill>
            <a:srgbClr val="B1C91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de-DE" sz="2400"/>
          </a:p>
        </p:txBody>
      </p:sp>
      <p:pic>
        <p:nvPicPr>
          <p:cNvPr id="8" name="Picture 19" descr="luh_logo_rgb_ppt"/>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483850" y="226521"/>
            <a:ext cx="1403350" cy="40322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Bild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0984" y="230213"/>
            <a:ext cx="1557814" cy="403200"/>
          </a:xfrm>
          <a:prstGeom prst="rect">
            <a:avLst/>
          </a:prstGeom>
        </p:spPr>
      </p:pic>
      <p:sp>
        <p:nvSpPr>
          <p:cNvPr id="10" name="Rectangle 9">
            <a:extLst>
              <a:ext uri="{FF2B5EF4-FFF2-40B4-BE49-F238E27FC236}">
                <a16:creationId xmlns:a16="http://schemas.microsoft.com/office/drawing/2014/main" id="{64ACA448-FF8B-4616-B429-AC76AFF608AF}"/>
              </a:ext>
            </a:extLst>
          </p:cNvPr>
          <p:cNvSpPr>
            <a:spLocks noChangeArrowheads="1"/>
          </p:cNvSpPr>
          <p:nvPr userDrawn="1"/>
        </p:nvSpPr>
        <p:spPr bwMode="auto">
          <a:xfrm>
            <a:off x="0" y="6477000"/>
            <a:ext cx="12192000" cy="381000"/>
          </a:xfrm>
          <a:prstGeom prst="rect">
            <a:avLst/>
          </a:prstGeom>
          <a:solidFill>
            <a:srgbClr val="DCDEDE"/>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marL="0" indent="0" algn="ctr">
              <a:tabLst>
                <a:tab pos="4306888" algn="ctr"/>
              </a:tabLst>
            </a:pPr>
            <a:r>
              <a:rPr lang="en-GB" sz="1200" noProof="0" dirty="0">
                <a:latin typeface="Rotis Sans Serif Std" panose="020B0503030202020304" pitchFamily="34" charset="0"/>
              </a:rPr>
              <a:t>Marius Bittner			          </a:t>
            </a:r>
            <a:r>
              <a:rPr lang="en-GB" sz="1200" b="0" noProof="0" dirty="0">
                <a:latin typeface="Rotis Sans Serif Std" panose="020B0503030202020304" pitchFamily="34" charset="0"/>
              </a:rPr>
              <a:t>							</a:t>
            </a:r>
            <a:fld id="{7960E2D3-C98E-F24F-9303-2B4721300DA3}" type="slidenum">
              <a:rPr lang="en-GB" sz="1200" noProof="0" smtClean="0">
                <a:latin typeface="Rotis Sans Serif Std" panose="020B0503030202020304" pitchFamily="34" charset="0"/>
              </a:rPr>
              <a:pPr marL="0" indent="0" algn="ctr">
                <a:tabLst>
                  <a:tab pos="4306888" algn="ctr"/>
                </a:tabLst>
              </a:pPr>
              <a:t>‹Nr.›</a:t>
            </a:fld>
            <a:endParaRPr lang="en-GB" sz="1200" noProof="0" dirty="0">
              <a:latin typeface="Rotis Sans Serif Std" panose="020B0503030202020304" pitchFamily="34" charset="0"/>
            </a:endParaRPr>
          </a:p>
        </p:txBody>
      </p:sp>
      <p:pic>
        <p:nvPicPr>
          <p:cNvPr id="11" name="Grafik 10">
            <a:extLst>
              <a:ext uri="{FF2B5EF4-FFF2-40B4-BE49-F238E27FC236}">
                <a16:creationId xmlns:a16="http://schemas.microsoft.com/office/drawing/2014/main" id="{C9F731A6-2E32-44D1-BB7A-D7CB2730F5A0}"/>
              </a:ext>
            </a:extLst>
          </p:cNvPr>
          <p:cNvPicPr>
            <a:picLocks noChangeAspect="1"/>
          </p:cNvPicPr>
          <p:nvPr userDrawn="1"/>
        </p:nvPicPr>
        <p:blipFill>
          <a:blip r:embed="rId14"/>
          <a:stretch/>
        </p:blipFill>
        <p:spPr bwMode="auto">
          <a:xfrm>
            <a:off x="2459596" y="174998"/>
            <a:ext cx="511258" cy="50626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l" rtl="0" fontAlgn="base">
        <a:lnSpc>
          <a:spcPct val="80000"/>
        </a:lnSpc>
        <a:spcBef>
          <a:spcPct val="0"/>
        </a:spcBef>
        <a:spcAft>
          <a:spcPct val="0"/>
        </a:spcAft>
        <a:defRPr sz="2800" b="1">
          <a:solidFill>
            <a:srgbClr val="00519E"/>
          </a:solidFill>
          <a:latin typeface="Rotis Sans Serif Std" panose="020B0503030202020304" pitchFamily="34" charset="0"/>
          <a:ea typeface="+mj-ea"/>
          <a:cs typeface="+mj-cs"/>
        </a:defRPr>
      </a:lvl1pPr>
      <a:lvl2pPr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2pPr>
      <a:lvl3pPr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3pPr>
      <a:lvl4pPr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4pPr>
      <a:lvl5pPr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5pPr>
      <a:lvl6pPr marL="457200"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6pPr>
      <a:lvl7pPr marL="914400"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7pPr>
      <a:lvl8pPr marL="1371600"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8pPr>
      <a:lvl9pPr marL="1828800"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9pPr>
    </p:titleStyle>
    <p:bodyStyle>
      <a:lvl1pPr marL="342900" indent="-342900" algn="l" rtl="0" fontAlgn="base">
        <a:spcBef>
          <a:spcPct val="20000"/>
        </a:spcBef>
        <a:spcAft>
          <a:spcPct val="0"/>
        </a:spcAft>
        <a:buClr>
          <a:schemeClr val="bg2"/>
        </a:buClr>
        <a:buFont typeface="Wingdings" charset="0"/>
        <a:buChar char="§"/>
        <a:defRPr sz="2400">
          <a:solidFill>
            <a:schemeClr val="tx1"/>
          </a:solidFill>
          <a:latin typeface="Rotis Sans Serif Std" panose="020B0503030202020304" pitchFamily="34" charset="0"/>
          <a:ea typeface="+mn-ea"/>
          <a:cs typeface="+mn-cs"/>
        </a:defRPr>
      </a:lvl1pPr>
      <a:lvl2pPr marL="742950" indent="-285750" algn="l" rtl="0" fontAlgn="base">
        <a:spcBef>
          <a:spcPct val="20000"/>
        </a:spcBef>
        <a:spcAft>
          <a:spcPct val="0"/>
        </a:spcAft>
        <a:buClr>
          <a:schemeClr val="bg2"/>
        </a:buClr>
        <a:buFont typeface="Wingdings" charset="0"/>
        <a:buChar char="§"/>
        <a:defRPr sz="2400">
          <a:solidFill>
            <a:schemeClr val="tx1"/>
          </a:solidFill>
          <a:latin typeface="Rotis Sans Serif Std" panose="020B0503030202020304" pitchFamily="34" charset="0"/>
          <a:ea typeface="+mn-ea"/>
        </a:defRPr>
      </a:lvl2pPr>
      <a:lvl3pPr marL="1143000" indent="-228600" algn="l" rtl="0" fontAlgn="base">
        <a:spcBef>
          <a:spcPct val="20000"/>
        </a:spcBef>
        <a:spcAft>
          <a:spcPct val="0"/>
        </a:spcAft>
        <a:buClr>
          <a:schemeClr val="bg2"/>
        </a:buClr>
        <a:buFont typeface="Wingdings" charset="0"/>
        <a:buChar char="§"/>
        <a:defRPr sz="2400">
          <a:solidFill>
            <a:schemeClr val="tx1"/>
          </a:solidFill>
          <a:latin typeface="Rotis Sans Serif Std" panose="020B0503030202020304" pitchFamily="34" charset="0"/>
          <a:ea typeface="+mn-ea"/>
        </a:defRPr>
      </a:lvl3pPr>
      <a:lvl4pPr marL="1600200" indent="-228600" algn="l" rtl="0" fontAlgn="base">
        <a:spcBef>
          <a:spcPct val="20000"/>
        </a:spcBef>
        <a:spcAft>
          <a:spcPct val="0"/>
        </a:spcAft>
        <a:buClr>
          <a:schemeClr val="bg2"/>
        </a:buClr>
        <a:buFont typeface="Wingdings" charset="0"/>
        <a:buChar char="§"/>
        <a:defRPr sz="2000">
          <a:solidFill>
            <a:schemeClr val="tx1"/>
          </a:solidFill>
          <a:latin typeface="Rotis Sans Serif Std" panose="020B0503030202020304" pitchFamily="34" charset="0"/>
          <a:ea typeface="+mn-ea"/>
        </a:defRPr>
      </a:lvl4pPr>
      <a:lvl5pPr marL="2057400" indent="-228600" algn="l" rtl="0" fontAlgn="base">
        <a:spcBef>
          <a:spcPct val="20000"/>
        </a:spcBef>
        <a:spcAft>
          <a:spcPct val="0"/>
        </a:spcAft>
        <a:buClr>
          <a:schemeClr val="bg2"/>
        </a:buClr>
        <a:buFont typeface="Wingdings" charset="0"/>
        <a:buChar char="§"/>
        <a:defRPr sz="2000">
          <a:solidFill>
            <a:schemeClr val="tx1"/>
          </a:solidFill>
          <a:latin typeface="Rotis Sans Serif Std" panose="020B0503030202020304" pitchFamily="34" charset="0"/>
          <a:ea typeface="+mn-ea"/>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oi.org/10.1016/j.sysconle.2019.104560" TargetMode="Externa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github.com/FriesischScott/SlicedNormals.j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17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160.png"/></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115/1.311950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2662" y="1448780"/>
            <a:ext cx="11216216" cy="612775"/>
          </a:xfrm>
        </p:spPr>
        <p:txBody>
          <a:bodyPr/>
          <a:lstStyle/>
          <a:p>
            <a:r>
              <a:rPr lang="en-US" dirty="0"/>
              <a:t>Epistemic Uncertainty Quantification of Localised Seismic Power Spectral Densities</a:t>
            </a:r>
            <a:endParaRPr lang="de-DE" dirty="0"/>
          </a:p>
        </p:txBody>
      </p:sp>
      <p:sp>
        <p:nvSpPr>
          <p:cNvPr id="3" name="Untertitel 2"/>
          <p:cNvSpPr>
            <a:spLocks noGrp="1"/>
          </p:cNvSpPr>
          <p:nvPr>
            <p:ph type="subTitle" idx="1"/>
          </p:nvPr>
        </p:nvSpPr>
        <p:spPr/>
        <p:txBody>
          <a:bodyPr/>
          <a:lstStyle/>
          <a:p>
            <a:endParaRPr lang="de-DE"/>
          </a:p>
        </p:txBody>
      </p:sp>
      <p:sp>
        <p:nvSpPr>
          <p:cNvPr id="4" name="Textfeld 3">
            <a:extLst>
              <a:ext uri="{FF2B5EF4-FFF2-40B4-BE49-F238E27FC236}">
                <a16:creationId xmlns:a16="http://schemas.microsoft.com/office/drawing/2014/main" id="{7A181BFC-C178-4E2A-95B0-D74A81192C50}"/>
              </a:ext>
            </a:extLst>
          </p:cNvPr>
          <p:cNvSpPr txBox="1"/>
          <p:nvPr/>
        </p:nvSpPr>
        <p:spPr>
          <a:xfrm>
            <a:off x="227348" y="2312876"/>
            <a:ext cx="11540339" cy="2554545"/>
          </a:xfrm>
          <a:prstGeom prst="rect">
            <a:avLst/>
          </a:prstGeom>
          <a:noFill/>
        </p:spPr>
        <p:txBody>
          <a:bodyPr wrap="none" rtlCol="0">
            <a:spAutoFit/>
          </a:bodyPr>
          <a:lstStyle/>
          <a:p>
            <a:r>
              <a:rPr lang="en-GB" b="1" u="sng" dirty="0"/>
              <a:t>Marius </a:t>
            </a:r>
            <a:r>
              <a:rPr lang="en-GB" b="1" u="sng" dirty="0" err="1"/>
              <a:t>Bittner</a:t>
            </a:r>
            <a:r>
              <a:rPr lang="en-GB" b="1" u="sng" baseline="30000" dirty="0" err="1"/>
              <a:t>a</a:t>
            </a:r>
            <a:r>
              <a:rPr lang="en-GB" b="1" baseline="30000" dirty="0" err="1"/>
              <a:t>,b</a:t>
            </a:r>
            <a:r>
              <a:rPr lang="en-GB" b="1" dirty="0"/>
              <a:t>, Marco </a:t>
            </a:r>
            <a:r>
              <a:rPr lang="en-GB" b="1" dirty="0" err="1"/>
              <a:t>Behrendt</a:t>
            </a:r>
            <a:r>
              <a:rPr lang="en-GB" b="1" baseline="30000" dirty="0" err="1"/>
              <a:t>a</a:t>
            </a:r>
            <a:r>
              <a:rPr lang="en-GB" b="1" dirty="0"/>
              <a:t>, Jasper </a:t>
            </a:r>
            <a:r>
              <a:rPr lang="en-GB" b="1" dirty="0" err="1"/>
              <a:t>Behrensdorf</a:t>
            </a:r>
            <a:r>
              <a:rPr lang="en-GB" b="1" baseline="30000" dirty="0" err="1"/>
              <a:t>a</a:t>
            </a:r>
            <a:r>
              <a:rPr lang="en-GB" b="1" dirty="0"/>
              <a:t>, and Michael </a:t>
            </a:r>
            <a:r>
              <a:rPr lang="en-GB" b="1" dirty="0" err="1"/>
              <a:t>Beer</a:t>
            </a:r>
            <a:r>
              <a:rPr lang="en-GB" b="1" baseline="30000" dirty="0" err="1"/>
              <a:t>a,c,d</a:t>
            </a:r>
            <a:endParaRPr lang="de-DE" b="1" dirty="0"/>
          </a:p>
          <a:p>
            <a:r>
              <a:rPr lang="en-GB" sz="1600" baseline="30000" dirty="0"/>
              <a:t>a </a:t>
            </a:r>
            <a:r>
              <a:rPr lang="en-GB" sz="1600" dirty="0"/>
              <a:t>Institute for Risk and Reliability, Leibniz Universität Hannover, Germany,</a:t>
            </a:r>
            <a:br>
              <a:rPr lang="en-GB" sz="1600" dirty="0"/>
            </a:br>
            <a:r>
              <a:rPr lang="en-GB" sz="1600" dirty="0"/>
              <a:t>bittner@irz.uni-hannover.de</a:t>
            </a:r>
            <a:endParaRPr lang="de-DE" sz="1600" dirty="0"/>
          </a:p>
          <a:p>
            <a:r>
              <a:rPr lang="en-GB" sz="1600" baseline="30000" dirty="0"/>
              <a:t>b</a:t>
            </a:r>
            <a:r>
              <a:rPr lang="en-GB" sz="1600" dirty="0"/>
              <a:t> International Research Training Group 2657 - Computational Mechanics Techniques in High Dimensions, </a:t>
            </a:r>
            <a:br>
              <a:rPr lang="en-GB" sz="1600" dirty="0"/>
            </a:br>
            <a:r>
              <a:rPr lang="en-GB" sz="1600" dirty="0"/>
              <a:t>Ecole </a:t>
            </a:r>
            <a:r>
              <a:rPr lang="en-GB" sz="1600" dirty="0" err="1"/>
              <a:t>Normale</a:t>
            </a:r>
            <a:r>
              <a:rPr lang="en-GB" sz="1600" dirty="0"/>
              <a:t> </a:t>
            </a:r>
            <a:r>
              <a:rPr lang="en-GB" sz="1600" dirty="0" err="1"/>
              <a:t>Supérieure</a:t>
            </a:r>
            <a:r>
              <a:rPr lang="en-GB" sz="1600" dirty="0"/>
              <a:t> Paris-</a:t>
            </a:r>
            <a:r>
              <a:rPr lang="en-GB" sz="1600" dirty="0" err="1"/>
              <a:t>Saclay</a:t>
            </a:r>
            <a:r>
              <a:rPr lang="en-GB" sz="1600" dirty="0"/>
              <a:t>, France &amp; Leibniz University Hannover, Germany</a:t>
            </a:r>
            <a:endParaRPr lang="de-DE" sz="1600" dirty="0"/>
          </a:p>
          <a:p>
            <a:r>
              <a:rPr lang="en-GB" sz="1600" baseline="30000" dirty="0"/>
              <a:t>c </a:t>
            </a:r>
            <a:r>
              <a:rPr lang="en-GB" sz="1600" dirty="0"/>
              <a:t>Institute for Risk and Uncertainty, University of Liverpool, United Kingdom</a:t>
            </a:r>
            <a:endParaRPr lang="de-DE" sz="1600" dirty="0"/>
          </a:p>
          <a:p>
            <a:r>
              <a:rPr lang="en-GB" sz="1600" baseline="30000" dirty="0"/>
              <a:t>d </a:t>
            </a:r>
            <a:r>
              <a:rPr lang="en-GB" sz="1600" dirty="0"/>
              <a:t>International Joint Research </a:t>
            </a:r>
            <a:r>
              <a:rPr lang="en-GB" sz="1600" dirty="0" err="1"/>
              <a:t>Center</a:t>
            </a:r>
            <a:r>
              <a:rPr lang="en-GB" sz="1600" dirty="0"/>
              <a:t> for Engineering Reliability and Stochastic</a:t>
            </a:r>
            <a:endParaRPr lang="de-DE" sz="1600" dirty="0"/>
          </a:p>
          <a:p>
            <a:r>
              <a:rPr lang="en-GB" sz="1600" dirty="0"/>
              <a:t>Mechanics, Tongji University, Shanghai, China</a:t>
            </a:r>
            <a:endParaRPr lang="de-DE" sz="1600" dirty="0"/>
          </a:p>
          <a:p>
            <a:endParaRPr lang="de-DE" dirty="0"/>
          </a:p>
        </p:txBody>
      </p:sp>
      <p:sp>
        <p:nvSpPr>
          <p:cNvPr id="5" name="Titel 1">
            <a:extLst>
              <a:ext uri="{FF2B5EF4-FFF2-40B4-BE49-F238E27FC236}">
                <a16:creationId xmlns:a16="http://schemas.microsoft.com/office/drawing/2014/main" id="{673A915F-CA50-45AE-8D00-33ACB2DB7879}"/>
              </a:ext>
            </a:extLst>
          </p:cNvPr>
          <p:cNvSpPr txBox="1">
            <a:spLocks/>
          </p:cNvSpPr>
          <p:nvPr/>
        </p:nvSpPr>
        <p:spPr bwMode="auto">
          <a:xfrm>
            <a:off x="4657055" y="5300314"/>
            <a:ext cx="5745326" cy="61277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80000"/>
              </a:lnSpc>
              <a:spcBef>
                <a:spcPct val="0"/>
              </a:spcBef>
              <a:spcAft>
                <a:spcPct val="0"/>
              </a:spcAft>
              <a:defRPr sz="3200" b="1">
                <a:solidFill>
                  <a:srgbClr val="00519E"/>
                </a:solidFill>
                <a:latin typeface="Rotis Sans Serif Std" panose="020B0503030202020304" pitchFamily="34" charset="0"/>
                <a:ea typeface="+mj-ea"/>
                <a:cs typeface="+mj-cs"/>
              </a:defRPr>
            </a:lvl1pPr>
            <a:lvl2pPr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2pPr>
            <a:lvl3pPr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3pPr>
            <a:lvl4pPr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4pPr>
            <a:lvl5pPr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5pPr>
            <a:lvl6pPr marL="457200"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6pPr>
            <a:lvl7pPr marL="914400"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7pPr>
            <a:lvl8pPr marL="1371600"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8pPr>
            <a:lvl9pPr marL="1828800" algn="l" rtl="0" fontAlgn="base">
              <a:lnSpc>
                <a:spcPct val="80000"/>
              </a:lnSpc>
              <a:spcBef>
                <a:spcPct val="0"/>
              </a:spcBef>
              <a:spcAft>
                <a:spcPct val="0"/>
              </a:spcAft>
              <a:defRPr sz="2800" b="1">
                <a:solidFill>
                  <a:srgbClr val="00519E"/>
                </a:solidFill>
                <a:latin typeface="Agfa Rotis Sans Serif" charset="0"/>
                <a:ea typeface="ＭＳ Ｐゴシック" charset="0"/>
                <a:cs typeface="ＭＳ Ｐゴシック" charset="0"/>
              </a:defRPr>
            </a:lvl9pPr>
          </a:lstStyle>
          <a:p>
            <a:pPr eaLnBrk="1" hangingPunct="1"/>
            <a:r>
              <a:rPr lang="en-US" sz="2000" kern="0" dirty="0"/>
              <a:t>Probabilistic Safety Assessment and Management 16</a:t>
            </a:r>
            <a:br>
              <a:rPr lang="en-US" sz="2000" kern="0" dirty="0"/>
            </a:br>
            <a:r>
              <a:rPr lang="en-US" sz="2000" kern="0" dirty="0"/>
              <a:t>June 26</a:t>
            </a:r>
            <a:r>
              <a:rPr lang="en-US" sz="2000" kern="0" baseline="30000" dirty="0"/>
              <a:t>th</a:t>
            </a:r>
            <a:r>
              <a:rPr lang="en-US" sz="2000" kern="0" dirty="0"/>
              <a:t> - July 1</a:t>
            </a:r>
            <a:r>
              <a:rPr lang="en-US" sz="2000" kern="0" baseline="30000" dirty="0"/>
              <a:t>st</a:t>
            </a:r>
            <a:r>
              <a:rPr lang="en-US" kern="0" dirty="0"/>
              <a:t> </a:t>
            </a:r>
            <a:r>
              <a:rPr lang="en-US" sz="2000" kern="0" dirty="0" err="1"/>
              <a:t>Honululu</a:t>
            </a:r>
            <a:r>
              <a:rPr lang="en-US" sz="2000" kern="0" dirty="0"/>
              <a:t>, Hawai’i</a:t>
            </a:r>
            <a:endParaRPr lang="de-DE" sz="2000" kern="0" dirty="0"/>
          </a:p>
        </p:txBody>
      </p:sp>
      <p:pic>
        <p:nvPicPr>
          <p:cNvPr id="6" name="Grafik 5">
            <a:extLst>
              <a:ext uri="{FF2B5EF4-FFF2-40B4-BE49-F238E27FC236}">
                <a16:creationId xmlns:a16="http://schemas.microsoft.com/office/drawing/2014/main" id="{C4F9CD90-8156-45F8-860B-DD4AD0EF76F8}"/>
              </a:ext>
            </a:extLst>
          </p:cNvPr>
          <p:cNvPicPr>
            <a:picLocks noChangeAspect="1"/>
          </p:cNvPicPr>
          <p:nvPr/>
        </p:nvPicPr>
        <p:blipFill>
          <a:blip r:embed="rId2"/>
          <a:stretch>
            <a:fillRect/>
          </a:stretch>
        </p:blipFill>
        <p:spPr>
          <a:xfrm>
            <a:off x="10300595" y="5088436"/>
            <a:ext cx="1484412" cy="893075"/>
          </a:xfrm>
          <a:prstGeom prst="rect">
            <a:avLst/>
          </a:prstGeom>
        </p:spPr>
      </p:pic>
    </p:spTree>
    <p:extLst>
      <p:ext uri="{BB962C8B-B14F-4D97-AF65-F5344CB8AC3E}">
        <p14:creationId xmlns:p14="http://schemas.microsoft.com/office/powerpoint/2010/main" val="2585470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CAB1F-A3B6-428F-B426-D7B8E3F3BC6B}"/>
              </a:ext>
            </a:extLst>
          </p:cNvPr>
          <p:cNvSpPr>
            <a:spLocks noGrp="1"/>
          </p:cNvSpPr>
          <p:nvPr>
            <p:ph type="title"/>
          </p:nvPr>
        </p:nvSpPr>
        <p:spPr/>
        <p:txBody>
          <a:bodyPr/>
          <a:lstStyle/>
          <a:p>
            <a:r>
              <a:rPr lang="de-DE" dirty="0"/>
              <a:t>Problems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421EBCD6-5FCD-43EE-B104-E41405197808}"/>
                  </a:ext>
                </a:extLst>
              </p:cNvPr>
              <p:cNvSpPr>
                <a:spLocks noGrp="1"/>
              </p:cNvSpPr>
              <p:nvPr>
                <p:ph idx="1"/>
              </p:nvPr>
            </p:nvSpPr>
            <p:spPr/>
            <p:txBody>
              <a:bodyPr/>
              <a:lstStyle/>
              <a:p>
                <a:r>
                  <a:rPr lang="de-DE" dirty="0"/>
                  <a:t>In </a:t>
                </a:r>
                <a:r>
                  <a:rPr lang="de-DE" dirty="0" err="1"/>
                  <a:t>terms</a:t>
                </a:r>
                <a:r>
                  <a:rPr lang="de-DE" dirty="0"/>
                  <a:t> </a:t>
                </a:r>
                <a:r>
                  <a:rPr lang="de-DE" dirty="0" err="1"/>
                  <a:t>of</a:t>
                </a:r>
                <a:r>
                  <a:rPr lang="de-DE" dirty="0"/>
                  <a:t> </a:t>
                </a:r>
                <a:r>
                  <a:rPr lang="de-DE" dirty="0" err="1"/>
                  <a:t>the</a:t>
                </a:r>
                <a:r>
                  <a:rPr lang="de-DE" dirty="0"/>
                  <a:t> </a:t>
                </a:r>
                <a:r>
                  <a:rPr lang="de-DE" dirty="0" err="1"/>
                  <a:t>stochastic</a:t>
                </a:r>
                <a:r>
                  <a:rPr lang="de-DE" dirty="0"/>
                  <a:t> </a:t>
                </a:r>
                <a:r>
                  <a:rPr lang="de-DE" dirty="0" err="1"/>
                  <a:t>model</a:t>
                </a:r>
                <a:r>
                  <a:rPr lang="de-DE" dirty="0"/>
                  <a:t> </a:t>
                </a:r>
                <a:r>
                  <a:rPr lang="de-DE" dirty="0" err="1"/>
                  <a:t>with</a:t>
                </a:r>
                <a:r>
                  <a:rPr lang="de-DE" dirty="0"/>
                  <a:t> </a:t>
                </a:r>
                <a:r>
                  <a:rPr lang="de-DE" dirty="0" err="1"/>
                  <a:t>the</a:t>
                </a:r>
                <a:r>
                  <a:rPr lang="de-DE" dirty="0"/>
                  <a:t> TN-RPSD </a:t>
                </a:r>
                <a:r>
                  <a:rPr lang="de-DE" dirty="0" err="1"/>
                  <a:t>approach</a:t>
                </a:r>
                <a:r>
                  <a:rPr lang="de-DE" dirty="0"/>
                  <a:t> an </a:t>
                </a:r>
                <a:r>
                  <a:rPr lang="de-DE" dirty="0" err="1"/>
                  <a:t>increase</a:t>
                </a:r>
                <a:r>
                  <a:rPr lang="de-DE" dirty="0"/>
                  <a:t> </a:t>
                </a:r>
                <a:r>
                  <a:rPr lang="de-DE" dirty="0" err="1"/>
                  <a:t>of</a:t>
                </a:r>
                <a:r>
                  <a:rPr lang="de-DE" dirty="0"/>
                  <a:t> </a:t>
                </a:r>
                <a:r>
                  <a:rPr lang="de-DE" dirty="0" err="1"/>
                  <a:t>the</a:t>
                </a:r>
                <a:r>
                  <a:rPr lang="de-DE" dirty="0"/>
                  <a:t> </a:t>
                </a:r>
                <a:r>
                  <a:rPr lang="de-DE" dirty="0" err="1"/>
                  <a:t>random</a:t>
                </a:r>
                <a:r>
                  <a:rPr lang="de-DE" dirty="0"/>
                  <a:t> </a:t>
                </a:r>
                <a:r>
                  <a:rPr lang="de-DE" dirty="0" err="1"/>
                  <a:t>dimension</a:t>
                </a:r>
                <a:r>
                  <a:rPr lang="de-DE" dirty="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𝑁</m:t>
                        </m:r>
                      </m:e>
                      <m:sub>
                        <m:r>
                          <m:rPr>
                            <m:sty m:val="p"/>
                          </m:rPr>
                          <a:rPr lang="de-DE" b="0" i="1" smtClean="0">
                            <a:latin typeface="Cambria Math" panose="02040503050406030204" pitchFamily="18" charset="0"/>
                          </a:rPr>
                          <m:t>θ</m:t>
                        </m:r>
                      </m:sub>
                    </m:sSub>
                    <m:r>
                      <a:rPr lang="de-DE" b="0" i="0" smtClean="0">
                        <a:latin typeface="Cambria Math" panose="02040503050406030204" pitchFamily="18" charset="0"/>
                      </a:rPr>
                      <m:t>=2</m:t>
                    </m:r>
                    <m:sSub>
                      <m:sSubPr>
                        <m:ctrlPr>
                          <a:rPr lang="de-DE" i="1">
                            <a:latin typeface="Cambria Math" panose="02040503050406030204" pitchFamily="18" charset="0"/>
                          </a:rPr>
                        </m:ctrlPr>
                      </m:sSubPr>
                      <m:e>
                        <m:r>
                          <a:rPr lang="de-DE" i="1">
                            <a:latin typeface="Cambria Math" panose="02040503050406030204" pitchFamily="18" charset="0"/>
                          </a:rPr>
                          <m:t>𝑁</m:t>
                        </m:r>
                      </m:e>
                      <m:sub>
                        <m:r>
                          <a:rPr lang="de-DE" i="1">
                            <a:latin typeface="Cambria Math" panose="02040503050406030204" pitchFamily="18" charset="0"/>
                          </a:rPr>
                          <m:t>𝜔</m:t>
                        </m:r>
                      </m:sub>
                    </m:sSub>
                  </m:oMath>
                </a14:m>
                <a:r>
                  <a:rPr lang="de-DE" dirty="0"/>
                  <a:t> </a:t>
                </a:r>
                <a:r>
                  <a:rPr lang="de-DE" dirty="0" err="1"/>
                  <a:t>is</a:t>
                </a:r>
                <a:r>
                  <a:rPr lang="de-DE" dirty="0"/>
                  <a:t> imminent.</a:t>
                </a:r>
              </a:p>
              <a:p>
                <a:r>
                  <a:rPr lang="de-DE" dirty="0" err="1"/>
                  <a:t>Sections</a:t>
                </a:r>
                <a:r>
                  <a:rPr lang="de-DE" dirty="0"/>
                  <a:t> </a:t>
                </a:r>
                <a:r>
                  <a:rPr lang="de-DE" dirty="0" err="1"/>
                  <a:t>of</a:t>
                </a:r>
                <a:r>
                  <a:rPr lang="de-DE" dirty="0"/>
                  <a:t> </a:t>
                </a:r>
                <a:r>
                  <a:rPr lang="de-DE" dirty="0" err="1"/>
                  <a:t>the</a:t>
                </a:r>
                <a:r>
                  <a:rPr lang="de-DE" dirty="0"/>
                  <a:t> PSD </a:t>
                </a:r>
                <a:r>
                  <a:rPr lang="de-DE" dirty="0" err="1"/>
                  <a:t>function</a:t>
                </a:r>
                <a:r>
                  <a:rPr lang="de-DE" dirty="0"/>
                  <a:t> </a:t>
                </a:r>
                <a:r>
                  <a:rPr lang="de-DE" dirty="0" err="1"/>
                  <a:t>with</a:t>
                </a:r>
                <a:r>
                  <a:rPr lang="de-DE" dirty="0"/>
                  <a:t> a </a:t>
                </a:r>
                <a:r>
                  <a:rPr lang="de-DE" dirty="0" err="1"/>
                  <a:t>steep</a:t>
                </a:r>
                <a:r>
                  <a:rPr lang="de-DE" dirty="0"/>
                  <a:t> </a:t>
                </a:r>
                <a:r>
                  <a:rPr lang="de-DE" dirty="0" err="1"/>
                  <a:t>slope</a:t>
                </a:r>
                <a:r>
                  <a:rPr lang="de-DE" dirty="0"/>
                  <a:t> </a:t>
                </a:r>
                <a:r>
                  <a:rPr lang="de-DE" dirty="0" err="1"/>
                  <a:t>exhibit</a:t>
                </a:r>
                <a:r>
                  <a:rPr lang="de-DE" dirty="0"/>
                  <a:t> </a:t>
                </a:r>
                <a:r>
                  <a:rPr lang="de-DE" dirty="0" err="1"/>
                  <a:t>no</a:t>
                </a:r>
                <a:r>
                  <a:rPr lang="de-DE" dirty="0"/>
                  <a:t> </a:t>
                </a:r>
                <a:r>
                  <a:rPr lang="de-DE" dirty="0" err="1"/>
                  <a:t>accurately</a:t>
                </a:r>
                <a:r>
                  <a:rPr lang="de-DE" dirty="0"/>
                  <a:t> </a:t>
                </a:r>
                <a:r>
                  <a:rPr lang="de-DE" dirty="0" err="1"/>
                  <a:t>assigned</a:t>
                </a:r>
                <a:r>
                  <a:rPr lang="de-DE" dirty="0"/>
                  <a:t> </a:t>
                </a:r>
                <a:r>
                  <a:rPr lang="de-DE" dirty="0" err="1"/>
                  <a:t>probability</a:t>
                </a:r>
                <a:r>
                  <a:rPr lang="de-DE" dirty="0"/>
                  <a:t> </a:t>
                </a:r>
                <a:r>
                  <a:rPr lang="de-DE" dirty="0" err="1"/>
                  <a:t>density</a:t>
                </a:r>
                <a:r>
                  <a:rPr lang="de-DE" dirty="0"/>
                  <a:t>.</a:t>
                </a:r>
              </a:p>
              <a:p>
                <a:r>
                  <a:rPr lang="de-DE" dirty="0" err="1"/>
                  <a:t>Sections</a:t>
                </a:r>
                <a:r>
                  <a:rPr lang="de-DE" dirty="0"/>
                  <a:t> </a:t>
                </a:r>
                <a:r>
                  <a:rPr lang="de-DE" dirty="0" err="1"/>
                  <a:t>of</a:t>
                </a:r>
                <a:r>
                  <a:rPr lang="de-DE" dirty="0"/>
                  <a:t> </a:t>
                </a:r>
                <a:r>
                  <a:rPr lang="de-DE" dirty="0" err="1"/>
                  <a:t>the</a:t>
                </a:r>
                <a:r>
                  <a:rPr lang="de-DE" dirty="0"/>
                  <a:t> PSD </a:t>
                </a:r>
                <a:r>
                  <a:rPr lang="de-DE" dirty="0" err="1"/>
                  <a:t>are</a:t>
                </a:r>
                <a:r>
                  <a:rPr lang="de-DE" dirty="0"/>
                  <a:t> </a:t>
                </a:r>
                <a:r>
                  <a:rPr lang="de-DE" dirty="0" err="1"/>
                  <a:t>defined</a:t>
                </a:r>
                <a:r>
                  <a:rPr lang="de-DE" dirty="0"/>
                  <a:t> </a:t>
                </a:r>
                <a:r>
                  <a:rPr lang="de-DE" dirty="0" err="1"/>
                  <a:t>as</a:t>
                </a:r>
                <a:r>
                  <a:rPr lang="de-DE" dirty="0"/>
                  <a:t> </a:t>
                </a:r>
                <a:r>
                  <a:rPr lang="de-DE" dirty="0" err="1"/>
                  <a:t>intervals</a:t>
                </a:r>
                <a:r>
                  <a:rPr lang="de-DE" dirty="0"/>
                  <a:t> </a:t>
                </a:r>
                <a:r>
                  <a:rPr lang="de-DE" dirty="0" err="1"/>
                  <a:t>with</a:t>
                </a:r>
                <a:r>
                  <a:rPr lang="de-DE" dirty="0"/>
                  <a:t> </a:t>
                </a:r>
                <a:r>
                  <a:rPr lang="de-DE" dirty="0" err="1"/>
                  <a:t>specific</a:t>
                </a:r>
                <a:r>
                  <a:rPr lang="de-DE" dirty="0"/>
                  <a:t> </a:t>
                </a:r>
                <a:r>
                  <a:rPr lang="de-DE" dirty="0" err="1"/>
                  <a:t>characteristics</a:t>
                </a:r>
                <a:r>
                  <a:rPr lang="de-DE" dirty="0"/>
                  <a:t>, </a:t>
                </a:r>
                <a:r>
                  <a:rPr lang="de-DE" dirty="0" err="1"/>
                  <a:t>the</a:t>
                </a:r>
                <a:r>
                  <a:rPr lang="de-DE" dirty="0"/>
                  <a:t> </a:t>
                </a:r>
                <a:r>
                  <a:rPr lang="de-DE" dirty="0" err="1"/>
                  <a:t>choice</a:t>
                </a:r>
                <a:r>
                  <a:rPr lang="de-DE" dirty="0"/>
                  <a:t> </a:t>
                </a:r>
                <a:r>
                  <a:rPr lang="de-DE" dirty="0" err="1"/>
                  <a:t>of</a:t>
                </a:r>
                <a:r>
                  <a:rPr lang="de-DE" dirty="0"/>
                  <a:t> </a:t>
                </a:r>
                <a:r>
                  <a:rPr lang="de-DE" dirty="0" err="1"/>
                  <a:t>the</a:t>
                </a:r>
                <a:r>
                  <a:rPr lang="de-DE" dirty="0"/>
                  <a:t> </a:t>
                </a:r>
                <a:r>
                  <a:rPr lang="de-DE" dirty="0" err="1"/>
                  <a:t>discretization</a:t>
                </a:r>
                <a:r>
                  <a:rPr lang="de-DE" dirty="0"/>
                  <a:t> </a:t>
                </a:r>
                <a:r>
                  <a:rPr lang="de-DE" dirty="0" err="1"/>
                  <a:t>of</a:t>
                </a:r>
                <a:r>
                  <a:rPr lang="de-DE" dirty="0"/>
                  <a:t> </a:t>
                </a:r>
                <a14:m>
                  <m:oMath xmlns:m="http://schemas.openxmlformats.org/officeDocument/2006/math">
                    <m:r>
                      <m:rPr>
                        <m:sty m:val="p"/>
                      </m:rPr>
                      <a:rPr lang="de-DE" b="0" i="1" smtClean="0">
                        <a:latin typeface="Cambria Math" panose="02040503050406030204" pitchFamily="18" charset="0"/>
                      </a:rPr>
                      <m:t>ω</m:t>
                    </m:r>
                  </m:oMath>
                </a14:m>
                <a:r>
                  <a:rPr lang="de-DE" b="0" dirty="0"/>
                  <a:t> </a:t>
                </a:r>
                <a:r>
                  <a:rPr lang="de-DE" b="0" dirty="0" err="1"/>
                  <a:t>is</a:t>
                </a:r>
                <a:r>
                  <a:rPr lang="de-DE" b="0" dirty="0"/>
                  <a:t> </a:t>
                </a:r>
                <a:r>
                  <a:rPr lang="de-DE" b="0" dirty="0" err="1"/>
                  <a:t>therefore</a:t>
                </a:r>
                <a:r>
                  <a:rPr lang="de-DE" b="0" dirty="0"/>
                  <a:t> </a:t>
                </a:r>
                <a:r>
                  <a:rPr lang="de-DE" b="0" dirty="0" err="1"/>
                  <a:t>crucial</a:t>
                </a:r>
                <a:r>
                  <a:rPr lang="de-DE" b="0" dirty="0"/>
                  <a:t> </a:t>
                </a:r>
                <a:r>
                  <a:rPr lang="de-DE" b="0" dirty="0" err="1"/>
                  <a:t>for</a:t>
                </a:r>
                <a:r>
                  <a:rPr lang="de-DE" b="0" dirty="0"/>
                  <a:t> </a:t>
                </a:r>
                <a:r>
                  <a:rPr lang="de-DE" b="0" dirty="0" err="1"/>
                  <a:t>the</a:t>
                </a:r>
                <a:r>
                  <a:rPr lang="de-DE" b="0" dirty="0"/>
                  <a:t> </a:t>
                </a:r>
                <a:r>
                  <a:rPr lang="de-DE" b="0" dirty="0" err="1"/>
                  <a:t>representaiton</a:t>
                </a:r>
                <a:r>
                  <a:rPr lang="de-DE" b="0" dirty="0"/>
                  <a:t>.</a:t>
                </a:r>
              </a:p>
              <a:p>
                <a:endParaRPr lang="de-DE" dirty="0"/>
              </a:p>
              <a:p>
                <a:endParaRPr lang="de-DE" dirty="0"/>
              </a:p>
            </p:txBody>
          </p:sp>
        </mc:Choice>
        <mc:Fallback xmlns="">
          <p:sp>
            <p:nvSpPr>
              <p:cNvPr id="3" name="Inhaltsplatzhalter 2">
                <a:extLst>
                  <a:ext uri="{FF2B5EF4-FFF2-40B4-BE49-F238E27FC236}">
                    <a16:creationId xmlns:a16="http://schemas.microsoft.com/office/drawing/2014/main" id="{421EBCD6-5FCD-43EE-B104-E41405197808}"/>
                  </a:ext>
                </a:extLst>
              </p:cNvPr>
              <p:cNvSpPr>
                <a:spLocks noGrp="1" noRot="1" noChangeAspect="1" noMove="1" noResize="1" noEditPoints="1" noAdjustHandles="1" noChangeArrowheads="1" noChangeShapeType="1" noTextEdit="1"/>
              </p:cNvSpPr>
              <p:nvPr>
                <p:ph idx="1"/>
              </p:nvPr>
            </p:nvSpPr>
            <p:spPr>
              <a:blipFill>
                <a:blip r:embed="rId2"/>
                <a:stretch>
                  <a:fillRect l="-707" t="-1046" r="-815"/>
                </a:stretch>
              </a:blipFill>
            </p:spPr>
            <p:txBody>
              <a:bodyPr/>
              <a:lstStyle/>
              <a:p>
                <a:r>
                  <a:rPr lang="de-DE">
                    <a:noFill/>
                  </a:rPr>
                  <a:t> </a:t>
                </a:r>
              </a:p>
            </p:txBody>
          </p:sp>
        </mc:Fallback>
      </mc:AlternateContent>
    </p:spTree>
    <p:extLst>
      <p:ext uri="{BB962C8B-B14F-4D97-AF65-F5344CB8AC3E}">
        <p14:creationId xmlns:p14="http://schemas.microsoft.com/office/powerpoint/2010/main" val="397498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37AFE-A909-427D-A843-D3F63240912B}"/>
              </a:ext>
            </a:extLst>
          </p:cNvPr>
          <p:cNvSpPr>
            <a:spLocks noGrp="1"/>
          </p:cNvSpPr>
          <p:nvPr>
            <p:ph type="title"/>
          </p:nvPr>
        </p:nvSpPr>
        <p:spPr/>
        <p:txBody>
          <a:bodyPr/>
          <a:lstStyle/>
          <a:p>
            <a:r>
              <a:rPr lang="de-DE" dirty="0"/>
              <a:t>New </a:t>
            </a:r>
            <a:r>
              <a:rPr lang="de-DE" dirty="0" err="1"/>
              <a:t>approach</a:t>
            </a:r>
            <a:r>
              <a:rPr lang="de-DE" dirty="0"/>
              <a:t> – </a:t>
            </a:r>
            <a:r>
              <a:rPr lang="de-DE" dirty="0" err="1"/>
              <a:t>Sliced</a:t>
            </a:r>
            <a:r>
              <a:rPr lang="de-DE" dirty="0"/>
              <a:t> Normal </a:t>
            </a:r>
            <a:r>
              <a:rPr lang="de-DE" dirty="0" err="1"/>
              <a:t>Distributions</a:t>
            </a:r>
            <a:endParaRPr lang="de-DE" dirty="0"/>
          </a:p>
        </p:txBody>
      </p:sp>
      <p:sp>
        <p:nvSpPr>
          <p:cNvPr id="5" name="Textfeld 4">
            <a:extLst>
              <a:ext uri="{FF2B5EF4-FFF2-40B4-BE49-F238E27FC236}">
                <a16:creationId xmlns:a16="http://schemas.microsoft.com/office/drawing/2014/main" id="{E0EFCA0A-4D3A-431A-85C3-A5EAB4AF5F42}"/>
              </a:ext>
            </a:extLst>
          </p:cNvPr>
          <p:cNvSpPr txBox="1"/>
          <p:nvPr/>
        </p:nvSpPr>
        <p:spPr>
          <a:xfrm>
            <a:off x="1705121" y="5409220"/>
            <a:ext cx="10486879" cy="1015663"/>
          </a:xfrm>
          <a:prstGeom prst="rect">
            <a:avLst/>
          </a:prstGeom>
          <a:noFill/>
        </p:spPr>
        <p:txBody>
          <a:bodyPr wrap="square" rtlCol="0">
            <a:spAutoFit/>
          </a:bodyPr>
          <a:lstStyle/>
          <a:p>
            <a:r>
              <a:rPr lang="de-DE" sz="1200" dirty="0"/>
              <a:t>________________________________________________________________________________________________________________________</a:t>
            </a:r>
            <a:br>
              <a:rPr lang="de-DE" sz="1200" dirty="0"/>
            </a:br>
            <a:r>
              <a:rPr lang="de-DE" sz="1200" dirty="0"/>
              <a:t>[6] </a:t>
            </a:r>
            <a:r>
              <a:rPr lang="en-US" sz="1200" dirty="0"/>
              <a:t>L. G. Crespo, B. K. Colbert, S. P. Kenny, D. P. </a:t>
            </a:r>
            <a:r>
              <a:rPr lang="en-US" sz="1200" dirty="0" err="1"/>
              <a:t>Giesy</a:t>
            </a:r>
            <a:r>
              <a:rPr lang="en-US" sz="1200" dirty="0"/>
              <a:t>, On the quantification of aleatory and epistemic uncertainty using Sliced-Normal distributions, Systems &amp; Control Letters 134 (2019) 104560, </a:t>
            </a:r>
            <a:r>
              <a:rPr lang="en-US" sz="1200" dirty="0">
                <a:hlinkClick r:id="rId2"/>
              </a:rPr>
              <a:t>https://doi.org/10.1016/j.sysconle.2019.104560</a:t>
            </a:r>
            <a:r>
              <a:rPr lang="en-US" sz="1200" dirty="0"/>
              <a:t>.</a:t>
            </a:r>
          </a:p>
          <a:p>
            <a:r>
              <a:rPr lang="en-US" sz="1200" dirty="0"/>
              <a:t>[7] B. K. Colbert, L. G. Crespo, M. M. Peet, A Convex Optimization Approach to Improving Suboptimal Hyperparameters of Sliced Normal Distributions, American Control Conference (ACC), 2020, pp. 4478–4483, https://doi.org/10.23919/ACC45564.2020.9147403.</a:t>
            </a:r>
            <a:endParaRPr lang="de-DE" sz="1200" dirty="0"/>
          </a:p>
        </p:txBody>
      </p:sp>
      <p:cxnSp>
        <p:nvCxnSpPr>
          <p:cNvPr id="6" name="Gerade Verbindung mit Pfeil 5">
            <a:extLst>
              <a:ext uri="{FF2B5EF4-FFF2-40B4-BE49-F238E27FC236}">
                <a16:creationId xmlns:a16="http://schemas.microsoft.com/office/drawing/2014/main" id="{CE8D1229-EBF7-4D87-9BE0-39BE8812D31C}"/>
              </a:ext>
            </a:extLst>
          </p:cNvPr>
          <p:cNvCxnSpPr>
            <a:cxnSpLocks/>
            <a:stCxn id="7" idx="3"/>
          </p:cNvCxnSpPr>
          <p:nvPr/>
        </p:nvCxnSpPr>
        <p:spPr bwMode="auto">
          <a:xfrm flipV="1">
            <a:off x="4735283" y="3136681"/>
            <a:ext cx="3016901" cy="845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7" name="Graphic 2">
            <a:extLst>
              <a:ext uri="{FF2B5EF4-FFF2-40B4-BE49-F238E27FC236}">
                <a16:creationId xmlns:a16="http://schemas.microsoft.com/office/drawing/2014/main" id="{648E0CFE-912A-4364-8239-2E5E128C01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553" y="1778225"/>
            <a:ext cx="4100730" cy="2733820"/>
          </a:xfrm>
          <a:prstGeom prst="rect">
            <a:avLst/>
          </a:prstGeom>
        </p:spPr>
      </p:pic>
      <p:sp>
        <p:nvSpPr>
          <p:cNvPr id="8" name="Rechteck 7">
            <a:extLst>
              <a:ext uri="{FF2B5EF4-FFF2-40B4-BE49-F238E27FC236}">
                <a16:creationId xmlns:a16="http://schemas.microsoft.com/office/drawing/2014/main" id="{8F9E86B0-9A7A-4099-BEF5-BBB0AE33EF4A}"/>
              </a:ext>
            </a:extLst>
          </p:cNvPr>
          <p:cNvSpPr/>
          <p:nvPr/>
        </p:nvSpPr>
        <p:spPr bwMode="auto">
          <a:xfrm>
            <a:off x="4776727" y="3591300"/>
            <a:ext cx="2771480" cy="92074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a:solidFill>
                  <a:srgbClr val="000000"/>
                </a:solidFill>
              </a:rPr>
              <a:t>Relaxed Power Spectral Density</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ＭＳ Ｐゴシック" charset="0"/>
              </a:rPr>
              <a:t>Using Sliced Normal Distributions</a:t>
            </a:r>
          </a:p>
        </p:txBody>
      </p:sp>
      <p:sp>
        <p:nvSpPr>
          <p:cNvPr id="3" name="Textfeld 2">
            <a:extLst>
              <a:ext uri="{FF2B5EF4-FFF2-40B4-BE49-F238E27FC236}">
                <a16:creationId xmlns:a16="http://schemas.microsoft.com/office/drawing/2014/main" id="{AF48A677-1335-4F32-B784-4D83E1192F49}"/>
              </a:ext>
            </a:extLst>
          </p:cNvPr>
          <p:cNvSpPr txBox="1"/>
          <p:nvPr/>
        </p:nvSpPr>
        <p:spPr>
          <a:xfrm>
            <a:off x="8476880" y="1982518"/>
            <a:ext cx="3766416" cy="2308324"/>
          </a:xfrm>
          <a:prstGeom prst="rect">
            <a:avLst/>
          </a:prstGeom>
          <a:noFill/>
        </p:spPr>
        <p:txBody>
          <a:bodyPr wrap="none" rtlCol="0">
            <a:spAutoFit/>
          </a:bodyPr>
          <a:lstStyle/>
          <a:p>
            <a:pPr marL="342900" indent="-342900">
              <a:buFont typeface="Arial" panose="020B0604020202020204" pitchFamily="34" charset="0"/>
              <a:buChar char="•"/>
            </a:pPr>
            <a:r>
              <a:rPr lang="de-DE" dirty="0"/>
              <a:t>A </a:t>
            </a:r>
            <a:r>
              <a:rPr lang="de-DE" dirty="0" err="1"/>
              <a:t>seamless</a:t>
            </a:r>
            <a:r>
              <a:rPr lang="de-DE" dirty="0"/>
              <a:t> multivariate</a:t>
            </a:r>
            <a:br>
              <a:rPr lang="de-DE" dirty="0"/>
            </a:br>
            <a:r>
              <a:rPr lang="de-DE" dirty="0"/>
              <a:t>PDF</a:t>
            </a:r>
          </a:p>
          <a:p>
            <a:pPr marL="342900" indent="-342900">
              <a:buFont typeface="Arial" panose="020B0604020202020204" pitchFamily="34" charset="0"/>
              <a:buChar char="•"/>
            </a:pPr>
            <a:r>
              <a:rPr lang="de-DE" dirty="0" err="1"/>
              <a:t>Only</a:t>
            </a:r>
            <a:r>
              <a:rPr lang="de-DE" dirty="0"/>
              <a:t> 1 </a:t>
            </a:r>
            <a:r>
              <a:rPr lang="de-DE" dirty="0" err="1"/>
              <a:t>distriubtion</a:t>
            </a:r>
            <a:r>
              <a:rPr lang="de-DE" dirty="0"/>
              <a:t> </a:t>
            </a:r>
            <a:r>
              <a:rPr lang="de-DE" dirty="0" err="1"/>
              <a:t>to</a:t>
            </a:r>
            <a:r>
              <a:rPr lang="de-DE" dirty="0"/>
              <a:t> </a:t>
            </a:r>
            <a:br>
              <a:rPr lang="de-DE" dirty="0"/>
            </a:br>
            <a:r>
              <a:rPr lang="de-DE" dirty="0"/>
              <a:t>sample </a:t>
            </a:r>
            <a:r>
              <a:rPr lang="de-DE" dirty="0" err="1"/>
              <a:t>from</a:t>
            </a:r>
            <a:endParaRPr lang="de-DE" dirty="0"/>
          </a:p>
          <a:p>
            <a:pPr marL="342900" indent="-342900">
              <a:buFont typeface="Arial" panose="020B0604020202020204" pitchFamily="34" charset="0"/>
              <a:buChar char="•"/>
            </a:pPr>
            <a:r>
              <a:rPr lang="de-DE" dirty="0" err="1"/>
              <a:t>Correlation</a:t>
            </a:r>
            <a:r>
              <a:rPr lang="de-DE" dirty="0"/>
              <a:t> </a:t>
            </a:r>
            <a:r>
              <a:rPr lang="de-DE" dirty="0" err="1"/>
              <a:t>features</a:t>
            </a:r>
            <a:br>
              <a:rPr lang="de-DE" dirty="0"/>
            </a:br>
            <a:r>
              <a:rPr lang="de-DE" dirty="0" err="1"/>
              <a:t>are</a:t>
            </a:r>
            <a:r>
              <a:rPr lang="de-DE" dirty="0"/>
              <a:t> </a:t>
            </a:r>
            <a:r>
              <a:rPr lang="de-DE" dirty="0" err="1"/>
              <a:t>regarded</a:t>
            </a:r>
            <a:endParaRPr lang="de-DE" dirty="0"/>
          </a:p>
        </p:txBody>
      </p:sp>
    </p:spTree>
    <p:extLst>
      <p:ext uri="{BB962C8B-B14F-4D97-AF65-F5344CB8AC3E}">
        <p14:creationId xmlns:p14="http://schemas.microsoft.com/office/powerpoint/2010/main" val="156779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B3C31-FB17-4BBA-A68A-A2C6C8545041}"/>
              </a:ext>
            </a:extLst>
          </p:cNvPr>
          <p:cNvSpPr>
            <a:spLocks noGrp="1"/>
          </p:cNvSpPr>
          <p:nvPr>
            <p:ph type="title"/>
          </p:nvPr>
        </p:nvSpPr>
        <p:spPr/>
        <p:txBody>
          <a:bodyPr/>
          <a:lstStyle/>
          <a:p>
            <a:r>
              <a:rPr lang="de-DE" dirty="0"/>
              <a:t>Construction </a:t>
            </a:r>
            <a:r>
              <a:rPr lang="de-DE" dirty="0" err="1"/>
              <a:t>of</a:t>
            </a:r>
            <a:r>
              <a:rPr lang="de-DE" dirty="0"/>
              <a:t> </a:t>
            </a:r>
            <a:r>
              <a:rPr lang="de-DE" dirty="0" err="1"/>
              <a:t>Sliced</a:t>
            </a:r>
            <a:r>
              <a:rPr lang="de-DE" dirty="0"/>
              <a:t> Normal </a:t>
            </a:r>
            <a:r>
              <a:rPr lang="de-DE" dirty="0" err="1"/>
              <a:t>distributions</a:t>
            </a:r>
            <a:r>
              <a:rPr lang="de-DE" dirty="0"/>
              <a:t> (review)</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F86B411-FE6F-4725-BCAF-064876B5BB2F}"/>
                  </a:ext>
                </a:extLst>
              </p:cNvPr>
              <p:cNvSpPr>
                <a:spLocks noGrp="1"/>
              </p:cNvSpPr>
              <p:nvPr>
                <p:ph idx="1"/>
              </p:nvPr>
            </p:nvSpPr>
            <p:spPr/>
            <p:txBody>
              <a:bodyPr/>
              <a:lstStyle/>
              <a:p>
                <a:pPr marL="0" indent="0">
                  <a:buNone/>
                </a:pPr>
                <a:r>
                  <a:rPr lang="de-DE" dirty="0"/>
                  <a:t>Given </a:t>
                </a:r>
                <a:r>
                  <a:rPr lang="de-DE" dirty="0" err="1"/>
                  <a:t>data</a:t>
                </a:r>
                <a:r>
                  <a:rPr lang="de-DE" dirty="0"/>
                  <a:t> </a:t>
                </a:r>
                <a14:m>
                  <m:oMath xmlns:m="http://schemas.openxmlformats.org/officeDocument/2006/math">
                    <m:r>
                      <a:rPr lang="en-GB" i="1">
                        <a:latin typeface="Cambria Math" panose="02040503050406030204" pitchFamily="18" charset="0"/>
                      </a:rPr>
                      <m:t>𝛿</m:t>
                    </m:r>
                    <m:r>
                      <a:rPr lang="en-GB" i="1">
                        <a:latin typeface="Cambria Math" panose="02040503050406030204" pitchFamily="18" charset="0"/>
                      </a:rPr>
                      <m:t>:</m:t>
                    </m:r>
                    <m:sSup>
                      <m:sSupPr>
                        <m:ctrlPr>
                          <a:rPr lang="de-DE" i="1">
                            <a:latin typeface="Cambria Math" panose="02040503050406030204" pitchFamily="18" charset="0"/>
                          </a:rPr>
                        </m:ctrlPr>
                      </m:sSupPr>
                      <m:e>
                        <m:r>
                          <a:rPr lang="en-GB" i="1">
                            <a:latin typeface="Cambria Math" panose="02040503050406030204" pitchFamily="18" charset="0"/>
                          </a:rPr>
                          <m:t>ℝ</m:t>
                        </m:r>
                      </m:e>
                      <m:sup>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𝛿</m:t>
                            </m:r>
                          </m:sub>
                        </m:sSub>
                        <m:r>
                          <a:rPr lang="en-GB" i="1">
                            <a:latin typeface="Cambria Math" panose="02040503050406030204" pitchFamily="18" charset="0"/>
                          </a:rPr>
                          <m:t>×</m:t>
                        </m:r>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𝑜</m:t>
                            </m:r>
                          </m:sub>
                        </m:sSub>
                      </m:sup>
                    </m:sSup>
                  </m:oMath>
                </a14:m>
                <a:r>
                  <a:rPr lang="en-GB" dirty="0"/>
                  <a:t>, </a:t>
                </a:r>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𝑜</m:t>
                        </m:r>
                      </m:sub>
                    </m:sSub>
                    <m:r>
                      <a:rPr lang="de-DE" b="0" i="0" smtClean="0">
                        <a:latin typeface="Cambria Math" panose="02040503050406030204" pitchFamily="18" charset="0"/>
                      </a:rPr>
                      <m:t>: </m:t>
                    </m:r>
                  </m:oMath>
                </a14:m>
                <a:r>
                  <a:rPr lang="en-GB" dirty="0"/>
                  <a:t>number of available observations and </a:t>
                </a:r>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𝛿</m:t>
                        </m:r>
                      </m:sub>
                    </m:sSub>
                    <m:r>
                      <a:rPr lang="de-DE" b="0" i="0" smtClean="0">
                        <a:latin typeface="Cambria Math" panose="02040503050406030204" pitchFamily="18" charset="0"/>
                      </a:rPr>
                      <m:t>: </m:t>
                    </m:r>
                  </m:oMath>
                </a14:m>
                <a:r>
                  <a:rPr lang="en-GB" dirty="0"/>
                  <a:t>dimension, construct a support set: </a:t>
                </a:r>
                <a14:m>
                  <m:oMath xmlns:m="http://schemas.openxmlformats.org/officeDocument/2006/math">
                    <m:r>
                      <m:rPr>
                        <m:sty m:val="p"/>
                      </m:rPr>
                      <a:rPr lang="en-GB">
                        <a:latin typeface="Cambria Math" panose="02040503050406030204" pitchFamily="18" charset="0"/>
                      </a:rPr>
                      <m:t>Δ</m:t>
                    </m:r>
                    <m:r>
                      <a:rPr lang="en-GB" i="1">
                        <a:latin typeface="Cambria Math" panose="02040503050406030204" pitchFamily="18" charset="0"/>
                      </a:rPr>
                      <m:t>∈</m:t>
                    </m:r>
                    <m:sSup>
                      <m:sSupPr>
                        <m:ctrlPr>
                          <a:rPr lang="de-DE" i="1">
                            <a:latin typeface="Cambria Math" panose="02040503050406030204" pitchFamily="18" charset="0"/>
                          </a:rPr>
                        </m:ctrlPr>
                      </m:sSupPr>
                      <m:e>
                        <m:r>
                          <a:rPr lang="en-GB" i="1">
                            <a:latin typeface="Cambria Math" panose="02040503050406030204" pitchFamily="18" charset="0"/>
                          </a:rPr>
                          <m:t>ℝ</m:t>
                        </m:r>
                      </m:e>
                      <m:sup>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𝛿</m:t>
                            </m:r>
                          </m:sub>
                        </m:sSub>
                      </m:sup>
                    </m:sSup>
                  </m:oMath>
                </a14:m>
                <a:r>
                  <a:rPr lang="de-DE" dirty="0"/>
                  <a:t>, </a:t>
                </a:r>
                <a14:m>
                  <m:oMath xmlns:m="http://schemas.openxmlformats.org/officeDocument/2006/math">
                    <m:r>
                      <a:rPr lang="en-GB" i="1">
                        <a:latin typeface="Cambria Math" panose="02040503050406030204" pitchFamily="18" charset="0"/>
                      </a:rPr>
                      <m:t>∀</m:t>
                    </m:r>
                    <m:r>
                      <a:rPr lang="en-GB" i="1">
                        <a:latin typeface="Cambria Math" panose="02040503050406030204" pitchFamily="18" charset="0"/>
                      </a:rPr>
                      <m:t>𝛿</m:t>
                    </m:r>
                    <m:r>
                      <a:rPr lang="en-GB" i="1">
                        <a:latin typeface="Cambria Math" panose="02040503050406030204" pitchFamily="18" charset="0"/>
                      </a:rPr>
                      <m:t> </m:t>
                    </m:r>
                    <m:r>
                      <a:rPr lang="en-GB">
                        <a:latin typeface="Cambria Math" panose="02040503050406030204" pitchFamily="18" charset="0"/>
                      </a:rPr>
                      <m:t>∈</m:t>
                    </m:r>
                    <m:r>
                      <m:rPr>
                        <m:sty m:val="p"/>
                      </m:rPr>
                      <a:rPr lang="en-GB">
                        <a:latin typeface="Cambria Math" panose="02040503050406030204" pitchFamily="18" charset="0"/>
                      </a:rPr>
                      <m:t>Δ</m:t>
                    </m:r>
                  </m:oMath>
                </a14:m>
                <a:r>
                  <a:rPr lang="de-DE" dirty="0"/>
                  <a:t>. A </a:t>
                </a:r>
                <a:r>
                  <a:rPr lang="de-DE" dirty="0" err="1"/>
                  <a:t>realization</a:t>
                </a:r>
                <a:r>
                  <a:rPr lang="de-DE" dirty="0"/>
                  <a:t> </a:t>
                </a:r>
                <a:r>
                  <a:rPr lang="de-DE" dirty="0" err="1"/>
                  <a:t>of</a:t>
                </a:r>
                <a:r>
                  <a:rPr lang="de-DE" dirty="0"/>
                  <a:t> </a:t>
                </a:r>
                <a14:m>
                  <m:oMath xmlns:m="http://schemas.openxmlformats.org/officeDocument/2006/math">
                    <m:r>
                      <a:rPr lang="en-GB" i="1">
                        <a:latin typeface="Cambria Math" panose="02040503050406030204" pitchFamily="18" charset="0"/>
                      </a:rPr>
                      <m:t>𝛿</m:t>
                    </m:r>
                  </m:oMath>
                </a14:m>
                <a:r>
                  <a:rPr lang="de-DE" dirty="0"/>
                  <a:t> </a:t>
                </a:r>
                <a:r>
                  <a:rPr lang="de-DE" dirty="0" err="1"/>
                  <a:t>is</a:t>
                </a:r>
                <a:r>
                  <a:rPr lang="de-DE" dirty="0"/>
                  <a:t> </a:t>
                </a:r>
                <a:r>
                  <a:rPr lang="de-DE" dirty="0" err="1"/>
                  <a:t>called</a:t>
                </a:r>
                <a:r>
                  <a:rPr lang="de-DE" dirty="0"/>
                  <a:t> </a:t>
                </a:r>
                <a14:m>
                  <m:oMath xmlns:m="http://schemas.openxmlformats.org/officeDocument/2006/math">
                    <m:r>
                      <a:rPr lang="en-GB" i="1">
                        <a:latin typeface="Cambria Math" panose="02040503050406030204" pitchFamily="18" charset="0"/>
                      </a:rPr>
                      <m:t>𝔇</m:t>
                    </m:r>
                  </m:oMath>
                </a14:m>
                <a:r>
                  <a:rPr lang="de-DE" dirty="0"/>
                  <a:t> (e.g. Monte Carlo Simulation)</a:t>
                </a:r>
                <a:br>
                  <a:rPr lang="de-DE" dirty="0"/>
                </a:br>
                <a:r>
                  <a:rPr lang="de-DE" dirty="0" err="1"/>
                  <a:t>Define</a:t>
                </a:r>
                <a:r>
                  <a:rPr lang="de-DE" dirty="0"/>
                  <a:t> a </a:t>
                </a:r>
                <a:r>
                  <a:rPr lang="de-DE" dirty="0" err="1"/>
                  <a:t>mapping</a:t>
                </a:r>
                <a:r>
                  <a:rPr lang="en-GB" dirty="0"/>
                  <a:t> from physical space </a:t>
                </a:r>
                <a14:m>
                  <m:oMath xmlns:m="http://schemas.openxmlformats.org/officeDocument/2006/math">
                    <m:r>
                      <m:rPr>
                        <m:sty m:val="p"/>
                      </m:rPr>
                      <a:rPr lang="en-GB">
                        <a:latin typeface="Cambria Math" panose="02040503050406030204" pitchFamily="18" charset="0"/>
                      </a:rPr>
                      <m:t>δ</m:t>
                    </m:r>
                  </m:oMath>
                </a14:m>
                <a:r>
                  <a:rPr lang="en-GB" dirty="0"/>
                  <a:t> to a feature space </a:t>
                </a:r>
                <a14:m>
                  <m:oMath xmlns:m="http://schemas.openxmlformats.org/officeDocument/2006/math">
                    <m:r>
                      <a:rPr lang="en-GB" i="1">
                        <a:latin typeface="Cambria Math" panose="02040503050406030204" pitchFamily="18" charset="0"/>
                      </a:rPr>
                      <m:t>𝑧</m:t>
                    </m:r>
                  </m:oMath>
                </a14:m>
                <a:endParaRPr lang="en-GB" dirty="0"/>
              </a:p>
              <a:p>
                <a:pPr marL="0" indent="0">
                  <a:buNone/>
                </a:pPr>
                <a:br>
                  <a:rPr lang="en-GB" dirty="0"/>
                </a:b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𝑧</m:t>
                      </m:r>
                      <m:r>
                        <a:rPr lang="en-GB" i="1">
                          <a:latin typeface="Cambria Math" panose="02040503050406030204" pitchFamily="18" charset="0"/>
                        </a:rPr>
                        <m:t>=</m:t>
                      </m:r>
                      <m:sSub>
                        <m:sSubPr>
                          <m:ctrlPr>
                            <a:rPr lang="de-DE" i="1">
                              <a:latin typeface="Cambria Math" panose="02040503050406030204" pitchFamily="18" charset="0"/>
                            </a:rPr>
                          </m:ctrlPr>
                        </m:sSubPr>
                        <m:e>
                          <m:r>
                            <a:rPr lang="en-GB" i="1">
                              <a:latin typeface="Cambria Math" panose="02040503050406030204" pitchFamily="18" charset="0"/>
                            </a:rPr>
                            <m:t>𝑍</m:t>
                          </m:r>
                        </m:e>
                        <m:sub>
                          <m:r>
                            <a:rPr lang="en-GB" i="1">
                              <a:latin typeface="Cambria Math" panose="02040503050406030204" pitchFamily="18" charset="0"/>
                            </a:rPr>
                            <m:t>𝑑</m:t>
                          </m:r>
                        </m:sub>
                      </m:sSub>
                      <m:d>
                        <m:dPr>
                          <m:ctrlPr>
                            <a:rPr lang="de-DE" i="1">
                              <a:latin typeface="Cambria Math" panose="02040503050406030204" pitchFamily="18" charset="0"/>
                            </a:rPr>
                          </m:ctrlPr>
                        </m:dPr>
                        <m:e>
                          <m:r>
                            <m:rPr>
                              <m:sty m:val="p"/>
                            </m:rPr>
                            <a:rPr lang="en-GB">
                              <a:latin typeface="Cambria Math" panose="02040503050406030204" pitchFamily="18" charset="0"/>
                            </a:rPr>
                            <m:t>δ</m:t>
                          </m:r>
                        </m:e>
                      </m:d>
                    </m:oMath>
                  </m:oMathPara>
                </a14:m>
                <a:endParaRPr lang="de-DE" dirty="0"/>
              </a:p>
              <a:p>
                <a:pPr marL="0"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𝑍</m:t>
                          </m:r>
                        </m:e>
                        <m:sub>
                          <m:r>
                            <a:rPr lang="en-GB" i="1">
                              <a:latin typeface="Cambria Math" panose="02040503050406030204" pitchFamily="18" charset="0"/>
                            </a:rPr>
                            <m:t>𝑑</m:t>
                          </m:r>
                        </m:sub>
                      </m:sSub>
                      <m:d>
                        <m:dPr>
                          <m:ctrlPr>
                            <a:rPr lang="de-DE" i="1">
                              <a:latin typeface="Cambria Math" panose="02040503050406030204" pitchFamily="18" charset="0"/>
                            </a:rPr>
                          </m:ctrlPr>
                        </m:dPr>
                        <m:e>
                          <m:r>
                            <m:rPr>
                              <m:sty m:val="p"/>
                            </m:rPr>
                            <a:rPr lang="en-GB">
                              <a:latin typeface="Cambria Math" panose="02040503050406030204" pitchFamily="18" charset="0"/>
                            </a:rPr>
                            <m:t>δ</m:t>
                          </m:r>
                        </m:e>
                      </m:d>
                      <m:r>
                        <a:rPr lang="en-GB" i="1">
                          <a:latin typeface="Cambria Math" panose="02040503050406030204" pitchFamily="18" charset="0"/>
                        </a:rPr>
                        <m:t>:</m:t>
                      </m:r>
                      <m:sSup>
                        <m:sSupPr>
                          <m:ctrlPr>
                            <a:rPr lang="de-DE" i="1">
                              <a:latin typeface="Cambria Math" panose="02040503050406030204" pitchFamily="18" charset="0"/>
                            </a:rPr>
                          </m:ctrlPr>
                        </m:sSupPr>
                        <m:e>
                          <m:r>
                            <a:rPr lang="en-GB" i="1">
                              <a:latin typeface="Cambria Math" panose="02040503050406030204" pitchFamily="18" charset="0"/>
                            </a:rPr>
                            <m:t>ℝ</m:t>
                          </m:r>
                        </m:e>
                        <m:sup>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𝛿</m:t>
                              </m:r>
                            </m:sub>
                          </m:sSub>
                        </m:sup>
                      </m:sSup>
                      <m:r>
                        <a:rPr lang="en-GB" i="1">
                          <a:latin typeface="Cambria Math" panose="02040503050406030204" pitchFamily="18" charset="0"/>
                        </a:rPr>
                        <m:t>→</m:t>
                      </m:r>
                      <m:sSup>
                        <m:sSupPr>
                          <m:ctrlPr>
                            <a:rPr lang="de-DE" i="1">
                              <a:latin typeface="Cambria Math" panose="02040503050406030204" pitchFamily="18" charset="0"/>
                            </a:rPr>
                          </m:ctrlPr>
                        </m:sSupPr>
                        <m:e>
                          <m:r>
                            <a:rPr lang="en-GB" i="1">
                              <a:latin typeface="Cambria Math" panose="02040503050406030204" pitchFamily="18" charset="0"/>
                            </a:rPr>
                            <m:t>ℝ</m:t>
                          </m:r>
                        </m:e>
                        <m:sup>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𝑍</m:t>
                              </m:r>
                            </m:sub>
                          </m:sSub>
                        </m:sup>
                      </m:sSup>
                    </m:oMath>
                  </m:oMathPara>
                </a14:m>
                <a:endParaRPr lang="de-DE" dirty="0"/>
              </a:p>
              <a:p>
                <a:pPr marL="0" indent="0">
                  <a:buNone/>
                </a:pPr>
                <a:r>
                  <a:rPr lang="de-DE" dirty="0" err="1"/>
                  <a:t>With</a:t>
                </a:r>
                <a:r>
                  <a:rPr lang="de-DE" dirty="0"/>
                  <a:t> </a:t>
                </a:r>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𝑍</m:t>
                        </m:r>
                      </m:sub>
                    </m:sSub>
                    <m:r>
                      <a:rPr lang="en-GB" i="1">
                        <a:latin typeface="Cambria Math" panose="02040503050406030204" pitchFamily="18" charset="0"/>
                      </a:rPr>
                      <m:t>=</m:t>
                    </m:r>
                    <m:d>
                      <m:dPr>
                        <m:ctrlPr>
                          <a:rPr lang="de-DE" i="1">
                            <a:latin typeface="Cambria Math" panose="02040503050406030204" pitchFamily="18" charset="0"/>
                          </a:rPr>
                        </m:ctrlPr>
                      </m:dPr>
                      <m:e>
                        <m:m>
                          <m:mPr>
                            <m:mcs>
                              <m:mc>
                                <m:mcPr>
                                  <m:count m:val="1"/>
                                  <m:mcJc m:val="center"/>
                                </m:mcPr>
                              </m:mc>
                            </m:mcs>
                            <m:ctrlPr>
                              <a:rPr lang="de-DE" i="1">
                                <a:latin typeface="Cambria Math" panose="02040503050406030204" pitchFamily="18" charset="0"/>
                              </a:rPr>
                            </m:ctrlPr>
                          </m:mPr>
                          <m:mr>
                            <m:e>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𝛿</m:t>
                                  </m:r>
                                </m:sub>
                              </m:sSub>
                              <m:r>
                                <a:rPr lang="en-GB" i="1">
                                  <a:latin typeface="Cambria Math" panose="02040503050406030204" pitchFamily="18" charset="0"/>
                                </a:rPr>
                                <m:t>+</m:t>
                              </m:r>
                              <m:r>
                                <a:rPr lang="en-GB" i="1">
                                  <a:latin typeface="Cambria Math" panose="02040503050406030204" pitchFamily="18" charset="0"/>
                                </a:rPr>
                                <m:t>𝑑</m:t>
                              </m:r>
                            </m:e>
                          </m:mr>
                          <m:mr>
                            <m:e>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𝛿</m:t>
                                  </m:r>
                                </m:sub>
                              </m:sSub>
                            </m:e>
                          </m:mr>
                        </m:m>
                      </m:e>
                    </m:d>
                    <m:r>
                      <a:rPr lang="en-GB" i="1">
                        <a:latin typeface="Cambria Math" panose="02040503050406030204" pitchFamily="18" charset="0"/>
                      </a:rPr>
                      <m:t>−1</m:t>
                    </m:r>
                    <m:r>
                      <a:rPr lang="de-DE" b="0" i="0" smtClean="0">
                        <a:latin typeface="Cambria Math" panose="02040503050406030204" pitchFamily="18" charset="0"/>
                      </a:rPr>
                      <m:t>.</m:t>
                    </m:r>
                  </m:oMath>
                </a14:m>
                <a:r>
                  <a:rPr lang="de-DE" dirty="0"/>
                  <a:t> </a:t>
                </a:r>
              </a:p>
              <a:p>
                <a:pPr marL="0" indent="0">
                  <a:buNone/>
                </a:pPr>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𝑍</m:t>
                        </m:r>
                      </m:e>
                      <m:sub>
                        <m:r>
                          <a:rPr lang="en-GB" i="1">
                            <a:latin typeface="Cambria Math" panose="02040503050406030204" pitchFamily="18" charset="0"/>
                          </a:rPr>
                          <m:t>𝑑</m:t>
                        </m:r>
                      </m:sub>
                    </m:sSub>
                    <m:d>
                      <m:dPr>
                        <m:ctrlPr>
                          <a:rPr lang="de-DE" i="1">
                            <a:latin typeface="Cambria Math" panose="02040503050406030204" pitchFamily="18" charset="0"/>
                          </a:rPr>
                        </m:ctrlPr>
                      </m:dPr>
                      <m:e>
                        <m:r>
                          <m:rPr>
                            <m:sty m:val="p"/>
                          </m:rPr>
                          <a:rPr lang="en-GB">
                            <a:latin typeface="Cambria Math" panose="02040503050406030204" pitchFamily="18" charset="0"/>
                          </a:rPr>
                          <m:t>δ</m:t>
                        </m:r>
                      </m:e>
                    </m:d>
                  </m:oMath>
                </a14:m>
                <a:r>
                  <a:rPr lang="en-GB" dirty="0"/>
                  <a:t> is suggested to contain a vector of monomials linked to the data </a:t>
                </a:r>
                <a14:m>
                  <m:oMath xmlns:m="http://schemas.openxmlformats.org/officeDocument/2006/math">
                    <m:r>
                      <a:rPr lang="en-GB" i="1">
                        <a:latin typeface="Cambria Math" panose="02040503050406030204" pitchFamily="18" charset="0"/>
                      </a:rPr>
                      <m:t>𝛿</m:t>
                    </m:r>
                  </m:oMath>
                </a14:m>
                <a:r>
                  <a:rPr lang="en-GB" dirty="0"/>
                  <a:t> and its dimension </a:t>
                </a:r>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𝛿</m:t>
                        </m:r>
                      </m:sub>
                    </m:sSub>
                  </m:oMath>
                </a14:m>
                <a:r>
                  <a:rPr lang="en-GB" dirty="0"/>
                  <a:t>. </a:t>
                </a:r>
                <a:endParaRPr lang="de-DE" dirty="0"/>
              </a:p>
              <a:p>
                <a:pPr marL="0" indent="0">
                  <a:buNone/>
                </a:pPr>
                <a:br>
                  <a:rPr lang="de-DE" dirty="0"/>
                </a:br>
                <a:endParaRPr lang="de-DE" dirty="0"/>
              </a:p>
            </p:txBody>
          </p:sp>
        </mc:Choice>
        <mc:Fallback xmlns="">
          <p:sp>
            <p:nvSpPr>
              <p:cNvPr id="3" name="Inhaltsplatzhalter 2">
                <a:extLst>
                  <a:ext uri="{FF2B5EF4-FFF2-40B4-BE49-F238E27FC236}">
                    <a16:creationId xmlns:a16="http://schemas.microsoft.com/office/drawing/2014/main" id="{7F86B411-FE6F-4725-BCAF-064876B5BB2F}"/>
                  </a:ext>
                </a:extLst>
              </p:cNvPr>
              <p:cNvSpPr>
                <a:spLocks noGrp="1" noRot="1" noChangeAspect="1" noMove="1" noResize="1" noEditPoints="1" noAdjustHandles="1" noChangeArrowheads="1" noChangeShapeType="1" noTextEdit="1"/>
              </p:cNvSpPr>
              <p:nvPr>
                <p:ph idx="1"/>
              </p:nvPr>
            </p:nvSpPr>
            <p:spPr>
              <a:blipFill>
                <a:blip r:embed="rId2"/>
                <a:stretch>
                  <a:fillRect l="-815" t="-1046" r="-815"/>
                </a:stretch>
              </a:blipFill>
            </p:spPr>
            <p:txBody>
              <a:bodyPr/>
              <a:lstStyle/>
              <a:p>
                <a:r>
                  <a:rPr lang="de-DE">
                    <a:noFill/>
                  </a:rPr>
                  <a:t> </a:t>
                </a:r>
              </a:p>
            </p:txBody>
          </p:sp>
        </mc:Fallback>
      </mc:AlternateContent>
    </p:spTree>
    <p:extLst>
      <p:ext uri="{BB962C8B-B14F-4D97-AF65-F5344CB8AC3E}">
        <p14:creationId xmlns:p14="http://schemas.microsoft.com/office/powerpoint/2010/main" val="40916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8609E-FE3D-438C-BCBE-F3FE38ACFC64}"/>
              </a:ext>
            </a:extLst>
          </p:cNvPr>
          <p:cNvSpPr>
            <a:spLocks noGrp="1"/>
          </p:cNvSpPr>
          <p:nvPr>
            <p:ph type="title"/>
          </p:nvPr>
        </p:nvSpPr>
        <p:spPr/>
        <p:txBody>
          <a:bodyPr/>
          <a:lstStyle/>
          <a:p>
            <a:r>
              <a:rPr lang="de-DE" dirty="0"/>
              <a:t>Construction </a:t>
            </a:r>
            <a:r>
              <a:rPr lang="de-DE" dirty="0" err="1"/>
              <a:t>of</a:t>
            </a:r>
            <a:r>
              <a:rPr lang="de-DE" dirty="0"/>
              <a:t> </a:t>
            </a:r>
            <a:r>
              <a:rPr lang="de-DE" dirty="0" err="1"/>
              <a:t>sliced</a:t>
            </a:r>
            <a:r>
              <a:rPr lang="de-DE" dirty="0"/>
              <a:t> Normal </a:t>
            </a:r>
            <a:r>
              <a:rPr lang="de-DE" dirty="0" err="1"/>
              <a:t>distributions</a:t>
            </a:r>
            <a:r>
              <a:rPr lang="de-DE" dirty="0"/>
              <a:t> (review)</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FA7C31A8-F9BB-4044-AB14-FC936A9B3922}"/>
                  </a:ext>
                </a:extLst>
              </p:cNvPr>
              <p:cNvSpPr>
                <a:spLocks noGrp="1"/>
              </p:cNvSpPr>
              <p:nvPr>
                <p:ph idx="1"/>
              </p:nvPr>
            </p:nvSpPr>
            <p:spPr/>
            <p:txBody>
              <a:bodyPr/>
              <a:lstStyle/>
              <a:p>
                <a:r>
                  <a:rPr lang="en-GB" dirty="0"/>
                  <a:t>The Gaussian distribution for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 </m:t>
                    </m:r>
                    <m:r>
                      <a:rPr lang="en-GB">
                        <a:latin typeface="Cambria Math" panose="02040503050406030204" pitchFamily="18" charset="0"/>
                      </a:rPr>
                      <m:t>∈</m:t>
                    </m:r>
                    <m:sSup>
                      <m:sSupPr>
                        <m:ctrlPr>
                          <a:rPr lang="de-DE" i="1">
                            <a:latin typeface="Cambria Math" panose="02040503050406030204" pitchFamily="18" charset="0"/>
                          </a:rPr>
                        </m:ctrlPr>
                      </m:sSupPr>
                      <m:e>
                        <m:r>
                          <a:rPr lang="en-GB" i="1">
                            <a:latin typeface="Cambria Math" panose="02040503050406030204" pitchFamily="18" charset="0"/>
                          </a:rPr>
                          <m:t> </m:t>
                        </m:r>
                        <m:r>
                          <a:rPr lang="en-GB" i="1">
                            <a:latin typeface="Cambria Math" panose="02040503050406030204" pitchFamily="18" charset="0"/>
                          </a:rPr>
                          <m:t>ℝ</m:t>
                        </m:r>
                      </m:e>
                      <m:sup>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𝑍</m:t>
                            </m:r>
                          </m:sub>
                        </m:sSub>
                      </m:sup>
                    </m:sSup>
                    <m:r>
                      <a:rPr lang="en-GB">
                        <a:latin typeface="Cambria Math" panose="02040503050406030204" pitchFamily="18" charset="0"/>
                      </a:rPr>
                      <m:t> </m:t>
                    </m:r>
                    <m:r>
                      <a:rPr lang="en-GB" i="1">
                        <a:latin typeface="Cambria Math" panose="02040503050406030204" pitchFamily="18" charset="0"/>
                      </a:rPr>
                      <m:t> </m:t>
                    </m:r>
                  </m:oMath>
                </a14:m>
                <a:r>
                  <a:rPr lang="en-GB" dirty="0"/>
                  <a:t>with mean value </a:t>
                </a:r>
                <a14:m>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m:t>
                    </m:r>
                    <m:sSup>
                      <m:sSupPr>
                        <m:ctrlPr>
                          <a:rPr lang="de-DE" i="1">
                            <a:latin typeface="Cambria Math" panose="02040503050406030204" pitchFamily="18" charset="0"/>
                          </a:rPr>
                        </m:ctrlPr>
                      </m:sSupPr>
                      <m:e>
                        <m:r>
                          <a:rPr lang="en-GB" i="1">
                            <a:latin typeface="Cambria Math" panose="02040503050406030204" pitchFamily="18" charset="0"/>
                          </a:rPr>
                          <m:t> </m:t>
                        </m:r>
                        <m:r>
                          <a:rPr lang="en-GB" i="1">
                            <a:latin typeface="Cambria Math" panose="02040503050406030204" pitchFamily="18" charset="0"/>
                          </a:rPr>
                          <m:t>ℝ</m:t>
                        </m:r>
                      </m:e>
                      <m:sup>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𝑍</m:t>
                            </m:r>
                          </m:sub>
                        </m:sSub>
                      </m:sup>
                    </m:sSup>
                  </m:oMath>
                </a14:m>
                <a:r>
                  <a:rPr lang="en-GB" dirty="0"/>
                  <a:t> and the inverse of the covariance matrix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 </m:t>
                    </m:r>
                    <m:r>
                      <a:rPr lang="en-GB">
                        <a:latin typeface="Cambria Math" panose="02040503050406030204" pitchFamily="18" charset="0"/>
                      </a:rPr>
                      <m:t>∈</m:t>
                    </m:r>
                    <m:sSup>
                      <m:sSupPr>
                        <m:ctrlPr>
                          <a:rPr lang="de-DE" i="1">
                            <a:latin typeface="Cambria Math" panose="02040503050406030204" pitchFamily="18" charset="0"/>
                          </a:rPr>
                        </m:ctrlPr>
                      </m:sSupPr>
                      <m:e>
                        <m:r>
                          <a:rPr lang="en-GB" i="1">
                            <a:latin typeface="Cambria Math" panose="02040503050406030204" pitchFamily="18" charset="0"/>
                          </a:rPr>
                          <m:t> </m:t>
                        </m:r>
                        <m:r>
                          <a:rPr lang="en-GB" i="1">
                            <a:latin typeface="Cambria Math" panose="02040503050406030204" pitchFamily="18" charset="0"/>
                          </a:rPr>
                          <m:t>ℝ</m:t>
                        </m:r>
                      </m:e>
                      <m:sup>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𝑍</m:t>
                            </m:r>
                          </m:sub>
                        </m:sSub>
                        <m:r>
                          <a:rPr lang="en-GB" i="1">
                            <a:latin typeface="Cambria Math" panose="02040503050406030204" pitchFamily="18" charset="0"/>
                          </a:rPr>
                          <m:t>×</m:t>
                        </m:r>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𝑍</m:t>
                            </m:r>
                          </m:sub>
                        </m:sSub>
                      </m:sup>
                    </m:sSup>
                  </m:oMath>
                </a14:m>
                <a:r>
                  <a:rPr lang="en-GB" dirty="0"/>
                  <a:t> is given to be</a:t>
                </a:r>
                <a:endParaRPr lang="de-DE" dirty="0"/>
              </a:p>
              <a:p>
                <a:pPr marL="0"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𝑋</m:t>
                          </m:r>
                          <m:d>
                            <m:dPr>
                              <m:ctrlPr>
                                <a:rPr lang="de-DE"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  </m:t>
                              </m:r>
                              <m:r>
                                <a:rPr lang="en-GB" i="1">
                                  <a:latin typeface="Cambria Math" panose="02040503050406030204" pitchFamily="18" charset="0"/>
                                </a:rPr>
                                <m:t>𝑃</m:t>
                              </m:r>
                            </m:e>
                          </m:d>
                        </m:sub>
                      </m:sSub>
                      <m:r>
                        <a:rPr lang="en-GB" i="1">
                          <a:latin typeface="Cambria Math" panose="02040503050406030204" pitchFamily="18" charset="0"/>
                        </a:rPr>
                        <m:t>=</m:t>
                      </m:r>
                      <m:f>
                        <m:fPr>
                          <m:ctrlPr>
                            <a:rPr lang="de-DE" i="1">
                              <a:latin typeface="Cambria Math" panose="02040503050406030204" pitchFamily="18" charset="0"/>
                            </a:rPr>
                          </m:ctrlPr>
                        </m:fPr>
                        <m:num>
                          <m:func>
                            <m:funcPr>
                              <m:ctrlPr>
                                <a:rPr lang="de-DE" i="1">
                                  <a:latin typeface="Cambria Math" panose="02040503050406030204" pitchFamily="18" charset="0"/>
                                </a:rPr>
                              </m:ctrlPr>
                            </m:funcPr>
                            <m:fName>
                              <m:r>
                                <m:rPr>
                                  <m:sty m:val="p"/>
                                </m:rPr>
                                <a:rPr lang="en-GB">
                                  <a:latin typeface="Cambria Math" panose="02040503050406030204" pitchFamily="18" charset="0"/>
                                </a:rPr>
                                <m:t>exp</m:t>
                              </m:r>
                            </m:fName>
                            <m:e>
                              <m:d>
                                <m:dPr>
                                  <m:ctrlPr>
                                    <a:rPr lang="de-DE" i="1">
                                      <a:latin typeface="Cambria Math" panose="02040503050406030204" pitchFamily="18" charset="0"/>
                                    </a:rPr>
                                  </m:ctrlPr>
                                </m:dPr>
                                <m:e>
                                  <m:r>
                                    <a:rPr lang="en-GB"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d>
                                            <m:dPr>
                                              <m:ctrlPr>
                                                <a:rPr lang="de-DE"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𝑇</m:t>
                                          </m:r>
                                        </m:sup>
                                      </m:sSup>
                                      <m:r>
                                        <a:rPr lang="en-GB" i="1">
                                          <a:latin typeface="Cambria Math" panose="02040503050406030204" pitchFamily="18" charset="0"/>
                                        </a:rPr>
                                        <m:t>𝑃</m:t>
                                      </m:r>
                                      <m:d>
                                        <m:dPr>
                                          <m:ctrlPr>
                                            <a:rPr lang="de-DE"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𝜇</m:t>
                                          </m:r>
                                        </m:e>
                                      </m:d>
                                    </m:num>
                                    <m:den>
                                      <m:r>
                                        <a:rPr lang="en-GB" i="1">
                                          <a:latin typeface="Cambria Math" panose="02040503050406030204" pitchFamily="18" charset="0"/>
                                        </a:rPr>
                                        <m:t>2</m:t>
                                      </m:r>
                                    </m:den>
                                  </m:f>
                                </m:e>
                              </m:d>
                            </m:e>
                          </m:func>
                        </m:num>
                        <m:den>
                          <m:sSup>
                            <m:sSupPr>
                              <m:ctrlPr>
                                <a:rPr lang="de-DE" i="1">
                                  <a:latin typeface="Cambria Math" panose="02040503050406030204" pitchFamily="18" charset="0"/>
                                </a:rPr>
                              </m:ctrlPr>
                            </m:sSupPr>
                            <m:e>
                              <m:d>
                                <m:dPr>
                                  <m:ctrlPr>
                                    <a:rPr lang="de-DE" i="1">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𝜋</m:t>
                                  </m:r>
                                </m:e>
                              </m:d>
                            </m:e>
                            <m:sup>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𝛿</m:t>
                                  </m:r>
                                </m:sub>
                              </m:sSub>
                              <m:r>
                                <a:rPr lang="en-GB" i="1">
                                  <a:latin typeface="Cambria Math" panose="02040503050406030204" pitchFamily="18" charset="0"/>
                                </a:rPr>
                                <m:t>/2</m:t>
                              </m:r>
                            </m:sup>
                          </m:sSup>
                          <m:rad>
                            <m:radPr>
                              <m:degHide m:val="on"/>
                              <m:ctrlPr>
                                <a:rPr lang="de-DE" i="1">
                                  <a:latin typeface="Cambria Math" panose="02040503050406030204" pitchFamily="18" charset="0"/>
                                </a:rPr>
                              </m:ctrlPr>
                            </m:radPr>
                            <m:deg/>
                            <m:e>
                              <m:d>
                                <m:dPr>
                                  <m:ctrlPr>
                                    <a:rPr lang="de-DE" i="1">
                                      <a:latin typeface="Cambria Math" panose="02040503050406030204" pitchFamily="18" charset="0"/>
                                    </a:rPr>
                                  </m:ctrlPr>
                                </m:dPr>
                                <m:e>
                                  <m:d>
                                    <m:dPr>
                                      <m:begChr m:val="|"/>
                                      <m:endChr m:val="|"/>
                                      <m:ctrlPr>
                                        <a:rPr lang="de-DE" i="1">
                                          <a:latin typeface="Cambria Math" panose="02040503050406030204" pitchFamily="18" charset="0"/>
                                        </a:rPr>
                                      </m:ctrlPr>
                                    </m:dPr>
                                    <m:e>
                                      <m:sSup>
                                        <m:sSupPr>
                                          <m:ctrlPr>
                                            <a:rPr lang="de-DE" i="1">
                                              <a:latin typeface="Cambria Math" panose="02040503050406030204" pitchFamily="18" charset="0"/>
                                            </a:rPr>
                                          </m:ctrlPr>
                                        </m:sSupPr>
                                        <m:e>
                                          <m:r>
                                            <a:rPr lang="en-GB" i="1">
                                              <a:latin typeface="Cambria Math" panose="02040503050406030204" pitchFamily="18" charset="0"/>
                                            </a:rPr>
                                            <m:t>𝑃</m:t>
                                          </m:r>
                                        </m:e>
                                        <m:sup>
                                          <m:r>
                                            <a:rPr lang="en-GB" i="1">
                                              <a:latin typeface="Cambria Math" panose="02040503050406030204" pitchFamily="18" charset="0"/>
                                            </a:rPr>
                                            <m:t>−1</m:t>
                                          </m:r>
                                        </m:sup>
                                      </m:sSup>
                                    </m:e>
                                  </m:d>
                                </m:e>
                              </m:d>
                            </m:e>
                          </m:rad>
                        </m:den>
                      </m:f>
                    </m:oMath>
                  </m:oMathPara>
                </a14:m>
                <a:endParaRPr lang="de-DE" dirty="0"/>
              </a:p>
              <a:p>
                <a:r>
                  <a:rPr lang="en-GB" dirty="0"/>
                  <a:t>With respect to all previously defined hyperparameters </a:t>
                </a:r>
                <a14:m>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m:t>
                    </m:r>
                    <m:r>
                      <a:rPr lang="en-GB" i="1">
                        <a:latin typeface="Cambria Math" panose="02040503050406030204" pitchFamily="18" charset="0"/>
                      </a:rPr>
                      <m:t>𝑃</m:t>
                    </m:r>
                    <m:r>
                      <a:rPr lang="en-GB" i="1">
                        <a:latin typeface="Cambria Math" panose="02040503050406030204" pitchFamily="18" charset="0"/>
                      </a:rPr>
                      <m:t>, </m:t>
                    </m:r>
                    <m:r>
                      <a:rPr lang="en-GB" i="1">
                        <a:latin typeface="Cambria Math" panose="02040503050406030204" pitchFamily="18" charset="0"/>
                      </a:rPr>
                      <m:t>𝑑</m:t>
                    </m:r>
                  </m:oMath>
                </a14:m>
                <a:r>
                  <a:rPr lang="en-GB" dirty="0"/>
                  <a:t> and a suitable construction of the support set </a:t>
                </a:r>
                <a14:m>
                  <m:oMath xmlns:m="http://schemas.openxmlformats.org/officeDocument/2006/math">
                    <m:r>
                      <m:rPr>
                        <m:sty m:val="p"/>
                      </m:rPr>
                      <a:rPr lang="en-GB">
                        <a:latin typeface="Cambria Math" panose="02040503050406030204" pitchFamily="18" charset="0"/>
                      </a:rPr>
                      <m:t>Δ</m:t>
                    </m:r>
                  </m:oMath>
                </a14:m>
                <a:r>
                  <a:rPr lang="en-GB" dirty="0"/>
                  <a:t>, following by </a:t>
                </a:r>
                <a14:m>
                  <m:oMath xmlns:m="http://schemas.openxmlformats.org/officeDocument/2006/math">
                    <m:r>
                      <a:rPr lang="en-GB" i="1">
                        <a:latin typeface="Cambria Math" panose="02040503050406030204" pitchFamily="18" charset="0"/>
                      </a:rPr>
                      <m:t>𝛾</m:t>
                    </m:r>
                  </m:oMath>
                </a14:m>
                <a:r>
                  <a:rPr lang="en-GB" dirty="0"/>
                  <a:t> scalable SN distribution is introduced</a:t>
                </a: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d>
                        <m:dPr>
                          <m:ctrlPr>
                            <a:rPr lang="de-DE" i="1">
                              <a:latin typeface="Cambria Math" panose="02040503050406030204" pitchFamily="18" charset="0"/>
                            </a:rPr>
                          </m:ctrlPr>
                        </m:dPr>
                        <m:e>
                          <m:r>
                            <a:rPr lang="en-GB" i="1">
                              <a:latin typeface="Cambria Math" panose="02040503050406030204" pitchFamily="18" charset="0"/>
                            </a:rPr>
                            <m:t>𝛿</m:t>
                          </m:r>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 </m:t>
                          </m:r>
                          <m:r>
                            <m:rPr>
                              <m:sty m:val="p"/>
                            </m:rPr>
                            <a:rPr lang="en-GB">
                              <a:latin typeface="Cambria Math" panose="02040503050406030204" pitchFamily="18" charset="0"/>
                            </a:rPr>
                            <m:t>γ</m:t>
                          </m:r>
                          <m:r>
                            <a:rPr lang="en-GB" i="1">
                              <a:latin typeface="Cambria Math" panose="02040503050406030204" pitchFamily="18" charset="0"/>
                            </a:rPr>
                            <m:t>𝑃</m:t>
                          </m:r>
                          <m:r>
                            <a:rPr lang="en-GB" i="1">
                              <a:latin typeface="Cambria Math" panose="02040503050406030204" pitchFamily="18" charset="0"/>
                            </a:rPr>
                            <m:t>, </m:t>
                          </m:r>
                          <m:r>
                            <m:rPr>
                              <m:sty m:val="p"/>
                            </m:rPr>
                            <a:rPr lang="en-GB">
                              <a:latin typeface="Cambria Math" panose="02040503050406030204" pitchFamily="18" charset="0"/>
                            </a:rPr>
                            <m:t>Δ</m:t>
                          </m:r>
                        </m:e>
                      </m:d>
                      <m:r>
                        <a:rPr lang="en-GB" i="1">
                          <a:latin typeface="Cambria Math" panose="02040503050406030204" pitchFamily="18" charset="0"/>
                        </a:rPr>
                        <m:t>=</m:t>
                      </m:r>
                      <m:d>
                        <m:dPr>
                          <m:begChr m:val="{"/>
                          <m:endChr m:val=""/>
                          <m:ctrlPr>
                            <a:rPr lang="de-DE" i="1">
                              <a:latin typeface="Cambria Math" panose="02040503050406030204" pitchFamily="18" charset="0"/>
                            </a:rPr>
                          </m:ctrlPr>
                        </m:dPr>
                        <m:e>
                          <m:m>
                            <m:mPr>
                              <m:mcs>
                                <m:mc>
                                  <m:mcPr>
                                    <m:count m:val="2"/>
                                    <m:mcJc m:val="center"/>
                                  </m:mcPr>
                                </m:mc>
                              </m:mcs>
                              <m:ctrlPr>
                                <a:rPr lang="de-DE" i="1">
                                  <a:latin typeface="Cambria Math" panose="02040503050406030204" pitchFamily="18" charset="0"/>
                                </a:rPr>
                              </m:ctrlPr>
                            </m:mPr>
                            <m:mr>
                              <m:e>
                                <m:f>
                                  <m:fPr>
                                    <m:ctrlPr>
                                      <a:rPr lang="de-DE" i="1">
                                        <a:latin typeface="Cambria Math" panose="02040503050406030204" pitchFamily="18" charset="0"/>
                                      </a:rPr>
                                    </m:ctrlPr>
                                  </m:fPr>
                                  <m:num>
                                    <m:func>
                                      <m:funcPr>
                                        <m:ctrlPr>
                                          <a:rPr lang="de-DE" i="1">
                                            <a:latin typeface="Cambria Math" panose="02040503050406030204" pitchFamily="18" charset="0"/>
                                          </a:rPr>
                                        </m:ctrlPr>
                                      </m:funcPr>
                                      <m:fName>
                                        <m:r>
                                          <m:rPr>
                                            <m:sty m:val="p"/>
                                          </m:rPr>
                                          <a:rPr lang="en-GB">
                                            <a:latin typeface="Cambria Math" panose="02040503050406030204" pitchFamily="18" charset="0"/>
                                          </a:rPr>
                                          <m:t>exp</m:t>
                                        </m:r>
                                      </m:fName>
                                      <m:e>
                                        <m:d>
                                          <m:dPr>
                                            <m:ctrlPr>
                                              <a:rPr lang="de-DE" i="1">
                                                <a:latin typeface="Cambria Math" panose="02040503050406030204" pitchFamily="18" charset="0"/>
                                              </a:rPr>
                                            </m:ctrlPr>
                                          </m:dPr>
                                          <m:e>
                                            <m:r>
                                              <a:rPr lang="en-GB" i="1">
                                                <a:latin typeface="Cambria Math" panose="02040503050406030204" pitchFamily="18" charset="0"/>
                                              </a:rPr>
                                              <m:t>−</m:t>
                                            </m:r>
                                            <m:r>
                                              <m:rPr>
                                                <m:sty m:val="p"/>
                                              </m:rPr>
                                              <a:rPr lang="en-GB">
                                                <a:latin typeface="Cambria Math" panose="02040503050406030204" pitchFamily="18" charset="0"/>
                                              </a:rPr>
                                              <m:t>φ</m:t>
                                            </m:r>
                                            <m:r>
                                              <a:rPr lang="en-GB" i="1">
                                                <a:latin typeface="Cambria Math" panose="02040503050406030204" pitchFamily="18" charset="0"/>
                                              </a:rPr>
                                              <m:t>(</m:t>
                                            </m:r>
                                            <m:r>
                                              <m:rPr>
                                                <m:sty m:val="p"/>
                                              </m:rPr>
                                              <a:rPr lang="en-GB">
                                                <a:latin typeface="Cambria Math" panose="02040503050406030204" pitchFamily="18" charset="0"/>
                                              </a:rPr>
                                              <m:t>δ</m:t>
                                            </m:r>
                                            <m:r>
                                              <a:rPr lang="en-GB" i="1">
                                                <a:latin typeface="Cambria Math" panose="02040503050406030204" pitchFamily="18" charset="0"/>
                                              </a:rPr>
                                              <m:t>, </m:t>
                                            </m:r>
                                            <m:r>
                                              <m:rPr>
                                                <m:sty m:val="p"/>
                                              </m:rPr>
                                              <a:rPr lang="en-GB">
                                                <a:latin typeface="Cambria Math" panose="02040503050406030204" pitchFamily="18" charset="0"/>
                                              </a:rPr>
                                              <m:t>μ</m:t>
                                            </m:r>
                                            <m:r>
                                              <a:rPr lang="en-GB" i="1">
                                                <a:latin typeface="Cambria Math" panose="02040503050406030204" pitchFamily="18" charset="0"/>
                                              </a:rPr>
                                              <m:t>, </m:t>
                                            </m:r>
                                            <m:r>
                                              <m:rPr>
                                                <m:sty m:val="p"/>
                                              </m:rPr>
                                              <a:rPr lang="en-GB">
                                                <a:latin typeface="Cambria Math" panose="02040503050406030204" pitchFamily="18" charset="0"/>
                                              </a:rPr>
                                              <m:t>γ</m:t>
                                            </m:r>
                                            <m:r>
                                              <a:rPr lang="en-GB" i="1">
                                                <a:latin typeface="Cambria Math" panose="02040503050406030204" pitchFamily="18" charset="0"/>
                                              </a:rPr>
                                              <m:t>𝑃</m:t>
                                            </m:r>
                                            <m:r>
                                              <a:rPr lang="en-GB" i="1">
                                                <a:latin typeface="Cambria Math" panose="02040503050406030204" pitchFamily="18" charset="0"/>
                                              </a:rPr>
                                              <m:t>)</m:t>
                                            </m:r>
                                          </m:e>
                                        </m:d>
                                      </m:e>
                                    </m:func>
                                  </m:num>
                                  <m:den>
                                    <m:r>
                                      <m:rPr>
                                        <m:sty m:val="p"/>
                                      </m:rPr>
                                      <a:rPr lang="en-GB">
                                        <a:latin typeface="Cambria Math" panose="02040503050406030204" pitchFamily="18" charset="0"/>
                                      </a:rPr>
                                      <m:t>c</m:t>
                                    </m:r>
                                    <m:d>
                                      <m:dPr>
                                        <m:ctrlPr>
                                          <a:rPr lang="de-DE" i="1">
                                            <a:latin typeface="Cambria Math" panose="02040503050406030204" pitchFamily="18" charset="0"/>
                                          </a:rPr>
                                        </m:ctrlPr>
                                      </m:dPr>
                                      <m:e>
                                        <m:r>
                                          <a:rPr lang="en-GB" i="1">
                                            <a:latin typeface="Cambria Math" panose="02040503050406030204" pitchFamily="18" charset="0"/>
                                          </a:rPr>
                                          <m:t>𝜇</m:t>
                                        </m:r>
                                        <m:r>
                                          <a:rPr lang="en-GB" i="1">
                                            <a:latin typeface="Cambria Math" panose="02040503050406030204" pitchFamily="18" charset="0"/>
                                          </a:rPr>
                                          <m:t>,</m:t>
                                        </m:r>
                                        <m:r>
                                          <m:rPr>
                                            <m:sty m:val="p"/>
                                          </m:rPr>
                                          <a:rPr lang="en-GB">
                                            <a:latin typeface="Cambria Math" panose="02040503050406030204" pitchFamily="18" charset="0"/>
                                          </a:rPr>
                                          <m:t>γ</m:t>
                                        </m:r>
                                        <m:r>
                                          <a:rPr lang="en-GB" i="1">
                                            <a:latin typeface="Cambria Math" panose="02040503050406030204" pitchFamily="18" charset="0"/>
                                          </a:rPr>
                                          <m:t>𝑃</m:t>
                                        </m:r>
                                      </m:e>
                                    </m:d>
                                  </m:den>
                                </m:f>
                              </m:e>
                              <m:e>
                                <m:r>
                                  <m:rPr>
                                    <m:sty m:val="p"/>
                                  </m:rPr>
                                  <a:rPr lang="en-GB">
                                    <a:latin typeface="Cambria Math" panose="02040503050406030204" pitchFamily="18" charset="0"/>
                                  </a:rPr>
                                  <m:t>for</m:t>
                                </m:r>
                                <m:r>
                                  <a:rPr lang="en-GB" i="1">
                                    <a:latin typeface="Cambria Math" panose="02040503050406030204" pitchFamily="18" charset="0"/>
                                  </a:rPr>
                                  <m:t> </m:t>
                                </m:r>
                                <m:r>
                                  <a:rPr lang="en-GB" i="1">
                                    <a:latin typeface="Cambria Math" panose="02040503050406030204" pitchFamily="18" charset="0"/>
                                  </a:rPr>
                                  <m:t>𝛿</m:t>
                                </m:r>
                                <m:r>
                                  <a:rPr lang="en-GB" i="1">
                                    <a:latin typeface="Cambria Math" panose="02040503050406030204" pitchFamily="18" charset="0"/>
                                  </a:rPr>
                                  <m:t> </m:t>
                                </m:r>
                                <m:r>
                                  <a:rPr lang="en-GB">
                                    <a:latin typeface="Cambria Math" panose="02040503050406030204" pitchFamily="18" charset="0"/>
                                  </a:rPr>
                                  <m:t>∈</m:t>
                                </m:r>
                                <m:r>
                                  <m:rPr>
                                    <m:sty m:val="p"/>
                                  </m:rPr>
                                  <a:rPr lang="en-GB">
                                    <a:latin typeface="Cambria Math" panose="02040503050406030204" pitchFamily="18" charset="0"/>
                                  </a:rPr>
                                  <m:t>Δ</m:t>
                                </m:r>
                                <m:r>
                                  <a:rPr lang="en-GB">
                                    <a:latin typeface="Cambria Math" panose="02040503050406030204" pitchFamily="18" charset="0"/>
                                  </a:rPr>
                                  <m:t>,</m:t>
                                </m:r>
                              </m:e>
                            </m:mr>
                            <m:mr>
                              <m:e>
                                <m:r>
                                  <a:rPr lang="en-GB" i="1">
                                    <a:latin typeface="Cambria Math" panose="02040503050406030204" pitchFamily="18" charset="0"/>
                                  </a:rPr>
                                  <m:t>0</m:t>
                                </m:r>
                              </m:e>
                              <m:e>
                                <m:r>
                                  <m:rPr>
                                    <m:sty m:val="p"/>
                                  </m:rPr>
                                  <a:rPr lang="en-GB">
                                    <a:latin typeface="Cambria Math" panose="02040503050406030204" pitchFamily="18" charset="0"/>
                                  </a:rPr>
                                  <m:t>for</m:t>
                                </m:r>
                                <m:r>
                                  <a:rPr lang="en-GB" i="1">
                                    <a:latin typeface="Cambria Math" panose="02040503050406030204" pitchFamily="18" charset="0"/>
                                  </a:rPr>
                                  <m:t> </m:t>
                                </m:r>
                                <m:r>
                                  <a:rPr lang="en-GB" i="1">
                                    <a:latin typeface="Cambria Math" panose="02040503050406030204" pitchFamily="18" charset="0"/>
                                  </a:rPr>
                                  <m:t>𝛿</m:t>
                                </m:r>
                                <m:r>
                                  <a:rPr lang="en-GB" i="1">
                                    <a:latin typeface="Cambria Math" panose="02040503050406030204" pitchFamily="18" charset="0"/>
                                  </a:rPr>
                                  <m:t> ∉</m:t>
                                </m:r>
                                <m:r>
                                  <m:rPr>
                                    <m:sty m:val="p"/>
                                  </m:rPr>
                                  <a:rPr lang="en-GB">
                                    <a:latin typeface="Cambria Math" panose="02040503050406030204" pitchFamily="18" charset="0"/>
                                  </a:rPr>
                                  <m:t>Δ</m:t>
                                </m:r>
                                <m:r>
                                  <a:rPr lang="en-GB">
                                    <a:latin typeface="Cambria Math" panose="02040503050406030204" pitchFamily="18" charset="0"/>
                                  </a:rPr>
                                  <m:t>.</m:t>
                                </m:r>
                              </m:e>
                            </m:mr>
                          </m:m>
                        </m:e>
                      </m:d>
                    </m:oMath>
                  </m:oMathPara>
                </a14:m>
                <a:endParaRPr lang="de-DE" dirty="0"/>
              </a:p>
              <a:p>
                <a:endParaRPr lang="de-DE" dirty="0"/>
              </a:p>
            </p:txBody>
          </p:sp>
        </mc:Choice>
        <mc:Fallback xmlns="">
          <p:sp>
            <p:nvSpPr>
              <p:cNvPr id="3" name="Inhaltsplatzhalter 2">
                <a:extLst>
                  <a:ext uri="{FF2B5EF4-FFF2-40B4-BE49-F238E27FC236}">
                    <a16:creationId xmlns:a16="http://schemas.microsoft.com/office/drawing/2014/main" id="{FA7C31A8-F9BB-4044-AB14-FC936A9B3922}"/>
                  </a:ext>
                </a:extLst>
              </p:cNvPr>
              <p:cNvSpPr>
                <a:spLocks noGrp="1" noRot="1" noChangeAspect="1" noMove="1" noResize="1" noEditPoints="1" noAdjustHandles="1" noChangeArrowheads="1" noChangeShapeType="1" noTextEdit="1"/>
              </p:cNvSpPr>
              <p:nvPr>
                <p:ph idx="1"/>
              </p:nvPr>
            </p:nvSpPr>
            <p:spPr>
              <a:blipFill>
                <a:blip r:embed="rId2"/>
                <a:stretch>
                  <a:fillRect l="-707" t="-1046" r="-54"/>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7023B9B8-9BDB-4815-8DF1-680859AF31B5}"/>
              </a:ext>
            </a:extLst>
          </p:cNvPr>
          <p:cNvSpPr/>
          <p:nvPr/>
        </p:nvSpPr>
        <p:spPr bwMode="auto">
          <a:xfrm>
            <a:off x="6240016" y="4725144"/>
            <a:ext cx="1404156" cy="324036"/>
          </a:xfrm>
          <a:prstGeom prst="rect">
            <a:avLst/>
          </a:prstGeom>
          <a:solidFill>
            <a:schemeClr val="accent6">
              <a:alpha val="38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Rechteck 4">
            <a:extLst>
              <a:ext uri="{FF2B5EF4-FFF2-40B4-BE49-F238E27FC236}">
                <a16:creationId xmlns:a16="http://schemas.microsoft.com/office/drawing/2014/main" id="{9B4BB36B-F6B5-475C-9232-D5AE8CF36E43}"/>
              </a:ext>
            </a:extLst>
          </p:cNvPr>
          <p:cNvSpPr/>
          <p:nvPr/>
        </p:nvSpPr>
        <p:spPr bwMode="auto">
          <a:xfrm>
            <a:off x="6279092" y="2528900"/>
            <a:ext cx="2265180" cy="684076"/>
          </a:xfrm>
          <a:prstGeom prst="rect">
            <a:avLst/>
          </a:prstGeom>
          <a:solidFill>
            <a:schemeClr val="accent6">
              <a:alpha val="38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hteck 5">
            <a:extLst>
              <a:ext uri="{FF2B5EF4-FFF2-40B4-BE49-F238E27FC236}">
                <a16:creationId xmlns:a16="http://schemas.microsoft.com/office/drawing/2014/main" id="{C92AC37A-7917-4086-A0EB-DE0B9DD39446}"/>
              </a:ext>
            </a:extLst>
          </p:cNvPr>
          <p:cNvSpPr/>
          <p:nvPr/>
        </p:nvSpPr>
        <p:spPr bwMode="auto">
          <a:xfrm>
            <a:off x="5915980" y="5156729"/>
            <a:ext cx="1404156" cy="324036"/>
          </a:xfrm>
          <a:prstGeom prst="rect">
            <a:avLst/>
          </a:prstGeom>
          <a:solidFill>
            <a:schemeClr val="accent1">
              <a:lumMod val="50000"/>
              <a:alpha val="38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Rechteck 6">
            <a:extLst>
              <a:ext uri="{FF2B5EF4-FFF2-40B4-BE49-F238E27FC236}">
                <a16:creationId xmlns:a16="http://schemas.microsoft.com/office/drawing/2014/main" id="{C66EA6FC-F07E-43A3-B36C-18580F8EB248}"/>
              </a:ext>
            </a:extLst>
          </p:cNvPr>
          <p:cNvSpPr/>
          <p:nvPr/>
        </p:nvSpPr>
        <p:spPr bwMode="auto">
          <a:xfrm>
            <a:off x="5807968" y="3329628"/>
            <a:ext cx="2736304" cy="432511"/>
          </a:xfrm>
          <a:prstGeom prst="rect">
            <a:avLst/>
          </a:prstGeom>
          <a:solidFill>
            <a:schemeClr val="accent1">
              <a:lumMod val="50000"/>
              <a:alpha val="38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82546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F437E-72D5-4DF5-BFC4-FB3E1E32D9FB}"/>
              </a:ext>
            </a:extLst>
          </p:cNvPr>
          <p:cNvSpPr>
            <a:spLocks noGrp="1"/>
          </p:cNvSpPr>
          <p:nvPr>
            <p:ph type="title"/>
          </p:nvPr>
        </p:nvSpPr>
        <p:spPr/>
        <p:txBody>
          <a:bodyPr/>
          <a:lstStyle/>
          <a:p>
            <a:r>
              <a:rPr lang="de-DE" dirty="0"/>
              <a:t>Construction </a:t>
            </a:r>
            <a:r>
              <a:rPr lang="de-DE" dirty="0" err="1"/>
              <a:t>of</a:t>
            </a:r>
            <a:r>
              <a:rPr lang="de-DE" dirty="0"/>
              <a:t> </a:t>
            </a:r>
            <a:r>
              <a:rPr lang="de-DE" dirty="0" err="1"/>
              <a:t>Sliced</a:t>
            </a:r>
            <a:r>
              <a:rPr lang="de-DE" dirty="0"/>
              <a:t> Normal </a:t>
            </a:r>
            <a:r>
              <a:rPr lang="de-DE" dirty="0" err="1"/>
              <a:t>distributions</a:t>
            </a:r>
            <a:r>
              <a:rPr lang="de-DE" dirty="0"/>
              <a:t> (review)</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29FACF8F-E5C2-4F41-9145-E1BE09A68B7D}"/>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GB" sz="2000" i="1" smtClean="0">
                          <a:latin typeface="Cambria Math" panose="02040503050406030204" pitchFamily="18" charset="0"/>
                        </a:rPr>
                        <m:t>𝑓</m:t>
                      </m:r>
                      <m:d>
                        <m:dPr>
                          <m:ctrlPr>
                            <a:rPr lang="de-DE" sz="2000" i="1">
                              <a:latin typeface="Cambria Math" panose="02040503050406030204" pitchFamily="18" charset="0"/>
                            </a:rPr>
                          </m:ctrlPr>
                        </m:dPr>
                        <m:e>
                          <m:r>
                            <a:rPr lang="en-GB" sz="2000" i="1">
                              <a:latin typeface="Cambria Math" panose="02040503050406030204" pitchFamily="18" charset="0"/>
                            </a:rPr>
                            <m:t>𝛿</m:t>
                          </m:r>
                          <m:r>
                            <a:rPr lang="en-GB" sz="2000" i="1">
                              <a:latin typeface="Cambria Math" panose="02040503050406030204" pitchFamily="18" charset="0"/>
                            </a:rPr>
                            <m:t>;</m:t>
                          </m:r>
                          <m:r>
                            <a:rPr lang="en-GB" sz="2000" i="1">
                              <a:latin typeface="Cambria Math" panose="02040503050406030204" pitchFamily="18" charset="0"/>
                            </a:rPr>
                            <m:t>𝜇</m:t>
                          </m:r>
                          <m:r>
                            <a:rPr lang="en-GB" sz="2000" i="1">
                              <a:latin typeface="Cambria Math" panose="02040503050406030204" pitchFamily="18" charset="0"/>
                            </a:rPr>
                            <m:t>, </m:t>
                          </m:r>
                          <m:r>
                            <m:rPr>
                              <m:sty m:val="p"/>
                            </m:rPr>
                            <a:rPr lang="en-GB" sz="2000">
                              <a:latin typeface="Cambria Math" panose="02040503050406030204" pitchFamily="18" charset="0"/>
                            </a:rPr>
                            <m:t>γ</m:t>
                          </m:r>
                          <m:r>
                            <a:rPr lang="en-GB" sz="2000" i="1">
                              <a:latin typeface="Cambria Math" panose="02040503050406030204" pitchFamily="18" charset="0"/>
                            </a:rPr>
                            <m:t>𝑃</m:t>
                          </m:r>
                          <m:r>
                            <a:rPr lang="en-GB" sz="2000" i="1">
                              <a:latin typeface="Cambria Math" panose="02040503050406030204" pitchFamily="18" charset="0"/>
                            </a:rPr>
                            <m:t>, </m:t>
                          </m:r>
                          <m:r>
                            <m:rPr>
                              <m:sty m:val="p"/>
                            </m:rPr>
                            <a:rPr lang="en-GB" sz="2000">
                              <a:latin typeface="Cambria Math" panose="02040503050406030204" pitchFamily="18" charset="0"/>
                            </a:rPr>
                            <m:t>Δ</m:t>
                          </m:r>
                        </m:e>
                      </m:d>
                      <m:r>
                        <a:rPr lang="en-GB" sz="2000" i="1">
                          <a:latin typeface="Cambria Math" panose="02040503050406030204" pitchFamily="18" charset="0"/>
                        </a:rPr>
                        <m:t>=</m:t>
                      </m:r>
                      <m:d>
                        <m:dPr>
                          <m:begChr m:val="{"/>
                          <m:endChr m:val=""/>
                          <m:ctrlPr>
                            <a:rPr lang="de-DE" sz="2000" i="1">
                              <a:latin typeface="Cambria Math" panose="02040503050406030204" pitchFamily="18" charset="0"/>
                            </a:rPr>
                          </m:ctrlPr>
                        </m:dPr>
                        <m:e>
                          <m:m>
                            <m:mPr>
                              <m:mcs>
                                <m:mc>
                                  <m:mcPr>
                                    <m:count m:val="2"/>
                                    <m:mcJc m:val="center"/>
                                  </m:mcPr>
                                </m:mc>
                              </m:mcs>
                              <m:ctrlPr>
                                <a:rPr lang="de-DE" sz="2000" i="1">
                                  <a:latin typeface="Cambria Math" panose="02040503050406030204" pitchFamily="18" charset="0"/>
                                </a:rPr>
                              </m:ctrlPr>
                            </m:mPr>
                            <m:mr>
                              <m:e>
                                <m:f>
                                  <m:fPr>
                                    <m:ctrlPr>
                                      <a:rPr lang="de-DE" sz="2000" i="1">
                                        <a:latin typeface="Cambria Math" panose="02040503050406030204" pitchFamily="18" charset="0"/>
                                      </a:rPr>
                                    </m:ctrlPr>
                                  </m:fPr>
                                  <m:num>
                                    <m:func>
                                      <m:funcPr>
                                        <m:ctrlPr>
                                          <a:rPr lang="de-DE" sz="2000" i="1">
                                            <a:latin typeface="Cambria Math" panose="02040503050406030204" pitchFamily="18" charset="0"/>
                                          </a:rPr>
                                        </m:ctrlPr>
                                      </m:funcPr>
                                      <m:fName>
                                        <m:r>
                                          <m:rPr>
                                            <m:sty m:val="p"/>
                                          </m:rPr>
                                          <a:rPr lang="en-GB" sz="2000">
                                            <a:latin typeface="Cambria Math" panose="02040503050406030204" pitchFamily="18" charset="0"/>
                                          </a:rPr>
                                          <m:t>exp</m:t>
                                        </m:r>
                                      </m:fName>
                                      <m:e>
                                        <m:d>
                                          <m:dPr>
                                            <m:ctrlPr>
                                              <a:rPr lang="de-DE" sz="2000" i="1">
                                                <a:latin typeface="Cambria Math" panose="02040503050406030204" pitchFamily="18" charset="0"/>
                                              </a:rPr>
                                            </m:ctrlPr>
                                          </m:dPr>
                                          <m:e>
                                            <m:r>
                                              <a:rPr lang="en-GB" sz="2000" i="1">
                                                <a:latin typeface="Cambria Math" panose="02040503050406030204" pitchFamily="18" charset="0"/>
                                              </a:rPr>
                                              <m:t>−</m:t>
                                            </m:r>
                                            <m:r>
                                              <m:rPr>
                                                <m:sty m:val="p"/>
                                              </m:rPr>
                                              <a:rPr lang="en-GB" sz="2000">
                                                <a:latin typeface="Cambria Math" panose="02040503050406030204" pitchFamily="18" charset="0"/>
                                              </a:rPr>
                                              <m:t>φ</m:t>
                                            </m:r>
                                            <m:r>
                                              <a:rPr lang="en-GB" sz="2000" i="1">
                                                <a:latin typeface="Cambria Math" panose="02040503050406030204" pitchFamily="18" charset="0"/>
                                              </a:rPr>
                                              <m:t>(</m:t>
                                            </m:r>
                                            <m:r>
                                              <m:rPr>
                                                <m:sty m:val="p"/>
                                              </m:rPr>
                                              <a:rPr lang="en-GB" sz="2000">
                                                <a:latin typeface="Cambria Math" panose="02040503050406030204" pitchFamily="18" charset="0"/>
                                              </a:rPr>
                                              <m:t>δ</m:t>
                                            </m:r>
                                            <m:r>
                                              <a:rPr lang="en-GB" sz="2000" i="1">
                                                <a:latin typeface="Cambria Math" panose="02040503050406030204" pitchFamily="18" charset="0"/>
                                              </a:rPr>
                                              <m:t>, </m:t>
                                            </m:r>
                                            <m:r>
                                              <m:rPr>
                                                <m:sty m:val="p"/>
                                              </m:rPr>
                                              <a:rPr lang="en-GB" sz="2000">
                                                <a:latin typeface="Cambria Math" panose="02040503050406030204" pitchFamily="18" charset="0"/>
                                              </a:rPr>
                                              <m:t>μ</m:t>
                                            </m:r>
                                            <m:r>
                                              <a:rPr lang="en-GB" sz="2000" i="1">
                                                <a:latin typeface="Cambria Math" panose="02040503050406030204" pitchFamily="18" charset="0"/>
                                              </a:rPr>
                                              <m:t>, </m:t>
                                            </m:r>
                                            <m:r>
                                              <m:rPr>
                                                <m:sty m:val="p"/>
                                              </m:rPr>
                                              <a:rPr lang="en-GB" sz="2000">
                                                <a:latin typeface="Cambria Math" panose="02040503050406030204" pitchFamily="18" charset="0"/>
                                              </a:rPr>
                                              <m:t>γ</m:t>
                                            </m:r>
                                            <m:r>
                                              <a:rPr lang="en-GB" sz="2000" i="1">
                                                <a:latin typeface="Cambria Math" panose="02040503050406030204" pitchFamily="18" charset="0"/>
                                              </a:rPr>
                                              <m:t>𝑃</m:t>
                                            </m:r>
                                            <m:r>
                                              <a:rPr lang="en-GB" sz="2000" i="1">
                                                <a:latin typeface="Cambria Math" panose="02040503050406030204" pitchFamily="18" charset="0"/>
                                              </a:rPr>
                                              <m:t>)</m:t>
                                            </m:r>
                                          </m:e>
                                        </m:d>
                                      </m:e>
                                    </m:func>
                                  </m:num>
                                  <m:den>
                                    <m:r>
                                      <m:rPr>
                                        <m:sty m:val="p"/>
                                      </m:rPr>
                                      <a:rPr lang="en-GB" sz="2000">
                                        <a:latin typeface="Cambria Math" panose="02040503050406030204" pitchFamily="18" charset="0"/>
                                      </a:rPr>
                                      <m:t>c</m:t>
                                    </m:r>
                                    <m:d>
                                      <m:dPr>
                                        <m:ctrlPr>
                                          <a:rPr lang="de-DE" sz="2000" i="1">
                                            <a:latin typeface="Cambria Math" panose="02040503050406030204" pitchFamily="18" charset="0"/>
                                          </a:rPr>
                                        </m:ctrlPr>
                                      </m:dPr>
                                      <m:e>
                                        <m:r>
                                          <a:rPr lang="en-GB" sz="2000" i="1">
                                            <a:latin typeface="Cambria Math" panose="02040503050406030204" pitchFamily="18" charset="0"/>
                                          </a:rPr>
                                          <m:t>𝜇</m:t>
                                        </m:r>
                                        <m:r>
                                          <a:rPr lang="en-GB" sz="2000" i="1">
                                            <a:latin typeface="Cambria Math" panose="02040503050406030204" pitchFamily="18" charset="0"/>
                                          </a:rPr>
                                          <m:t>,</m:t>
                                        </m:r>
                                        <m:r>
                                          <m:rPr>
                                            <m:sty m:val="p"/>
                                          </m:rPr>
                                          <a:rPr lang="en-GB" sz="2000">
                                            <a:latin typeface="Cambria Math" panose="02040503050406030204" pitchFamily="18" charset="0"/>
                                          </a:rPr>
                                          <m:t>γ</m:t>
                                        </m:r>
                                        <m:r>
                                          <a:rPr lang="en-GB" sz="2000" i="1">
                                            <a:latin typeface="Cambria Math" panose="02040503050406030204" pitchFamily="18" charset="0"/>
                                          </a:rPr>
                                          <m:t>𝑃</m:t>
                                        </m:r>
                                      </m:e>
                                    </m:d>
                                  </m:den>
                                </m:f>
                              </m:e>
                              <m:e>
                                <m:r>
                                  <m:rPr>
                                    <m:sty m:val="p"/>
                                  </m:rPr>
                                  <a:rPr lang="en-GB" sz="2000">
                                    <a:latin typeface="Cambria Math" panose="02040503050406030204" pitchFamily="18" charset="0"/>
                                  </a:rPr>
                                  <m:t>for</m:t>
                                </m:r>
                                <m:r>
                                  <a:rPr lang="en-GB" sz="2000" i="1">
                                    <a:latin typeface="Cambria Math" panose="02040503050406030204" pitchFamily="18" charset="0"/>
                                  </a:rPr>
                                  <m:t> </m:t>
                                </m:r>
                                <m:r>
                                  <a:rPr lang="en-GB" sz="2000" i="1">
                                    <a:latin typeface="Cambria Math" panose="02040503050406030204" pitchFamily="18" charset="0"/>
                                  </a:rPr>
                                  <m:t>𝛿</m:t>
                                </m:r>
                                <m:r>
                                  <a:rPr lang="en-GB" sz="2000" i="1">
                                    <a:latin typeface="Cambria Math" panose="02040503050406030204" pitchFamily="18" charset="0"/>
                                  </a:rPr>
                                  <m:t> </m:t>
                                </m:r>
                                <m:r>
                                  <a:rPr lang="en-GB" sz="2000">
                                    <a:latin typeface="Cambria Math" panose="02040503050406030204" pitchFamily="18" charset="0"/>
                                  </a:rPr>
                                  <m:t>∈</m:t>
                                </m:r>
                                <m:r>
                                  <m:rPr>
                                    <m:sty m:val="p"/>
                                  </m:rPr>
                                  <a:rPr lang="en-GB" sz="2000">
                                    <a:latin typeface="Cambria Math" panose="02040503050406030204" pitchFamily="18" charset="0"/>
                                  </a:rPr>
                                  <m:t>Δ</m:t>
                                </m:r>
                                <m:r>
                                  <a:rPr lang="en-GB" sz="2000">
                                    <a:latin typeface="Cambria Math" panose="02040503050406030204" pitchFamily="18" charset="0"/>
                                  </a:rPr>
                                  <m:t>,</m:t>
                                </m:r>
                              </m:e>
                            </m:mr>
                            <m:mr>
                              <m:e>
                                <m:r>
                                  <a:rPr lang="en-GB" sz="2000" i="1">
                                    <a:latin typeface="Cambria Math" panose="02040503050406030204" pitchFamily="18" charset="0"/>
                                  </a:rPr>
                                  <m:t>0</m:t>
                                </m:r>
                              </m:e>
                              <m:e>
                                <m:r>
                                  <m:rPr>
                                    <m:sty m:val="p"/>
                                  </m:rPr>
                                  <a:rPr lang="en-GB" sz="2000">
                                    <a:latin typeface="Cambria Math" panose="02040503050406030204" pitchFamily="18" charset="0"/>
                                  </a:rPr>
                                  <m:t>for</m:t>
                                </m:r>
                                <m:r>
                                  <a:rPr lang="en-GB" sz="2000" i="1">
                                    <a:latin typeface="Cambria Math" panose="02040503050406030204" pitchFamily="18" charset="0"/>
                                  </a:rPr>
                                  <m:t> </m:t>
                                </m:r>
                                <m:r>
                                  <a:rPr lang="en-GB" sz="2000" i="1">
                                    <a:latin typeface="Cambria Math" panose="02040503050406030204" pitchFamily="18" charset="0"/>
                                  </a:rPr>
                                  <m:t>𝛿</m:t>
                                </m:r>
                                <m:r>
                                  <a:rPr lang="en-GB" sz="2000" i="1">
                                    <a:latin typeface="Cambria Math" panose="02040503050406030204" pitchFamily="18" charset="0"/>
                                  </a:rPr>
                                  <m:t> ∉</m:t>
                                </m:r>
                                <m:r>
                                  <m:rPr>
                                    <m:sty m:val="p"/>
                                  </m:rPr>
                                  <a:rPr lang="en-GB" sz="2000">
                                    <a:latin typeface="Cambria Math" panose="02040503050406030204" pitchFamily="18" charset="0"/>
                                  </a:rPr>
                                  <m:t>Δ</m:t>
                                </m:r>
                                <m:r>
                                  <a:rPr lang="en-GB" sz="2000">
                                    <a:latin typeface="Cambria Math" panose="02040503050406030204" pitchFamily="18" charset="0"/>
                                  </a:rPr>
                                  <m:t>.</m:t>
                                </m:r>
                              </m:e>
                            </m:mr>
                          </m:m>
                        </m:e>
                      </m:d>
                    </m:oMath>
                  </m:oMathPara>
                </a14:m>
                <a:endParaRPr lang="de-DE" sz="2000" dirty="0"/>
              </a:p>
              <a:p>
                <a:pPr marL="0" indent="0">
                  <a:buNone/>
                </a:pPr>
                <a14:m>
                  <m:oMath xmlns:m="http://schemas.openxmlformats.org/officeDocument/2006/math">
                    <m:r>
                      <m:rPr>
                        <m:sty m:val="p"/>
                      </m:rPr>
                      <a:rPr lang="en-GB">
                        <a:latin typeface="Cambria Math" panose="02040503050406030204" pitchFamily="18" charset="0"/>
                      </a:rPr>
                      <m:t>P</m:t>
                    </m:r>
                  </m:oMath>
                </a14:m>
                <a:r>
                  <a:rPr lang="en-GB" dirty="0"/>
                  <a:t> can be solely determined by a data sequence </a:t>
                </a:r>
                <a14:m>
                  <m:oMath xmlns:m="http://schemas.openxmlformats.org/officeDocument/2006/math">
                    <m:r>
                      <a:rPr lang="en-GB" i="1">
                        <a:latin typeface="Cambria Math" panose="02040503050406030204" pitchFamily="18" charset="0"/>
                      </a:rPr>
                      <m:t>𝔇</m:t>
                    </m:r>
                    <m:r>
                      <a:rPr lang="de-DE" b="0" i="0" smtClean="0">
                        <a:latin typeface="Cambria Math" panose="02040503050406030204" pitchFamily="18" charset="0"/>
                      </a:rPr>
                      <m:t>.  </m:t>
                    </m:r>
                  </m:oMath>
                </a14:m>
                <a:r>
                  <a:rPr lang="en-GB" dirty="0"/>
                  <a:t>Mean </a:t>
                </a:r>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𝜇</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𝐸</m:t>
                    </m:r>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𝑗</m:t>
                            </m:r>
                          </m:sub>
                        </m:sSub>
                      </m:e>
                    </m:d>
                    <m:r>
                      <a:rPr lang="en-GB" i="1">
                        <a:latin typeface="Cambria Math" panose="02040503050406030204" pitchFamily="18" charset="0"/>
                      </a:rPr>
                      <m:t>=1</m:t>
                    </m:r>
                    <m:r>
                      <m:rPr>
                        <m:lit/>
                      </m:rPr>
                      <a:rPr lang="en-GB" i="1">
                        <a:latin typeface="Cambria Math" panose="02040503050406030204" pitchFamily="18" charset="0"/>
                      </a:rPr>
                      <m:t>/</m:t>
                    </m:r>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𝑧</m:t>
                        </m:r>
                      </m:sub>
                    </m:sSub>
                    <m:nary>
                      <m:naryPr>
                        <m:chr m:val="∑"/>
                        <m:limLoc m:val="undOvr"/>
                        <m:ctrlPr>
                          <a:rPr lang="de-DE"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r>
                          <a:rPr lang="en-GB" i="1">
                            <a:latin typeface="Cambria Math" panose="02040503050406030204" pitchFamily="18" charset="0"/>
                          </a:rPr>
                          <m:t>𝑗</m:t>
                        </m:r>
                      </m:sub>
                      <m:sup>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𝑧</m:t>
                            </m:r>
                          </m:sub>
                        </m:sSub>
                      </m:sup>
                      <m:e>
                        <m:sSub>
                          <m:sSubPr>
                            <m:ctrlPr>
                              <a:rPr lang="de-DE"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sub>
                        </m:sSub>
                      </m:e>
                    </m:nary>
                  </m:oMath>
                </a14:m>
                <a:r>
                  <a:rPr lang="de-DE" dirty="0"/>
                  <a:t>. </a:t>
                </a:r>
                <a:endParaRPr lang="en-GB" dirty="0"/>
              </a:p>
              <a:p>
                <a:pPr marL="0" indent="0">
                  <a:buNone/>
                </a:pPr>
                <a:r>
                  <a:rPr lang="en-GB" dirty="0"/>
                  <a:t>Via “Optimized Sliced </a:t>
                </a:r>
                <a:r>
                  <a:rPr lang="en-GB" dirty="0" err="1"/>
                  <a:t>Normals</a:t>
                </a:r>
                <a:r>
                  <a:rPr lang="en-GB" dirty="0"/>
                  <a:t> by Scaling the P Hyperparameter” [4] a new hyperparameter </a:t>
                </a:r>
                <a14:m>
                  <m:oMath xmlns:m="http://schemas.openxmlformats.org/officeDocument/2006/math">
                    <m:r>
                      <m:rPr>
                        <m:sty m:val="p"/>
                      </m:rPr>
                      <a:rPr lang="en-GB">
                        <a:latin typeface="Cambria Math" panose="02040503050406030204" pitchFamily="18" charset="0"/>
                      </a:rPr>
                      <m:t>γ</m:t>
                    </m:r>
                  </m:oMath>
                </a14:m>
                <a:r>
                  <a:rPr lang="en-GB" dirty="0"/>
                  <a:t> is introduced.</a:t>
                </a:r>
                <a:br>
                  <a:rPr lang="en-GB" dirty="0"/>
                </a:br>
                <a:r>
                  <a:rPr lang="de-DE" dirty="0" err="1"/>
                  <a:t>With</a:t>
                </a:r>
                <a:r>
                  <a:rPr lang="de-DE" dirty="0"/>
                  <a:t> a </a:t>
                </a:r>
                <a:r>
                  <a:rPr lang="de-DE" dirty="0" err="1"/>
                  <a:t>numerical</a:t>
                </a:r>
                <a:r>
                  <a:rPr lang="de-DE" dirty="0"/>
                  <a:t> </a:t>
                </a:r>
                <a:r>
                  <a:rPr lang="de-DE" dirty="0" err="1"/>
                  <a:t>estimated</a:t>
                </a:r>
                <a:r>
                  <a:rPr lang="de-DE" dirty="0"/>
                  <a:t> </a:t>
                </a:r>
                <a14:m>
                  <m:oMath xmlns:m="http://schemas.openxmlformats.org/officeDocument/2006/math">
                    <m:r>
                      <m:rPr>
                        <m:sty m:val="p"/>
                      </m:rPr>
                      <a:rPr lang="en-GB">
                        <a:latin typeface="Cambria Math" panose="02040503050406030204" pitchFamily="18" charset="0"/>
                      </a:rPr>
                      <m:t>Δ</m:t>
                    </m:r>
                  </m:oMath>
                </a14:m>
                <a:r>
                  <a:rPr lang="de-DE" dirty="0"/>
                  <a:t> in feature </a:t>
                </a:r>
                <a:r>
                  <a:rPr lang="de-DE" dirty="0" err="1"/>
                  <a:t>space</a:t>
                </a:r>
                <a:r>
                  <a:rPr lang="de-DE" dirty="0"/>
                  <a:t> [8] </a:t>
                </a:r>
                <a:r>
                  <a:rPr lang="de-DE" dirty="0" err="1"/>
                  <a:t>constant</a:t>
                </a:r>
                <a:r>
                  <a:rPr lang="de-DE" dirty="0"/>
                  <a:t> c </a:t>
                </a:r>
                <a:r>
                  <a:rPr lang="de-DE" dirty="0" err="1"/>
                  <a:t>can</a:t>
                </a:r>
                <a:r>
                  <a:rPr lang="de-DE" dirty="0"/>
                  <a:t> </a:t>
                </a:r>
                <a:r>
                  <a:rPr lang="de-DE" dirty="0" err="1"/>
                  <a:t>be</a:t>
                </a:r>
                <a:r>
                  <a:rPr lang="de-DE" dirty="0"/>
                  <a:t> </a:t>
                </a:r>
                <a:r>
                  <a:rPr lang="de-DE" dirty="0" err="1"/>
                  <a:t>approximated</a:t>
                </a:r>
                <a:r>
                  <a:rPr lang="de-DE" dirty="0"/>
                  <a:t>: </a:t>
                </a:r>
                <a:endParaRPr lang="de-DE"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𝑐</m:t>
                          </m:r>
                        </m:e>
                        <m:sub>
                          <m:r>
                            <m:rPr>
                              <m:sty m:val="p"/>
                            </m:rPr>
                            <a:rPr lang="en-GB">
                              <a:latin typeface="Cambria Math" panose="02040503050406030204" pitchFamily="18" charset="0"/>
                            </a:rPr>
                            <m:t>Δ</m:t>
                          </m:r>
                        </m:sub>
                      </m:sSub>
                      <m:d>
                        <m:dPr>
                          <m:ctrlPr>
                            <a:rPr lang="de-DE" i="1">
                              <a:latin typeface="Cambria Math" panose="02040503050406030204" pitchFamily="18" charset="0"/>
                            </a:rPr>
                          </m:ctrlPr>
                        </m:dPr>
                        <m:e>
                          <m:r>
                            <m:rPr>
                              <m:sty m:val="p"/>
                            </m:rPr>
                            <a:rPr lang="en-GB">
                              <a:latin typeface="Cambria Math" panose="02040503050406030204" pitchFamily="18" charset="0"/>
                            </a:rPr>
                            <m:t>μ</m:t>
                          </m:r>
                          <m:r>
                            <a:rPr lang="en-GB" i="1">
                              <a:latin typeface="Cambria Math" panose="02040503050406030204" pitchFamily="18" charset="0"/>
                            </a:rPr>
                            <m:t>,</m:t>
                          </m:r>
                          <m:r>
                            <m:rPr>
                              <m:sty m:val="p"/>
                            </m:rPr>
                            <a:rPr lang="en-GB">
                              <a:latin typeface="Cambria Math" panose="02040503050406030204" pitchFamily="18" charset="0"/>
                            </a:rPr>
                            <m:t>γ</m:t>
                          </m:r>
                          <m:r>
                            <a:rPr lang="en-GB" i="1">
                              <a:latin typeface="Cambria Math" panose="02040503050406030204" pitchFamily="18" charset="0"/>
                            </a:rPr>
                            <m:t>𝑃</m:t>
                          </m:r>
                        </m:e>
                      </m:d>
                      <m:r>
                        <a:rPr lang="en-GB" i="1">
                          <a:latin typeface="Cambria Math" panose="02040503050406030204" pitchFamily="18" charset="0"/>
                        </a:rPr>
                        <m:t>=</m:t>
                      </m:r>
                      <m:nary>
                        <m:naryPr>
                          <m:supHide m:val="on"/>
                          <m:ctrlPr>
                            <a:rPr lang="de-DE" i="1">
                              <a:latin typeface="Cambria Math" panose="02040503050406030204" pitchFamily="18" charset="0"/>
                            </a:rPr>
                          </m:ctrlPr>
                        </m:naryPr>
                        <m:sub>
                          <m:r>
                            <m:rPr>
                              <m:sty m:val="p"/>
                            </m:rPr>
                            <a:rPr lang="en-GB">
                              <a:latin typeface="Cambria Math" panose="02040503050406030204" pitchFamily="18" charset="0"/>
                            </a:rPr>
                            <m:t>Δ</m:t>
                          </m:r>
                        </m:sub>
                        <m:sup/>
                        <m:e>
                          <m:r>
                            <m:rPr>
                              <m:sty m:val="p"/>
                            </m:rPr>
                            <a:rPr lang="en-GB">
                              <a:latin typeface="Cambria Math" panose="02040503050406030204" pitchFamily="18" charset="0"/>
                            </a:rPr>
                            <m:t>exp</m:t>
                          </m:r>
                          <m:r>
                            <a:rPr lang="en-GB" i="1">
                              <a:latin typeface="Cambria Math" panose="02040503050406030204" pitchFamily="18" charset="0"/>
                            </a:rPr>
                            <m:t>(−</m:t>
                          </m:r>
                          <m:r>
                            <m:rPr>
                              <m:sty m:val="p"/>
                            </m:rPr>
                            <a:rPr lang="en-GB">
                              <a:latin typeface="Cambria Math" panose="02040503050406030204" pitchFamily="18" charset="0"/>
                            </a:rPr>
                            <m:t>φ</m:t>
                          </m:r>
                          <m:r>
                            <a:rPr lang="en-GB" i="1">
                              <a:latin typeface="Cambria Math" panose="02040503050406030204" pitchFamily="18" charset="0"/>
                            </a:rPr>
                            <m:t>(</m:t>
                          </m:r>
                          <m:r>
                            <m:rPr>
                              <m:sty m:val="p"/>
                            </m:rPr>
                            <a:rPr lang="en-GB">
                              <a:latin typeface="Cambria Math" panose="02040503050406030204" pitchFamily="18" charset="0"/>
                            </a:rPr>
                            <m:t>δ</m:t>
                          </m:r>
                          <m:r>
                            <a:rPr lang="en-GB" i="1">
                              <a:latin typeface="Cambria Math" panose="02040503050406030204" pitchFamily="18" charset="0"/>
                            </a:rPr>
                            <m:t>, </m:t>
                          </m:r>
                          <m:r>
                            <m:rPr>
                              <m:sty m:val="p"/>
                            </m:rPr>
                            <a:rPr lang="en-GB">
                              <a:latin typeface="Cambria Math" panose="02040503050406030204" pitchFamily="18" charset="0"/>
                            </a:rPr>
                            <m:t>μ</m:t>
                          </m:r>
                          <m:r>
                            <a:rPr lang="en-GB" i="1">
                              <a:latin typeface="Cambria Math" panose="02040503050406030204" pitchFamily="18" charset="0"/>
                            </a:rPr>
                            <m:t>, </m:t>
                          </m:r>
                          <m:r>
                            <m:rPr>
                              <m:sty m:val="p"/>
                            </m:rPr>
                            <a:rPr lang="en-GB">
                              <a:latin typeface="Cambria Math" panose="02040503050406030204" pitchFamily="18" charset="0"/>
                            </a:rPr>
                            <m:t>γ</m:t>
                          </m:r>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𝑑</m:t>
                          </m:r>
                          <m:r>
                            <a:rPr lang="en-GB" i="1">
                              <a:latin typeface="Cambria Math" panose="02040503050406030204" pitchFamily="18" charset="0"/>
                            </a:rPr>
                            <m:t>𝛿</m:t>
                          </m:r>
                          <m:r>
                            <a:rPr lang="en-GB" i="1">
                              <a:latin typeface="Cambria Math" panose="02040503050406030204" pitchFamily="18" charset="0"/>
                            </a:rPr>
                            <m:t>≈</m:t>
                          </m:r>
                          <m:f>
                            <m:fPr>
                              <m:ctrlPr>
                                <a:rPr lang="de-DE" i="1">
                                  <a:latin typeface="Cambria Math" panose="02040503050406030204" pitchFamily="18" charset="0"/>
                                </a:rPr>
                              </m:ctrlPr>
                            </m:fPr>
                            <m:num>
                              <m:r>
                                <a:rPr lang="en-GB" i="1">
                                  <a:latin typeface="Cambria Math" panose="02040503050406030204" pitchFamily="18" charset="0"/>
                                </a:rPr>
                                <m:t>𝑉</m:t>
                              </m:r>
                            </m:num>
                            <m:den>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𝑏</m:t>
                                  </m:r>
                                </m:sub>
                              </m:sSub>
                            </m:den>
                          </m:f>
                        </m:e>
                      </m:nary>
                      <m:r>
                        <a:rPr lang="en-GB" i="1">
                          <a:latin typeface="Cambria Math" panose="02040503050406030204" pitchFamily="18" charset="0"/>
                        </a:rPr>
                        <m:t> </m:t>
                      </m:r>
                      <m:nary>
                        <m:naryPr>
                          <m:chr m:val="∑"/>
                          <m:limLoc m:val="undOvr"/>
                          <m:ctrlPr>
                            <a:rPr lang="de-DE"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𝑏</m:t>
                              </m:r>
                            </m:sub>
                          </m:sSub>
                        </m:sup>
                        <m:e>
                          <m:r>
                            <m:rPr>
                              <m:sty m:val="p"/>
                            </m:rPr>
                            <a:rPr lang="en-GB">
                              <a:latin typeface="Cambria Math" panose="02040503050406030204" pitchFamily="18" charset="0"/>
                            </a:rPr>
                            <m:t>exp</m:t>
                          </m:r>
                          <m:r>
                            <a:rPr lang="en-GB" i="1">
                              <a:latin typeface="Cambria Math" panose="02040503050406030204" pitchFamily="18" charset="0"/>
                            </a:rPr>
                            <m:t>(−</m:t>
                          </m:r>
                          <m:r>
                            <m:rPr>
                              <m:sty m:val="p"/>
                            </m:rPr>
                            <a:rPr lang="en-GB">
                              <a:latin typeface="Cambria Math" panose="02040503050406030204" pitchFamily="18" charset="0"/>
                            </a:rPr>
                            <m:t>φ</m:t>
                          </m:r>
                          <m:r>
                            <a:rPr lang="en-GB" i="1">
                              <a:latin typeface="Cambria Math" panose="02040503050406030204" pitchFamily="18" charset="0"/>
                            </a:rPr>
                            <m:t>(</m:t>
                          </m:r>
                          <m:sSub>
                            <m:sSubPr>
                              <m:ctrlPr>
                                <a:rPr lang="de-DE"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𝑖</m:t>
                              </m:r>
                            </m:sub>
                          </m:sSub>
                          <m:r>
                            <a:rPr lang="en-GB" i="1">
                              <a:latin typeface="Cambria Math" panose="02040503050406030204" pitchFamily="18" charset="0"/>
                            </a:rPr>
                            <m:t>, </m:t>
                          </m:r>
                          <m:r>
                            <m:rPr>
                              <m:sty m:val="p"/>
                            </m:rPr>
                            <a:rPr lang="en-GB">
                              <a:latin typeface="Cambria Math" panose="02040503050406030204" pitchFamily="18" charset="0"/>
                            </a:rPr>
                            <m:t>μ</m:t>
                          </m:r>
                          <m:r>
                            <a:rPr lang="en-GB" i="1">
                              <a:latin typeface="Cambria Math" panose="02040503050406030204" pitchFamily="18" charset="0"/>
                            </a:rPr>
                            <m:t>, </m:t>
                          </m:r>
                          <m:r>
                            <m:rPr>
                              <m:sty m:val="p"/>
                            </m:rPr>
                            <a:rPr lang="en-GB">
                              <a:latin typeface="Cambria Math" panose="02040503050406030204" pitchFamily="18" charset="0"/>
                            </a:rPr>
                            <m:t>γ</m:t>
                          </m:r>
                          <m:r>
                            <a:rPr lang="en-GB" i="1">
                              <a:latin typeface="Cambria Math" panose="02040503050406030204" pitchFamily="18" charset="0"/>
                            </a:rPr>
                            <m:t>𝑃</m:t>
                          </m:r>
                          <m:r>
                            <a:rPr lang="en-GB" i="1">
                              <a:latin typeface="Cambria Math" panose="02040503050406030204" pitchFamily="18" charset="0"/>
                            </a:rPr>
                            <m:t>))</m:t>
                          </m:r>
                        </m:e>
                      </m:nary>
                    </m:oMath>
                  </m:oMathPara>
                </a14:m>
                <a:endParaRPr lang="de-DE" dirty="0"/>
              </a:p>
              <a:p>
                <a:pPr marL="0" indent="0">
                  <a:buNone/>
                </a:pPr>
                <a:endParaRPr lang="de-DE" dirty="0"/>
              </a:p>
            </p:txBody>
          </p:sp>
        </mc:Choice>
        <mc:Fallback>
          <p:sp>
            <p:nvSpPr>
              <p:cNvPr id="3" name="Inhaltsplatzhalter 2">
                <a:extLst>
                  <a:ext uri="{FF2B5EF4-FFF2-40B4-BE49-F238E27FC236}">
                    <a16:creationId xmlns:a16="http://schemas.microsoft.com/office/drawing/2014/main" id="{29FACF8F-E5C2-4F41-9145-E1BE09A68B7D}"/>
                  </a:ext>
                </a:extLst>
              </p:cNvPr>
              <p:cNvSpPr>
                <a:spLocks noGrp="1" noRot="1" noChangeAspect="1" noMove="1" noResize="1" noEditPoints="1" noAdjustHandles="1" noChangeArrowheads="1" noChangeShapeType="1" noTextEdit="1"/>
              </p:cNvSpPr>
              <p:nvPr>
                <p:ph idx="1"/>
              </p:nvPr>
            </p:nvSpPr>
            <p:spPr>
              <a:blipFill>
                <a:blip r:embed="rId2"/>
                <a:stretch>
                  <a:fillRect l="-815" r="-54"/>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29701D66-F680-420F-8134-70656DB12DB3}"/>
              </a:ext>
            </a:extLst>
          </p:cNvPr>
          <p:cNvSpPr txBox="1"/>
          <p:nvPr/>
        </p:nvSpPr>
        <p:spPr>
          <a:xfrm>
            <a:off x="3863752" y="5958529"/>
            <a:ext cx="10486879" cy="461665"/>
          </a:xfrm>
          <a:prstGeom prst="rect">
            <a:avLst/>
          </a:prstGeom>
          <a:noFill/>
        </p:spPr>
        <p:txBody>
          <a:bodyPr wrap="square" rtlCol="0">
            <a:spAutoFit/>
          </a:bodyPr>
          <a:lstStyle/>
          <a:p>
            <a:r>
              <a:rPr lang="de-DE" sz="1200" dirty="0"/>
              <a:t>_________________________________________________________________________________________________</a:t>
            </a:r>
            <a:br>
              <a:rPr lang="de-DE" sz="1200" dirty="0"/>
            </a:br>
            <a:r>
              <a:rPr lang="en-GB" sz="1200" dirty="0"/>
              <a:t>[8] M. J. Todd, </a:t>
            </a:r>
            <a:r>
              <a:rPr lang="en-GB" sz="1200" i="1" dirty="0"/>
              <a:t>Minimum-volume ellipsoids: Theory and algorithms</a:t>
            </a:r>
            <a:r>
              <a:rPr lang="en-GB" sz="1200" dirty="0"/>
              <a:t>, Society for Industrial and Applied Mathematics, 2016.</a:t>
            </a:r>
            <a:endParaRPr lang="de-DE" sz="1200" dirty="0"/>
          </a:p>
        </p:txBody>
      </p:sp>
    </p:spTree>
    <p:extLst>
      <p:ext uri="{BB962C8B-B14F-4D97-AF65-F5344CB8AC3E}">
        <p14:creationId xmlns:p14="http://schemas.microsoft.com/office/powerpoint/2010/main" val="138236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0E61F-AEE1-433F-BAB7-DBBB5E12A851}"/>
              </a:ext>
            </a:extLst>
          </p:cNvPr>
          <p:cNvSpPr>
            <a:spLocks noGrp="1"/>
          </p:cNvSpPr>
          <p:nvPr>
            <p:ph type="title"/>
          </p:nvPr>
        </p:nvSpPr>
        <p:spPr/>
        <p:txBody>
          <a:bodyPr/>
          <a:lstStyle/>
          <a:p>
            <a:r>
              <a:rPr lang="de-DE" dirty="0"/>
              <a:t>Construction </a:t>
            </a:r>
            <a:r>
              <a:rPr lang="de-DE" dirty="0" err="1"/>
              <a:t>of</a:t>
            </a:r>
            <a:r>
              <a:rPr lang="de-DE" dirty="0"/>
              <a:t> </a:t>
            </a:r>
            <a:r>
              <a:rPr lang="de-DE" dirty="0" err="1"/>
              <a:t>Sliced</a:t>
            </a:r>
            <a:r>
              <a:rPr lang="de-DE" dirty="0"/>
              <a:t> Normal </a:t>
            </a:r>
            <a:r>
              <a:rPr lang="de-DE" dirty="0" err="1"/>
              <a:t>distributions</a:t>
            </a:r>
            <a:r>
              <a:rPr lang="de-DE" dirty="0"/>
              <a:t> (review)</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A9CBE93A-C454-407F-8928-0F48D5E38342}"/>
                  </a:ext>
                </a:extLst>
              </p:cNvPr>
              <p:cNvSpPr>
                <a:spLocks noGrp="1"/>
              </p:cNvSpPr>
              <p:nvPr>
                <p:ph idx="1"/>
              </p:nvPr>
            </p:nvSpPr>
            <p:spPr/>
            <p:txBody>
              <a:bodyPr/>
              <a:lstStyle/>
              <a:p>
                <a:pPr marL="0" indent="0">
                  <a:buNone/>
                </a:pPr>
                <a:r>
                  <a:rPr lang="en-GB" dirty="0"/>
                  <a:t>On </a:t>
                </a:r>
                <a14:m>
                  <m:oMath xmlns:m="http://schemas.openxmlformats.org/officeDocument/2006/math">
                    <m:r>
                      <a:rPr lang="en-GB" i="1">
                        <a:latin typeface="Cambria Math" panose="02040503050406030204" pitchFamily="18" charset="0"/>
                      </a:rPr>
                      <m:t>𝔇</m:t>
                    </m:r>
                  </m:oMath>
                </a14:m>
                <a:r>
                  <a:rPr lang="en-GB" dirty="0"/>
                  <a:t>, with the representation of </a:t>
                </a:r>
                <a14:m>
                  <m:oMath xmlns:m="http://schemas.openxmlformats.org/officeDocument/2006/math">
                    <m:r>
                      <m:rPr>
                        <m:sty m:val="p"/>
                      </m:rPr>
                      <a:rPr lang="en-GB">
                        <a:latin typeface="Cambria Math" panose="02040503050406030204" pitchFamily="18" charset="0"/>
                      </a:rPr>
                      <m:t>Δ</m:t>
                    </m:r>
                  </m:oMath>
                </a14:m>
                <a:r>
                  <a:rPr lang="en-GB" dirty="0"/>
                  <a:t> for the normalization constant c and the corresponding samples </a:t>
                </a:r>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𝑖</m:t>
                        </m:r>
                      </m:sub>
                    </m:sSub>
                    <m:r>
                      <a:rPr lang="en-GB" i="1">
                        <a:latin typeface="Cambria Math" panose="02040503050406030204" pitchFamily="18" charset="0"/>
                      </a:rPr>
                      <m:t> </m:t>
                    </m:r>
                  </m:oMath>
                </a14:m>
                <a:r>
                  <a:rPr lang="en-GB" dirty="0"/>
                  <a:t>following statement is optimized towards </a:t>
                </a:r>
                <a14:m>
                  <m:oMath xmlns:m="http://schemas.openxmlformats.org/officeDocument/2006/math">
                    <m:r>
                      <m:rPr>
                        <m:sty m:val="p"/>
                      </m:rPr>
                      <a:rPr lang="en-GB">
                        <a:latin typeface="Cambria Math" panose="02040503050406030204" pitchFamily="18" charset="0"/>
                      </a:rPr>
                      <m:t>γ</m:t>
                    </m:r>
                  </m:oMath>
                </a14:m>
                <a:r>
                  <a:rPr lang="en-GB" dirty="0"/>
                  <a:t>,</a:t>
                </a:r>
              </a:p>
              <a:p>
                <a:pPr marL="0" indent="0">
                  <a:buNone/>
                </a:pPr>
                <a:endParaRPr lang="de-DE" dirty="0"/>
              </a:p>
              <a:p>
                <a:pPr marL="0" indent="0">
                  <a:buNone/>
                </a:pPr>
                <a14:m>
                  <m:oMathPara xmlns:m="http://schemas.openxmlformats.org/officeDocument/2006/math">
                    <m:oMathParaPr>
                      <m:jc m:val="centerGroup"/>
                    </m:oMathParaPr>
                    <m:oMath xmlns:m="http://schemas.openxmlformats.org/officeDocument/2006/math">
                      <m:limLow>
                        <m:limLowPr>
                          <m:ctrlPr>
                            <a:rPr lang="de-DE" i="1" smtClean="0">
                              <a:solidFill>
                                <a:schemeClr val="tx1"/>
                              </a:solidFill>
                              <a:latin typeface="Cambria Math" panose="02040503050406030204" pitchFamily="18" charset="0"/>
                            </a:rPr>
                          </m:ctrlPr>
                        </m:limLowPr>
                        <m:e>
                          <m:r>
                            <m:rPr>
                              <m:sty m:val="p"/>
                            </m:rPr>
                            <a:rPr lang="en-GB">
                              <a:solidFill>
                                <a:schemeClr val="tx1"/>
                              </a:solidFill>
                              <a:latin typeface="Cambria Math" panose="02040503050406030204" pitchFamily="18" charset="0"/>
                            </a:rPr>
                            <m:t>max</m:t>
                          </m:r>
                        </m:e>
                        <m:lim>
                          <m:r>
                            <m:rPr>
                              <m:sty m:val="p"/>
                            </m:rPr>
                            <a:rPr lang="en-GB">
                              <a:solidFill>
                                <a:schemeClr val="tx1"/>
                              </a:solidFill>
                              <a:latin typeface="Cambria Math" panose="02040503050406030204" pitchFamily="18" charset="0"/>
                            </a:rPr>
                            <m:t>γ</m:t>
                          </m:r>
                          <m:r>
                            <a:rPr lang="en-GB" i="1">
                              <a:solidFill>
                                <a:schemeClr val="tx1"/>
                              </a:solidFill>
                              <a:latin typeface="Cambria Math" panose="02040503050406030204" pitchFamily="18" charset="0"/>
                            </a:rPr>
                            <m:t> </m:t>
                          </m:r>
                          <m:r>
                            <a:rPr lang="en-GB">
                              <a:solidFill>
                                <a:schemeClr val="tx1"/>
                              </a:solidFill>
                              <a:latin typeface="Cambria Math" panose="02040503050406030204" pitchFamily="18" charset="0"/>
                            </a:rPr>
                            <m:t>∈ </m:t>
                          </m:r>
                          <m:sSup>
                            <m:sSupPr>
                              <m:ctrlPr>
                                <a:rPr lang="de-DE"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ℝ</m:t>
                              </m:r>
                            </m:e>
                            <m:sup>
                              <m:r>
                                <a:rPr lang="en-GB" i="1">
                                  <a:solidFill>
                                    <a:schemeClr val="tx1"/>
                                  </a:solidFill>
                                  <a:latin typeface="Cambria Math" panose="02040503050406030204" pitchFamily="18" charset="0"/>
                                </a:rPr>
                                <m:t>+</m:t>
                              </m:r>
                            </m:sup>
                          </m:sSup>
                        </m:lim>
                      </m:limLow>
                      <m:d>
                        <m:dPr>
                          <m:begChr m:val="{"/>
                          <m:endChr m:val="}"/>
                          <m:ctrlPr>
                            <a:rPr lang="de-DE" i="1">
                              <a:solidFill>
                                <a:schemeClr val="tx1"/>
                              </a:solidFill>
                              <a:latin typeface="Cambria Math" panose="02040503050406030204" pitchFamily="18" charset="0"/>
                            </a:rPr>
                          </m:ctrlPr>
                        </m:dPr>
                        <m:e>
                          <m:r>
                            <a:rPr lang="en-GB" i="1">
                              <a:solidFill>
                                <a:schemeClr val="tx1"/>
                              </a:solidFill>
                              <a:latin typeface="Cambria Math" panose="02040503050406030204" pitchFamily="18" charset="0"/>
                            </a:rPr>
                            <m:t>𝑚</m:t>
                          </m:r>
                          <m:r>
                            <a:rPr lang="en-GB" i="1">
                              <a:solidFill>
                                <a:schemeClr val="tx1"/>
                              </a:solidFill>
                              <a:latin typeface="Cambria Math" panose="02040503050406030204" pitchFamily="18" charset="0"/>
                            </a:rPr>
                            <m:t> </m:t>
                          </m:r>
                          <m:r>
                            <m:rPr>
                              <m:sty m:val="p"/>
                            </m:rPr>
                            <a:rPr lang="en-GB">
                              <a:solidFill>
                                <a:schemeClr val="tx1"/>
                              </a:solidFill>
                              <a:latin typeface="Cambria Math" panose="02040503050406030204" pitchFamily="18" charset="0"/>
                            </a:rPr>
                            <m:t>log</m:t>
                          </m:r>
                          <m:d>
                            <m:dPr>
                              <m:ctrlPr>
                                <a:rPr lang="de-DE" i="1">
                                  <a:solidFill>
                                    <a:schemeClr val="tx1"/>
                                  </a:solidFill>
                                  <a:latin typeface="Cambria Math" panose="02040503050406030204" pitchFamily="18" charset="0"/>
                                </a:rPr>
                              </m:ctrlPr>
                            </m:dPr>
                            <m:e>
                              <m:f>
                                <m:fPr>
                                  <m:ctrlPr>
                                    <a:rPr lang="de-DE" i="1">
                                      <a:solidFill>
                                        <a:schemeClr val="tx1"/>
                                      </a:solidFill>
                                      <a:latin typeface="Cambria Math" panose="02040503050406030204" pitchFamily="18" charset="0"/>
                                    </a:rPr>
                                  </m:ctrlPr>
                                </m:fPr>
                                <m:num>
                                  <m:r>
                                    <a:rPr lang="en-GB" i="1">
                                      <a:solidFill>
                                        <a:schemeClr val="tx1"/>
                                      </a:solidFill>
                                      <a:latin typeface="Cambria Math" panose="02040503050406030204" pitchFamily="18" charset="0"/>
                                    </a:rPr>
                                    <m:t>1</m:t>
                                  </m:r>
                                </m:num>
                                <m:den>
                                  <m:sSub>
                                    <m:sSubPr>
                                      <m:ctrlPr>
                                        <a:rPr lang="de-DE" i="1">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𝑐</m:t>
                                      </m:r>
                                    </m:e>
                                    <m:sub>
                                      <m:r>
                                        <m:rPr>
                                          <m:sty m:val="p"/>
                                        </m:rPr>
                                        <a:rPr lang="en-GB">
                                          <a:solidFill>
                                            <a:schemeClr val="tx1"/>
                                          </a:solidFill>
                                          <a:latin typeface="Cambria Math" panose="02040503050406030204" pitchFamily="18" charset="0"/>
                                        </a:rPr>
                                        <m:t>Δ</m:t>
                                      </m:r>
                                    </m:sub>
                                  </m:sSub>
                                  <m:d>
                                    <m:dPr>
                                      <m:ctrlPr>
                                        <a:rPr lang="de-DE" i="1">
                                          <a:solidFill>
                                            <a:schemeClr val="tx1"/>
                                          </a:solidFill>
                                          <a:latin typeface="Cambria Math" panose="02040503050406030204" pitchFamily="18" charset="0"/>
                                        </a:rPr>
                                      </m:ctrlPr>
                                    </m:dPr>
                                    <m:e>
                                      <m:r>
                                        <m:rPr>
                                          <m:sty m:val="p"/>
                                        </m:rPr>
                                        <a:rPr lang="en-GB">
                                          <a:solidFill>
                                            <a:schemeClr val="tx1"/>
                                          </a:solidFill>
                                          <a:latin typeface="Cambria Math" panose="02040503050406030204" pitchFamily="18" charset="0"/>
                                        </a:rPr>
                                        <m:t>μ</m:t>
                                      </m:r>
                                      <m:r>
                                        <a:rPr lang="en-GB" i="1">
                                          <a:solidFill>
                                            <a:schemeClr val="tx1"/>
                                          </a:solidFill>
                                          <a:latin typeface="Cambria Math" panose="02040503050406030204" pitchFamily="18" charset="0"/>
                                        </a:rPr>
                                        <m:t>,</m:t>
                                      </m:r>
                                      <m:r>
                                        <m:rPr>
                                          <m:sty m:val="p"/>
                                        </m:rPr>
                                        <a:rPr lang="en-GB">
                                          <a:solidFill>
                                            <a:schemeClr val="tx1"/>
                                          </a:solidFill>
                                          <a:latin typeface="Cambria Math" panose="02040503050406030204" pitchFamily="18" charset="0"/>
                                        </a:rPr>
                                        <m:t>γ</m:t>
                                      </m:r>
                                      <m:r>
                                        <a:rPr lang="en-GB" i="1">
                                          <a:solidFill>
                                            <a:schemeClr val="tx1"/>
                                          </a:solidFill>
                                          <a:latin typeface="Cambria Math" panose="02040503050406030204" pitchFamily="18" charset="0"/>
                                        </a:rPr>
                                        <m:t>𝑃</m:t>
                                      </m:r>
                                    </m:e>
                                  </m:d>
                                </m:den>
                              </m:f>
                            </m:e>
                          </m:d>
                          <m:r>
                            <a:rPr lang="en-GB" i="1">
                              <a:solidFill>
                                <a:schemeClr val="tx1"/>
                              </a:solidFill>
                              <a:latin typeface="Cambria Math" panose="02040503050406030204" pitchFamily="18" charset="0"/>
                            </a:rPr>
                            <m:t>−</m:t>
                          </m:r>
                          <m:r>
                            <m:rPr>
                              <m:sty m:val="p"/>
                            </m:rPr>
                            <a:rPr lang="en-GB">
                              <a:solidFill>
                                <a:schemeClr val="tx1"/>
                              </a:solidFill>
                              <a:latin typeface="Cambria Math" panose="02040503050406030204" pitchFamily="18" charset="0"/>
                            </a:rPr>
                            <m:t>γD</m:t>
                          </m:r>
                        </m:e>
                      </m:d>
                      <m:r>
                        <a:rPr lang="de-DE"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𝛿</m:t>
                          </m:r>
                        </m:sub>
                      </m:sSub>
                      <m:r>
                        <a:rPr lang="en-GB" i="1">
                          <a:latin typeface="Cambria Math" panose="02040503050406030204" pitchFamily="18" charset="0"/>
                        </a:rPr>
                        <m:t> ∙ </m:t>
                      </m:r>
                      <m:sSub>
                        <m:sSubPr>
                          <m:ctrlPr>
                            <a:rPr lang="de-DE"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𝑜</m:t>
                          </m:r>
                        </m:sub>
                      </m:sSub>
                      <m:r>
                        <m:rPr>
                          <m:nor/>
                        </m:rPr>
                        <a:rPr lang="de-DE">
                          <a:latin typeface="Cambria Math" panose="02040503050406030204" pitchFamily="18" charset="0"/>
                        </a:rPr>
                        <m:t>,</m:t>
                      </m:r>
                      <m:r>
                        <m:rPr>
                          <m:nor/>
                        </m:rPr>
                        <a:rPr lang="en-GB" dirty="0"/>
                        <m:t> </m:t>
                      </m:r>
                      <m:r>
                        <a:rPr lang="en-GB" i="1">
                          <a:latin typeface="Cambria Math" panose="02040503050406030204" pitchFamily="18" charset="0"/>
                        </a:rPr>
                        <m:t>𝐷</m:t>
                      </m:r>
                      <m:r>
                        <a:rPr lang="en-GB" i="1">
                          <a:latin typeface="Cambria Math" panose="02040503050406030204" pitchFamily="18" charset="0"/>
                        </a:rPr>
                        <m:t> = </m:t>
                      </m:r>
                      <m:nary>
                        <m:naryPr>
                          <m:chr m:val="∑"/>
                          <m:limLoc m:val="undOvr"/>
                          <m:supHide m:val="on"/>
                          <m:ctrlPr>
                            <a:rPr lang="de-DE" i="1">
                              <a:latin typeface="Cambria Math" panose="02040503050406030204" pitchFamily="18" charset="0"/>
                            </a:rPr>
                          </m:ctrlPr>
                        </m:naryPr>
                        <m:sub>
                          <m:r>
                            <a:rPr lang="en-GB" i="1">
                              <a:latin typeface="Cambria Math" panose="02040503050406030204" pitchFamily="18" charset="0"/>
                            </a:rPr>
                            <m:t>𝛿</m:t>
                          </m:r>
                          <m:r>
                            <a:rPr lang="en-GB" i="1">
                              <a:latin typeface="Cambria Math" panose="02040503050406030204" pitchFamily="18" charset="0"/>
                            </a:rPr>
                            <m:t> ∈ </m:t>
                          </m:r>
                          <m:r>
                            <a:rPr lang="en-GB" i="1">
                              <a:latin typeface="Cambria Math" panose="02040503050406030204" pitchFamily="18" charset="0"/>
                            </a:rPr>
                            <m:t>𝔇</m:t>
                          </m:r>
                        </m:sub>
                        <m:sup/>
                        <m:e>
                          <m:r>
                            <a:rPr lang="en-GB" i="1">
                              <a:latin typeface="Cambria Math" panose="02040503050406030204" pitchFamily="18" charset="0"/>
                            </a:rPr>
                            <m:t>𝜑</m:t>
                          </m:r>
                          <m:r>
                            <a:rPr lang="en-GB" i="1">
                              <a:latin typeface="Cambria Math" panose="02040503050406030204" pitchFamily="18" charset="0"/>
                            </a:rPr>
                            <m:t>(</m:t>
                          </m:r>
                          <m:r>
                            <a:rPr lang="en-GB" i="1">
                              <a:latin typeface="Cambria Math" panose="02040503050406030204" pitchFamily="18" charset="0"/>
                            </a:rPr>
                            <m:t>𝛿</m:t>
                          </m:r>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 </m:t>
                          </m:r>
                          <m:r>
                            <a:rPr lang="en-GB" i="1">
                              <a:latin typeface="Cambria Math" panose="02040503050406030204" pitchFamily="18" charset="0"/>
                            </a:rPr>
                            <m:t>𝑃</m:t>
                          </m:r>
                          <m:r>
                            <a:rPr lang="en-GB" i="1">
                              <a:latin typeface="Cambria Math" panose="02040503050406030204" pitchFamily="18" charset="0"/>
                            </a:rPr>
                            <m:t>)</m:t>
                          </m:r>
                        </m:e>
                      </m:nary>
                    </m:oMath>
                  </m:oMathPara>
                </a14:m>
                <a:endParaRPr lang="de-DE" dirty="0"/>
              </a:p>
              <a:p>
                <a:pPr marL="0" indent="0">
                  <a:buNone/>
                </a:pPr>
                <a:endParaRPr lang="de-DE" dirty="0"/>
              </a:p>
            </p:txBody>
          </p:sp>
        </mc:Choice>
        <mc:Fallback xmlns="">
          <p:sp>
            <p:nvSpPr>
              <p:cNvPr id="3" name="Inhaltsplatzhalter 2">
                <a:extLst>
                  <a:ext uri="{FF2B5EF4-FFF2-40B4-BE49-F238E27FC236}">
                    <a16:creationId xmlns:a16="http://schemas.microsoft.com/office/drawing/2014/main" id="{A9CBE93A-C454-407F-8928-0F48D5E38342}"/>
                  </a:ext>
                </a:extLst>
              </p:cNvPr>
              <p:cNvSpPr>
                <a:spLocks noGrp="1" noRot="1" noChangeAspect="1" noMove="1" noResize="1" noEditPoints="1" noAdjustHandles="1" noChangeArrowheads="1" noChangeShapeType="1" noTextEdit="1"/>
              </p:cNvSpPr>
              <p:nvPr>
                <p:ph idx="1"/>
              </p:nvPr>
            </p:nvSpPr>
            <p:spPr>
              <a:blipFill>
                <a:blip r:embed="rId2"/>
                <a:stretch>
                  <a:fillRect l="-815" t="-1046" r="-109"/>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6E92ED6A-4ACB-4151-9E7C-E80D9987B6EF}"/>
              </a:ext>
            </a:extLst>
          </p:cNvPr>
          <p:cNvSpPr txBox="1"/>
          <p:nvPr/>
        </p:nvSpPr>
        <p:spPr>
          <a:xfrm>
            <a:off x="3503712" y="5861987"/>
            <a:ext cx="10486879" cy="646331"/>
          </a:xfrm>
          <a:prstGeom prst="rect">
            <a:avLst/>
          </a:prstGeom>
          <a:noFill/>
        </p:spPr>
        <p:txBody>
          <a:bodyPr wrap="square" rtlCol="0">
            <a:spAutoFit/>
          </a:bodyPr>
          <a:lstStyle/>
          <a:p>
            <a:r>
              <a:rPr lang="de-DE" sz="1200" dirty="0"/>
              <a:t>_________________________________________________________________________________________________</a:t>
            </a:r>
            <a:br>
              <a:rPr lang="de-DE" sz="1200" dirty="0"/>
            </a:br>
            <a:r>
              <a:rPr lang="de-DE" sz="1200" dirty="0"/>
              <a:t>[9] </a:t>
            </a:r>
            <a:r>
              <a:rPr lang="en-US" sz="1200" dirty="0"/>
              <a:t>J. A. </a:t>
            </a:r>
            <a:r>
              <a:rPr lang="en-US" sz="1200" dirty="0" err="1"/>
              <a:t>Nelder</a:t>
            </a:r>
            <a:r>
              <a:rPr lang="en-US" sz="1200" dirty="0"/>
              <a:t>, R. Mead, A Simplex Method for Function Minimization, The Computer Journal 7 (1965) 308–313,</a:t>
            </a:r>
            <a:br>
              <a:rPr lang="en-US" sz="1200" dirty="0"/>
            </a:br>
            <a:r>
              <a:rPr lang="en-US" sz="1200" dirty="0"/>
              <a:t>https://doi.org/10.1093/comjnl/7.4.308.</a:t>
            </a:r>
            <a:endParaRPr lang="de-DE" sz="1200" dirty="0"/>
          </a:p>
        </p:txBody>
      </p:sp>
      <p:cxnSp>
        <p:nvCxnSpPr>
          <p:cNvPr id="6" name="Gerader Verbinder 5">
            <a:extLst>
              <a:ext uri="{FF2B5EF4-FFF2-40B4-BE49-F238E27FC236}">
                <a16:creationId xmlns:a16="http://schemas.microsoft.com/office/drawing/2014/main" id="{AF733CB8-3F5B-4BEF-8ECC-4C34981A7187}"/>
              </a:ext>
            </a:extLst>
          </p:cNvPr>
          <p:cNvCxnSpPr>
            <a:cxnSpLocks/>
          </p:cNvCxnSpPr>
          <p:nvPr/>
        </p:nvCxnSpPr>
        <p:spPr bwMode="auto">
          <a:xfrm>
            <a:off x="670984" y="4005064"/>
            <a:ext cx="11216216" cy="0"/>
          </a:xfrm>
          <a:prstGeom prst="line">
            <a:avLst/>
          </a:prstGeom>
          <a:ln>
            <a:solidFill>
              <a:srgbClr val="B1C91F"/>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8" name="Textfeld 7">
            <a:extLst>
              <a:ext uri="{FF2B5EF4-FFF2-40B4-BE49-F238E27FC236}">
                <a16:creationId xmlns:a16="http://schemas.microsoft.com/office/drawing/2014/main" id="{D27B0F34-1D76-4B13-829B-24CABE7818A7}"/>
              </a:ext>
            </a:extLst>
          </p:cNvPr>
          <p:cNvSpPr txBox="1"/>
          <p:nvPr/>
        </p:nvSpPr>
        <p:spPr>
          <a:xfrm>
            <a:off x="3358766" y="4456610"/>
            <a:ext cx="5386411" cy="461665"/>
          </a:xfrm>
          <a:prstGeom prst="rect">
            <a:avLst/>
          </a:prstGeom>
          <a:noFill/>
        </p:spPr>
        <p:txBody>
          <a:bodyPr wrap="none" rtlCol="0">
            <a:spAutoFit/>
          </a:bodyPr>
          <a:lstStyle/>
          <a:p>
            <a:r>
              <a:rPr lang="de-DE" dirty="0"/>
              <a:t>The </a:t>
            </a:r>
            <a:r>
              <a:rPr lang="de-DE" dirty="0" err="1"/>
              <a:t>hyperparameters</a:t>
            </a:r>
            <a:r>
              <a:rPr lang="de-DE" dirty="0"/>
              <a:t> </a:t>
            </a:r>
            <a:r>
              <a:rPr lang="de-DE" dirty="0" err="1"/>
              <a:t>are</a:t>
            </a:r>
            <a:r>
              <a:rPr lang="de-DE" dirty="0"/>
              <a:t> </a:t>
            </a:r>
            <a:r>
              <a:rPr lang="de-DE" dirty="0" err="1"/>
              <a:t>set</a:t>
            </a:r>
            <a:r>
              <a:rPr lang="de-DE" dirty="0"/>
              <a:t>, </a:t>
            </a:r>
            <a:r>
              <a:rPr lang="de-DE" dirty="0" err="1"/>
              <a:t>let‘s</a:t>
            </a:r>
            <a:r>
              <a:rPr lang="de-DE" dirty="0"/>
              <a:t> </a:t>
            </a:r>
            <a:r>
              <a:rPr lang="de-DE" dirty="0" err="1"/>
              <a:t>go</a:t>
            </a:r>
            <a:r>
              <a:rPr lang="de-DE" dirty="0"/>
              <a:t>.</a:t>
            </a:r>
          </a:p>
        </p:txBody>
      </p:sp>
    </p:spTree>
    <p:extLst>
      <p:ext uri="{BB962C8B-B14F-4D97-AF65-F5344CB8AC3E}">
        <p14:creationId xmlns:p14="http://schemas.microsoft.com/office/powerpoint/2010/main" val="5842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D656BE61-13B4-453A-AA27-CB6C6813D53A}"/>
              </a:ext>
            </a:extLst>
          </p:cNvPr>
          <p:cNvPicPr>
            <a:picLocks noChangeAspect="1"/>
          </p:cNvPicPr>
          <p:nvPr/>
        </p:nvPicPr>
        <p:blipFill>
          <a:blip r:embed="rId3"/>
          <a:stretch>
            <a:fillRect/>
          </a:stretch>
        </p:blipFill>
        <p:spPr>
          <a:xfrm>
            <a:off x="-846838" y="1232756"/>
            <a:ext cx="13885676" cy="4392488"/>
          </a:xfrm>
          <a:prstGeom prst="rect">
            <a:avLst/>
          </a:prstGeom>
        </p:spPr>
      </p:pic>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AB2E2BEC-A394-4041-BDC5-0BE4948DC802}"/>
                  </a:ext>
                </a:extLst>
              </p:cNvPr>
              <p:cNvSpPr/>
              <p:nvPr/>
            </p:nvSpPr>
            <p:spPr>
              <a:xfrm>
                <a:off x="7428148" y="5769260"/>
                <a:ext cx="29915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𝑓</m:t>
                      </m:r>
                      <m:d>
                        <m:dPr>
                          <m:ctrlPr>
                            <a:rPr lang="de-DE" i="1">
                              <a:latin typeface="Cambria Math" panose="02040503050406030204" pitchFamily="18" charset="0"/>
                            </a:rPr>
                          </m:ctrlPr>
                        </m:dPr>
                        <m:e>
                          <m:r>
                            <a:rPr lang="de-DE" b="0" i="1" smtClean="0">
                              <a:latin typeface="Cambria Math" panose="02040503050406030204" pitchFamily="18" charset="0"/>
                            </a:rPr>
                            <m:t>[</m:t>
                          </m:r>
                          <m:r>
                            <a:rPr lang="en-GB" i="1">
                              <a:latin typeface="Cambria Math" panose="02040503050406030204" pitchFamily="18" charset="0"/>
                              <a:ea typeface="PMingLiU" panose="02020500000000000000" pitchFamily="18" charset="-120"/>
                              <a:cs typeface="Times New Roman" panose="02020603050405020304" pitchFamily="18" charset="0"/>
                            </a:rPr>
                            <m:t>𝜔</m:t>
                          </m:r>
                          <m:r>
                            <a:rPr lang="de-DE" b="0" i="1" smtClean="0">
                              <a:latin typeface="Cambria Math" panose="02040503050406030204" pitchFamily="18" charset="0"/>
                              <a:ea typeface="PMingLiU" panose="02020500000000000000" pitchFamily="18" charset="-120"/>
                              <a:cs typeface="Times New Roman" panose="02020603050405020304" pitchFamily="18" charset="0"/>
                            </a:rPr>
                            <m:t>, </m:t>
                          </m:r>
                          <m:r>
                            <a:rPr lang="de-DE" b="0" i="1" smtClean="0">
                              <a:latin typeface="Cambria Math" panose="02040503050406030204" pitchFamily="18" charset="0"/>
                              <a:ea typeface="PMingLiU" panose="02020500000000000000" pitchFamily="18" charset="-120"/>
                              <a:cs typeface="Times New Roman" panose="02020603050405020304" pitchFamily="18" charset="0"/>
                            </a:rPr>
                            <m:t>𝑆</m:t>
                          </m:r>
                          <m:r>
                            <a:rPr lang="de-DE" b="0" i="1" smtClean="0">
                              <a:latin typeface="Cambria Math" panose="02040503050406030204" pitchFamily="18" charset="0"/>
                              <a:ea typeface="PMingLiU" panose="02020500000000000000" pitchFamily="18" charset="-120"/>
                              <a:cs typeface="Times New Roman" panose="02020603050405020304" pitchFamily="18" charset="0"/>
                            </a:rPr>
                            <m:t>(</m:t>
                          </m:r>
                          <m:r>
                            <a:rPr lang="en-GB" i="1">
                              <a:latin typeface="Cambria Math" panose="02040503050406030204" pitchFamily="18" charset="0"/>
                              <a:ea typeface="PMingLiU" panose="02020500000000000000" pitchFamily="18" charset="-120"/>
                              <a:cs typeface="Times New Roman" panose="02020603050405020304" pitchFamily="18" charset="0"/>
                            </a:rPr>
                            <m:t>𝜔</m:t>
                          </m:r>
                          <m:r>
                            <a:rPr lang="de-DE" b="0" i="1" smtClean="0">
                              <a:latin typeface="Cambria Math" panose="02040503050406030204" pitchFamily="18" charset="0"/>
                              <a:ea typeface="PMingLiU" panose="02020500000000000000" pitchFamily="18" charset="-120"/>
                              <a:cs typeface="Times New Roman" panose="02020603050405020304" pitchFamily="18" charset="0"/>
                            </a:rPr>
                            <m:t>)</m:t>
                          </m:r>
                          <m:r>
                            <a:rPr lang="de-DE" b="0" i="1" smtClean="0">
                              <a:latin typeface="Cambria Math" panose="02040503050406030204" pitchFamily="18" charset="0"/>
                            </a:rPr>
                            <m:t>]</m:t>
                          </m:r>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 </m:t>
                          </m:r>
                          <m:r>
                            <m:rPr>
                              <m:sty m:val="p"/>
                            </m:rPr>
                            <a:rPr lang="en-GB">
                              <a:latin typeface="Cambria Math" panose="02040503050406030204" pitchFamily="18" charset="0"/>
                            </a:rPr>
                            <m:t>γ</m:t>
                          </m:r>
                          <m:r>
                            <a:rPr lang="en-GB" i="1">
                              <a:latin typeface="Cambria Math" panose="02040503050406030204" pitchFamily="18" charset="0"/>
                            </a:rPr>
                            <m:t>𝑃</m:t>
                          </m:r>
                          <m:r>
                            <a:rPr lang="en-GB" i="1">
                              <a:latin typeface="Cambria Math" panose="02040503050406030204" pitchFamily="18" charset="0"/>
                            </a:rPr>
                            <m:t>, </m:t>
                          </m:r>
                          <m:r>
                            <m:rPr>
                              <m:sty m:val="p"/>
                            </m:rPr>
                            <a:rPr lang="en-GB">
                              <a:latin typeface="Cambria Math" panose="02040503050406030204" pitchFamily="18" charset="0"/>
                            </a:rPr>
                            <m:t>Δ</m:t>
                          </m:r>
                        </m:e>
                      </m:d>
                    </m:oMath>
                  </m:oMathPara>
                </a14:m>
                <a:endParaRPr lang="de-DE" dirty="0"/>
              </a:p>
            </p:txBody>
          </p:sp>
        </mc:Choice>
        <mc:Fallback xmlns="">
          <p:sp>
            <p:nvSpPr>
              <p:cNvPr id="3" name="Rechteck 2">
                <a:extLst>
                  <a:ext uri="{FF2B5EF4-FFF2-40B4-BE49-F238E27FC236}">
                    <a16:creationId xmlns:a16="http://schemas.microsoft.com/office/drawing/2014/main" id="{AB2E2BEC-A394-4041-BDC5-0BE4948DC802}"/>
                  </a:ext>
                </a:extLst>
              </p:cNvPr>
              <p:cNvSpPr>
                <a:spLocks noRot="1" noChangeAspect="1" noMove="1" noResize="1" noEditPoints="1" noAdjustHandles="1" noChangeArrowheads="1" noChangeShapeType="1" noTextEdit="1"/>
              </p:cNvSpPr>
              <p:nvPr/>
            </p:nvSpPr>
            <p:spPr>
              <a:xfrm>
                <a:off x="7428148" y="5769260"/>
                <a:ext cx="2991525" cy="461665"/>
              </a:xfrm>
              <a:prstGeom prst="rect">
                <a:avLst/>
              </a:prstGeom>
              <a:blipFill>
                <a:blip r:embed="rId4"/>
                <a:stretch>
                  <a:fillRect b="-19737"/>
                </a:stretch>
              </a:blipFill>
            </p:spPr>
            <p:txBody>
              <a:bodyPr/>
              <a:lstStyle/>
              <a:p>
                <a:r>
                  <a:rPr lang="de-DE">
                    <a:noFill/>
                  </a:rPr>
                  <a:t> </a:t>
                </a:r>
              </a:p>
            </p:txBody>
          </p:sp>
        </mc:Fallback>
      </mc:AlternateContent>
    </p:spTree>
    <p:extLst>
      <p:ext uri="{BB962C8B-B14F-4D97-AF65-F5344CB8AC3E}">
        <p14:creationId xmlns:p14="http://schemas.microsoft.com/office/powerpoint/2010/main" val="2102227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A7AF2-4B1F-4D8C-A28B-98F6DC2BD5C1}"/>
              </a:ext>
            </a:extLst>
          </p:cNvPr>
          <p:cNvSpPr>
            <a:spLocks noGrp="1"/>
          </p:cNvSpPr>
          <p:nvPr>
            <p:ph type="title"/>
          </p:nvPr>
        </p:nvSpPr>
        <p:spPr/>
        <p:txBody>
          <a:bodyPr/>
          <a:lstStyle/>
          <a:p>
            <a:r>
              <a:rPr lang="de-DE" dirty="0"/>
              <a:t>Data-</a:t>
            </a:r>
            <a:r>
              <a:rPr lang="de-DE" dirty="0" err="1"/>
              <a:t>Thinning</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B640BCD1-1274-4F70-95FD-9B93CC8E6E78}"/>
                  </a:ext>
                </a:extLst>
              </p:cNvPr>
              <p:cNvSpPr>
                <a:spLocks noGrp="1"/>
              </p:cNvSpPr>
              <p:nvPr>
                <p:ph idx="1"/>
              </p:nvPr>
            </p:nvSpPr>
            <p:spPr/>
            <p:txBody>
              <a:bodyPr/>
              <a:lstStyle/>
              <a:p>
                <a:r>
                  <a:rPr lang="en-GB" dirty="0"/>
                  <a:t>First, the maximum and minimum values in </a:t>
                </a:r>
                <a14:m>
                  <m:oMath xmlns:m="http://schemas.openxmlformats.org/officeDocument/2006/math">
                    <m:r>
                      <a:rPr lang="en-GB" i="1">
                        <a:latin typeface="Cambria Math" panose="02040503050406030204" pitchFamily="18" charset="0"/>
                      </a:rPr>
                      <m:t>{</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en-GB" i="1">
                                <a:latin typeface="Cambria Math" panose="02040503050406030204" pitchFamily="18" charset="0"/>
                              </a:rPr>
                              <m:t>𝑆</m:t>
                            </m:r>
                          </m:e>
                        </m:acc>
                      </m:e>
                      <m:sub>
                        <m:sSub>
                          <m:sSubPr>
                            <m:ctrlPr>
                              <a:rPr lang="de-DE"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sub>
                    </m:sSub>
                    <m:r>
                      <a:rPr lang="en-GB" i="1">
                        <a:latin typeface="Cambria Math" panose="02040503050406030204" pitchFamily="18" charset="0"/>
                      </a:rPr>
                      <m:t>}</m:t>
                    </m:r>
                  </m:oMath>
                </a14:m>
                <a:r>
                  <a:rPr lang="en-GB" dirty="0"/>
                  <a:t> for each frequency are captured by</a:t>
                </a:r>
              </a:p>
              <a:p>
                <a:endParaRPr lang="de-DE" dirty="0"/>
              </a:p>
              <a:p>
                <a:pPr marL="0"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en-GB" b="0" i="1">
                                  <a:latin typeface="Cambria Math" panose="02040503050406030204" pitchFamily="18" charset="0"/>
                                </a:rPr>
                                <m:t>𝑆</m:t>
                              </m:r>
                            </m:e>
                          </m:acc>
                        </m:e>
                        <m:sub>
                          <m:r>
                            <a:rPr lang="en-GB" b="0" i="1">
                              <a:latin typeface="Cambria Math" panose="02040503050406030204" pitchFamily="18" charset="0"/>
                            </a:rPr>
                            <m:t>𝑛</m:t>
                          </m:r>
                        </m:sub>
                      </m:sSub>
                      <m:r>
                        <a:rPr lang="en-GB" b="0" i="1">
                          <a:latin typeface="Cambria Math" panose="02040503050406030204" pitchFamily="18" charset="0"/>
                        </a:rPr>
                        <m:t> = </m:t>
                      </m:r>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a:rPr lang="en-GB" b="0" i="1">
                                  <a:latin typeface="Cambria Math" panose="02040503050406030204" pitchFamily="18" charset="0"/>
                                </a:rPr>
                                <m:t>𝑎𝑟𝑔</m:t>
                              </m:r>
                              <m:r>
                                <a:rPr lang="en-GB" b="0">
                                  <a:latin typeface="Cambria Math" panose="02040503050406030204" pitchFamily="18" charset="0"/>
                                </a:rPr>
                                <m:t> </m:t>
                              </m:r>
                              <m:r>
                                <a:rPr lang="en-GB" b="0" i="1">
                                  <a:latin typeface="Cambria Math" panose="02040503050406030204" pitchFamily="18" charset="0"/>
                                </a:rPr>
                                <m:t>𝑚𝑎𝑥</m:t>
                              </m:r>
                            </m:e>
                            <m:lim>
                              <m:sSub>
                                <m:sSubPr>
                                  <m:ctrlPr>
                                    <a:rPr lang="de-DE" i="1">
                                      <a:latin typeface="Cambria Math" panose="02040503050406030204" pitchFamily="18" charset="0"/>
                                    </a:rPr>
                                  </m:ctrlPr>
                                </m:sSubPr>
                                <m:e>
                                  <m:r>
                                    <a:rPr lang="en-GB" b="0" i="1">
                                      <a:latin typeface="Cambria Math" panose="02040503050406030204" pitchFamily="18" charset="0"/>
                                    </a:rPr>
                                    <m:t>𝜔</m:t>
                                  </m:r>
                                </m:e>
                                <m:sub>
                                  <m:r>
                                    <a:rPr lang="en-GB" b="0" i="1">
                                      <a:latin typeface="Cambria Math" panose="02040503050406030204" pitchFamily="18" charset="0"/>
                                    </a:rPr>
                                    <m:t>𝑛</m:t>
                                  </m:r>
                                </m:sub>
                              </m:sSub>
                              <m:r>
                                <a:rPr lang="en-GB" b="0">
                                  <a:latin typeface="Cambria Math" panose="02040503050406030204" pitchFamily="18" charset="0"/>
                                </a:rPr>
                                <m:t>∈</m:t>
                              </m:r>
                              <m:d>
                                <m:dPr>
                                  <m:begChr m:val="["/>
                                  <m:endChr m:val="]"/>
                                  <m:ctrlPr>
                                    <a:rPr lang="de-DE" i="1">
                                      <a:latin typeface="Cambria Math" panose="02040503050406030204" pitchFamily="18" charset="0"/>
                                    </a:rPr>
                                  </m:ctrlPr>
                                </m:dPr>
                                <m:e>
                                  <m:r>
                                    <a:rPr lang="en-GB" b="0" i="1">
                                      <a:latin typeface="Cambria Math" panose="02040503050406030204" pitchFamily="18" charset="0"/>
                                    </a:rPr>
                                    <m:t>0,</m:t>
                                  </m:r>
                                  <m:sSub>
                                    <m:sSubPr>
                                      <m:ctrlPr>
                                        <a:rPr lang="de-DE" i="1">
                                          <a:latin typeface="Cambria Math" panose="02040503050406030204" pitchFamily="18" charset="0"/>
                                        </a:rPr>
                                      </m:ctrlPr>
                                    </m:sSubPr>
                                    <m:e>
                                      <m:r>
                                        <a:rPr lang="en-GB" b="0" i="1">
                                          <a:latin typeface="Cambria Math" panose="02040503050406030204" pitchFamily="18" charset="0"/>
                                        </a:rPr>
                                        <m:t>𝜔</m:t>
                                      </m:r>
                                    </m:e>
                                    <m:sub>
                                      <m:r>
                                        <a:rPr lang="en-GB" b="0" i="1">
                                          <a:latin typeface="Cambria Math" panose="02040503050406030204" pitchFamily="18" charset="0"/>
                                        </a:rPr>
                                        <m:t>𝑢</m:t>
                                      </m:r>
                                    </m:sub>
                                  </m:sSub>
                                </m:e>
                              </m:d>
                            </m:lim>
                          </m:limLow>
                        </m:fName>
                        <m:e>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en-GB" b="0" i="1">
                                      <a:latin typeface="Cambria Math" panose="02040503050406030204" pitchFamily="18" charset="0"/>
                                    </a:rPr>
                                    <m:t>𝑆</m:t>
                                  </m:r>
                                </m:e>
                              </m:acc>
                            </m:e>
                            <m:sub>
                              <m:sSub>
                                <m:sSubPr>
                                  <m:ctrlPr>
                                    <a:rPr lang="de-DE" i="1">
                                      <a:latin typeface="Cambria Math" panose="02040503050406030204" pitchFamily="18" charset="0"/>
                                    </a:rPr>
                                  </m:ctrlPr>
                                </m:sSubPr>
                                <m:e>
                                  <m:r>
                                    <a:rPr lang="en-GB" b="0" i="1">
                                      <a:latin typeface="Cambria Math" panose="02040503050406030204" pitchFamily="18" charset="0"/>
                                    </a:rPr>
                                    <m:t>𝑥</m:t>
                                  </m:r>
                                </m:e>
                                <m:sub>
                                  <m:r>
                                    <a:rPr lang="en-GB" b="0" i="1">
                                      <a:latin typeface="Cambria Math" panose="02040503050406030204" pitchFamily="18" charset="0"/>
                                    </a:rPr>
                                    <m:t>𝑖</m:t>
                                  </m:r>
                                </m:sub>
                              </m:sSub>
                            </m:sub>
                          </m:sSub>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GB" b="0" i="1">
                                      <a:latin typeface="Cambria Math" panose="02040503050406030204" pitchFamily="18" charset="0"/>
                                    </a:rPr>
                                    <m:t>𝜔</m:t>
                                  </m:r>
                                </m:e>
                                <m:sub>
                                  <m:r>
                                    <a:rPr lang="en-GB" b="0" i="1">
                                      <a:latin typeface="Cambria Math" panose="02040503050406030204" pitchFamily="18" charset="0"/>
                                    </a:rPr>
                                    <m:t>𝑛</m:t>
                                  </m:r>
                                </m:sub>
                              </m:sSub>
                            </m:e>
                          </m:d>
                        </m:e>
                      </m:func>
                      <m:r>
                        <a:rPr lang="en-GB" b="0" i="1">
                          <a:latin typeface="Cambria Math" panose="02040503050406030204" pitchFamily="18" charset="0"/>
                        </a:rPr>
                        <m:t> </m:t>
                      </m:r>
                      <m:r>
                        <a:rPr lang="de-DE" b="0" i="0" smtClean="0">
                          <a:latin typeface="Cambria Math" panose="02040503050406030204" pitchFamily="18" charset="0"/>
                        </a:rPr>
                        <m:t> </m:t>
                      </m:r>
                      <m:sSub>
                        <m:sSubPr>
                          <m:ctrlPr>
                            <a:rPr lang="de-DE" i="1">
                              <a:latin typeface="Cambria Math" panose="02040503050406030204" pitchFamily="18" charset="0"/>
                            </a:rPr>
                          </m:ctrlPr>
                        </m:sSubPr>
                        <m:e>
                          <m:bar>
                            <m:barPr>
                              <m:ctrlPr>
                                <a:rPr lang="de-DE" i="1">
                                  <a:latin typeface="Cambria Math" panose="02040503050406030204" pitchFamily="18" charset="0"/>
                                </a:rPr>
                              </m:ctrlPr>
                            </m:barPr>
                            <m:e>
                              <m:r>
                                <a:rPr lang="en-GB" i="1">
                                  <a:latin typeface="Cambria Math" panose="02040503050406030204" pitchFamily="18" charset="0"/>
                                </a:rPr>
                                <m:t>𝑆</m:t>
                              </m:r>
                            </m:e>
                          </m:bar>
                        </m:e>
                        <m:sub>
                          <m:r>
                            <a:rPr lang="en-GB" i="1">
                              <a:latin typeface="Cambria Math" panose="02040503050406030204" pitchFamily="18" charset="0"/>
                            </a:rPr>
                            <m:t>𝑛</m:t>
                          </m:r>
                        </m:sub>
                      </m:sSub>
                      <m:r>
                        <a:rPr lang="en-GB" i="1">
                          <a:latin typeface="Cambria Math" panose="02040503050406030204" pitchFamily="18" charset="0"/>
                        </a:rPr>
                        <m:t> = </m:t>
                      </m:r>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en-GB">
                                  <a:latin typeface="Cambria Math" panose="02040503050406030204" pitchFamily="18" charset="0"/>
                                </a:rPr>
                                <m:t>arg</m:t>
                              </m:r>
                              <m:r>
                                <a:rPr lang="en-GB">
                                  <a:latin typeface="Cambria Math" panose="02040503050406030204" pitchFamily="18" charset="0"/>
                                </a:rPr>
                                <m:t> </m:t>
                              </m:r>
                              <m:r>
                                <m:rPr>
                                  <m:sty m:val="p"/>
                                </m:rPr>
                                <a:rPr lang="en-GB">
                                  <a:latin typeface="Cambria Math" panose="02040503050406030204" pitchFamily="18" charset="0"/>
                                </a:rPr>
                                <m:t>min</m:t>
                              </m:r>
                            </m:e>
                            <m:lim>
                              <m:sSub>
                                <m:sSubPr>
                                  <m:ctrlPr>
                                    <a:rPr lang="de-DE" i="1">
                                      <a:latin typeface="Cambria Math" panose="02040503050406030204" pitchFamily="18" charset="0"/>
                                    </a:rPr>
                                  </m:ctrlPr>
                                </m:sSubPr>
                                <m:e>
                                  <m:r>
                                    <m:rPr>
                                      <m:sty m:val="p"/>
                                    </m:rPr>
                                    <a:rPr lang="en-GB">
                                      <a:latin typeface="Cambria Math" panose="02040503050406030204" pitchFamily="18" charset="0"/>
                                    </a:rPr>
                                    <m:t>ω</m:t>
                                  </m:r>
                                </m:e>
                                <m:sub>
                                  <m:r>
                                    <a:rPr lang="en-GB" i="1">
                                      <a:latin typeface="Cambria Math" panose="02040503050406030204" pitchFamily="18" charset="0"/>
                                    </a:rPr>
                                    <m:t>𝑛</m:t>
                                  </m:r>
                                </m:sub>
                              </m:sSub>
                              <m:r>
                                <a:rPr lang="en-GB" i="1">
                                  <a:latin typeface="Cambria Math" panose="02040503050406030204" pitchFamily="18" charset="0"/>
                                </a:rPr>
                                <m:t> </m:t>
                              </m:r>
                              <m:r>
                                <a:rPr lang="en-GB">
                                  <a:latin typeface="Cambria Math" panose="02040503050406030204" pitchFamily="18" charset="0"/>
                                </a:rPr>
                                <m:t>∈</m:t>
                              </m:r>
                              <m:r>
                                <a:rPr lang="en-GB" i="1">
                                  <a:latin typeface="Cambria Math" panose="02040503050406030204" pitchFamily="18" charset="0"/>
                                </a:rPr>
                                <m:t> [0, </m:t>
                              </m:r>
                              <m:sSub>
                                <m:sSubPr>
                                  <m:ctrlPr>
                                    <a:rPr lang="de-DE" i="1">
                                      <a:latin typeface="Cambria Math" panose="02040503050406030204" pitchFamily="18" charset="0"/>
                                    </a:rPr>
                                  </m:ctrlPr>
                                </m:sSubPr>
                                <m:e>
                                  <m:r>
                                    <m:rPr>
                                      <m:sty m:val="p"/>
                                    </m:rPr>
                                    <a:rPr lang="en-GB">
                                      <a:latin typeface="Cambria Math" panose="02040503050406030204" pitchFamily="18" charset="0"/>
                                    </a:rPr>
                                    <m:t>ω</m:t>
                                  </m:r>
                                </m:e>
                                <m:sub>
                                  <m:r>
                                    <a:rPr lang="en-GB" i="1">
                                      <a:latin typeface="Cambria Math" panose="02040503050406030204" pitchFamily="18" charset="0"/>
                                    </a:rPr>
                                    <m:t>𝑢</m:t>
                                  </m:r>
                                </m:sub>
                              </m:sSub>
                              <m:r>
                                <a:rPr lang="en-GB" i="1">
                                  <a:latin typeface="Cambria Math" panose="02040503050406030204" pitchFamily="18" charset="0"/>
                                </a:rPr>
                                <m:t>]</m:t>
                              </m:r>
                            </m:lim>
                          </m:limLow>
                        </m:fName>
                        <m:e>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en-GB" i="1">
                                      <a:latin typeface="Cambria Math" panose="02040503050406030204" pitchFamily="18" charset="0"/>
                                    </a:rPr>
                                    <m:t>𝑆</m:t>
                                  </m:r>
                                </m:e>
                              </m:acc>
                            </m:e>
                            <m:sub>
                              <m:sSub>
                                <m:sSubPr>
                                  <m:ctrlPr>
                                    <a:rPr lang="de-DE"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sub>
                          </m:sSub>
                          <m:r>
                            <a:rPr lang="en-GB" i="1">
                              <a:latin typeface="Cambria Math" panose="02040503050406030204" pitchFamily="18" charset="0"/>
                            </a:rPr>
                            <m:t>(</m:t>
                          </m:r>
                          <m:sSub>
                            <m:sSubPr>
                              <m:ctrlPr>
                                <a:rPr lang="de-DE" i="1">
                                  <a:latin typeface="Cambria Math" panose="02040503050406030204" pitchFamily="18" charset="0"/>
                                </a:rPr>
                              </m:ctrlPr>
                            </m:sSubPr>
                            <m:e>
                              <m:r>
                                <m:rPr>
                                  <m:sty m:val="p"/>
                                </m:rPr>
                                <a:rPr lang="en-GB">
                                  <a:latin typeface="Cambria Math" panose="02040503050406030204" pitchFamily="18" charset="0"/>
                                </a:rPr>
                                <m:t>ω</m:t>
                              </m:r>
                            </m:e>
                            <m:sub>
                              <m:r>
                                <a:rPr lang="en-GB" i="1">
                                  <a:latin typeface="Cambria Math" panose="02040503050406030204" pitchFamily="18" charset="0"/>
                                </a:rPr>
                                <m:t>𝑛</m:t>
                              </m:r>
                            </m:sub>
                          </m:sSub>
                          <m:r>
                            <a:rPr lang="en-GB" i="1">
                              <a:latin typeface="Cambria Math" panose="02040503050406030204" pitchFamily="18" charset="0"/>
                            </a:rPr>
                            <m:t>)</m:t>
                          </m:r>
                        </m:e>
                      </m:func>
                      <m:r>
                        <a:rPr lang="en-GB" i="1">
                          <a:latin typeface="Cambria Math" panose="02040503050406030204" pitchFamily="18" charset="0"/>
                        </a:rPr>
                        <m:t> </m:t>
                      </m:r>
                    </m:oMath>
                  </m:oMathPara>
                </a14:m>
                <a:endParaRPr lang="de-DE" dirty="0"/>
              </a:p>
              <a:p>
                <a:pPr marL="0" indent="0">
                  <a:buNone/>
                </a:pPr>
                <a:endParaRPr lang="de-DE" dirty="0"/>
              </a:p>
              <a:p>
                <a:r>
                  <a:rPr lang="en-GB" dirty="0"/>
                  <a:t>next the difference of these vectors </a:t>
                </a:r>
                <a14:m>
                  <m:oMath xmlns:m="http://schemas.openxmlformats.org/officeDocument/2006/math">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en-GB" i="1">
                                <a:latin typeface="Cambria Math" panose="02040503050406030204" pitchFamily="18" charset="0"/>
                              </a:rPr>
                              <m:t>𝑆</m:t>
                            </m:r>
                          </m:e>
                        </m:acc>
                      </m:e>
                      <m:sub>
                        <m:r>
                          <a:rPr lang="en-GB" i="1">
                            <a:latin typeface="Cambria Math" panose="02040503050406030204" pitchFamily="18" charset="0"/>
                          </a:rPr>
                          <m:t>𝑛</m:t>
                        </m:r>
                      </m:sub>
                    </m:sSub>
                  </m:oMath>
                </a14:m>
                <a:r>
                  <a:rPr lang="en-GB" dirty="0"/>
                  <a:t> and </a:t>
                </a:r>
                <a14:m>
                  <m:oMath xmlns:m="http://schemas.openxmlformats.org/officeDocument/2006/math">
                    <m:sSub>
                      <m:sSubPr>
                        <m:ctrlPr>
                          <a:rPr lang="de-DE" i="1">
                            <a:latin typeface="Cambria Math" panose="02040503050406030204" pitchFamily="18" charset="0"/>
                          </a:rPr>
                        </m:ctrlPr>
                      </m:sSubPr>
                      <m:e>
                        <m:bar>
                          <m:barPr>
                            <m:ctrlPr>
                              <a:rPr lang="de-DE" i="1">
                                <a:latin typeface="Cambria Math" panose="02040503050406030204" pitchFamily="18" charset="0"/>
                              </a:rPr>
                            </m:ctrlPr>
                          </m:barPr>
                          <m:e>
                            <m:r>
                              <a:rPr lang="en-GB" i="1">
                                <a:latin typeface="Cambria Math" panose="02040503050406030204" pitchFamily="18" charset="0"/>
                              </a:rPr>
                              <m:t>𝑆</m:t>
                            </m:r>
                          </m:e>
                        </m:bar>
                      </m:e>
                      <m:sub>
                        <m:r>
                          <a:rPr lang="en-GB" i="1">
                            <a:latin typeface="Cambria Math" panose="02040503050406030204" pitchFamily="18" charset="0"/>
                          </a:rPr>
                          <m:t>𝑛</m:t>
                        </m:r>
                      </m:sub>
                    </m:sSub>
                  </m:oMath>
                </a14:m>
                <a:r>
                  <a:rPr lang="en-GB" dirty="0"/>
                  <a:t> is calculated to capture the magnitude of deviation,</a:t>
                </a:r>
                <a:r>
                  <a:rPr lang="de-DE" dirty="0"/>
                  <a:t> </a:t>
                </a:r>
                <a14:m>
                  <m:oMath xmlns:m="http://schemas.openxmlformats.org/officeDocument/2006/math">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en-GB" i="1">
                                <a:latin typeface="Cambria Math" panose="02040503050406030204" pitchFamily="18" charset="0"/>
                              </a:rPr>
                              <m:t>𝑆</m:t>
                            </m:r>
                          </m:e>
                        </m:acc>
                      </m:e>
                      <m:sub>
                        <m:r>
                          <a:rPr lang="en-GB" i="1">
                            <a:latin typeface="Cambria Math" panose="02040503050406030204" pitchFamily="18" charset="0"/>
                          </a:rPr>
                          <m:t>𝑛</m:t>
                        </m:r>
                      </m:sub>
                    </m:sSub>
                    <m:r>
                      <a:rPr lang="en-GB" i="1">
                        <a:latin typeface="Cambria Math" panose="02040503050406030204" pitchFamily="18" charset="0"/>
                      </a:rPr>
                      <m:t> =</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en-GB" i="1">
                                <a:latin typeface="Cambria Math" panose="02040503050406030204" pitchFamily="18" charset="0"/>
                              </a:rPr>
                              <m:t>𝑆</m:t>
                            </m:r>
                          </m:e>
                        </m:acc>
                      </m:e>
                      <m:sub>
                        <m:r>
                          <a:rPr lang="en-GB" i="1">
                            <a:latin typeface="Cambria Math" panose="02040503050406030204" pitchFamily="18" charset="0"/>
                          </a:rPr>
                          <m:t>𝑛</m:t>
                        </m:r>
                      </m:sub>
                    </m:sSub>
                    <m:r>
                      <a:rPr lang="en-GB" i="1">
                        <a:latin typeface="Cambria Math" panose="02040503050406030204" pitchFamily="18" charset="0"/>
                      </a:rPr>
                      <m:t> −  </m:t>
                    </m:r>
                    <m:sSub>
                      <m:sSubPr>
                        <m:ctrlPr>
                          <a:rPr lang="de-DE" i="1">
                            <a:latin typeface="Cambria Math" panose="02040503050406030204" pitchFamily="18" charset="0"/>
                          </a:rPr>
                        </m:ctrlPr>
                      </m:sSubPr>
                      <m:e>
                        <m:bar>
                          <m:barPr>
                            <m:ctrlPr>
                              <a:rPr lang="de-DE" i="1">
                                <a:latin typeface="Cambria Math" panose="02040503050406030204" pitchFamily="18" charset="0"/>
                              </a:rPr>
                            </m:ctrlPr>
                          </m:barPr>
                          <m:e>
                            <m:r>
                              <a:rPr lang="en-GB" i="1">
                                <a:latin typeface="Cambria Math" panose="02040503050406030204" pitchFamily="18" charset="0"/>
                              </a:rPr>
                              <m:t>𝑆</m:t>
                            </m:r>
                          </m:e>
                        </m:bar>
                      </m:e>
                      <m:sub>
                        <m:r>
                          <a:rPr lang="en-GB" i="1">
                            <a:latin typeface="Cambria Math" panose="02040503050406030204" pitchFamily="18" charset="0"/>
                          </a:rPr>
                          <m:t>𝑛</m:t>
                        </m:r>
                      </m:sub>
                    </m:sSub>
                  </m:oMath>
                </a14:m>
                <a:r>
                  <a:rPr lang="en-GB" dirty="0"/>
                  <a:t>, from this difference, the maximum and minimum deviation is captured.</a:t>
                </a:r>
                <a:endParaRPr lang="de-DE" dirty="0"/>
              </a:p>
            </p:txBody>
          </p:sp>
        </mc:Choice>
        <mc:Fallback xmlns="">
          <p:sp>
            <p:nvSpPr>
              <p:cNvPr id="3" name="Inhaltsplatzhalter 2">
                <a:extLst>
                  <a:ext uri="{FF2B5EF4-FFF2-40B4-BE49-F238E27FC236}">
                    <a16:creationId xmlns:a16="http://schemas.microsoft.com/office/drawing/2014/main" id="{B640BCD1-1274-4F70-95FD-9B93CC8E6E78}"/>
                  </a:ext>
                </a:extLst>
              </p:cNvPr>
              <p:cNvSpPr>
                <a:spLocks noGrp="1" noRot="1" noChangeAspect="1" noMove="1" noResize="1" noEditPoints="1" noAdjustHandles="1" noChangeArrowheads="1" noChangeShapeType="1" noTextEdit="1"/>
              </p:cNvSpPr>
              <p:nvPr>
                <p:ph idx="1"/>
              </p:nvPr>
            </p:nvSpPr>
            <p:spPr>
              <a:blipFill>
                <a:blip r:embed="rId3"/>
                <a:stretch>
                  <a:fillRect l="-707" t="-523" r="-1196"/>
                </a:stretch>
              </a:blipFill>
            </p:spPr>
            <p:txBody>
              <a:bodyPr/>
              <a:lstStyle/>
              <a:p>
                <a:r>
                  <a:rPr lang="de-DE">
                    <a:noFill/>
                  </a:rPr>
                  <a:t> </a:t>
                </a:r>
              </a:p>
            </p:txBody>
          </p:sp>
        </mc:Fallback>
      </mc:AlternateContent>
    </p:spTree>
    <p:extLst>
      <p:ext uri="{BB962C8B-B14F-4D97-AF65-F5344CB8AC3E}">
        <p14:creationId xmlns:p14="http://schemas.microsoft.com/office/powerpoint/2010/main" val="176934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318D4-7518-461B-86AD-883450B80F84}"/>
              </a:ext>
            </a:extLst>
          </p:cNvPr>
          <p:cNvSpPr>
            <a:spLocks noGrp="1"/>
          </p:cNvSpPr>
          <p:nvPr>
            <p:ph type="title"/>
          </p:nvPr>
        </p:nvSpPr>
        <p:spPr/>
        <p:txBody>
          <a:bodyPr/>
          <a:lstStyle/>
          <a:p>
            <a:r>
              <a:rPr lang="de-DE" dirty="0"/>
              <a:t>Data-</a:t>
            </a:r>
            <a:r>
              <a:rPr lang="de-DE" dirty="0" err="1"/>
              <a:t>Thinning</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9D996018-0C83-4F49-8E86-C475766DF421}"/>
                  </a:ext>
                </a:extLst>
              </p:cNvPr>
              <p:cNvSpPr>
                <a:spLocks noGrp="1"/>
              </p:cNvSpPr>
              <p:nvPr>
                <p:ph idx="1"/>
              </p:nvPr>
            </p:nvSpPr>
            <p:spPr/>
            <p:txBody>
              <a:bodyPr/>
              <a:lstStyle/>
              <a:p>
                <a:pPr marL="0" indent="0">
                  <a:buNone/>
                </a:pPr>
                <a:r>
                  <a:rPr lang="en-GB" dirty="0"/>
                  <a:t>Given a linear interpolation function: </a:t>
                </a:r>
                <a:br>
                  <a:rPr lang="en-GB" dirty="0"/>
                </a:b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y</m:t>
                      </m:r>
                      <m:d>
                        <m:dPr>
                          <m:ctrlPr>
                            <a:rPr lang="de-DE" i="1">
                              <a:latin typeface="Cambria Math" panose="02040503050406030204" pitchFamily="18" charset="0"/>
                            </a:rPr>
                          </m:ctrlPr>
                        </m:dPr>
                        <m:e>
                          <m:r>
                            <m:rPr>
                              <m:sty m:val="p"/>
                            </m:rPr>
                            <a:rPr lang="en-GB">
                              <a:latin typeface="Cambria Math" panose="02040503050406030204" pitchFamily="18" charset="0"/>
                            </a:rPr>
                            <m:t>x</m:t>
                          </m:r>
                        </m:e>
                      </m:d>
                      <m:r>
                        <a:rPr lang="en-GB">
                          <a:latin typeface="Cambria Math" panose="02040503050406030204" pitchFamily="18" charset="0"/>
                        </a:rPr>
                        <m:t>=</m:t>
                      </m:r>
                      <m:sSub>
                        <m:sSubPr>
                          <m:ctrlPr>
                            <a:rPr lang="de-DE" i="1">
                              <a:latin typeface="Cambria Math" panose="02040503050406030204" pitchFamily="18" charset="0"/>
                            </a:rPr>
                          </m:ctrlPr>
                        </m:sSubPr>
                        <m:e>
                          <m:r>
                            <a:rPr lang="en-GB">
                              <a:latin typeface="Cambria Math" panose="02040503050406030204" pitchFamily="18" charset="0"/>
                            </a:rPr>
                            <m:t>[</m:t>
                          </m:r>
                          <m:r>
                            <m:rPr>
                              <m:sty m:val="p"/>
                            </m:rPr>
                            <a:rPr lang="en-GB">
                              <a:latin typeface="Cambria Math" panose="02040503050406030204" pitchFamily="18" charset="0"/>
                            </a:rPr>
                            <m:t>y</m:t>
                          </m:r>
                        </m:e>
                        <m:sub>
                          <m:r>
                            <a:rPr lang="en-GB">
                              <a:latin typeface="Cambria Math" panose="02040503050406030204" pitchFamily="18" charset="0"/>
                            </a:rPr>
                            <m:t>0</m:t>
                          </m:r>
                        </m:sub>
                      </m:sSub>
                      <m:d>
                        <m:dPr>
                          <m:ctrlPr>
                            <a:rPr lang="de-DE" i="1">
                              <a:latin typeface="Cambria Math" panose="02040503050406030204" pitchFamily="18" charset="0"/>
                            </a:rPr>
                          </m:ctrlPr>
                        </m:dPr>
                        <m:e>
                          <m:bar>
                            <m:barPr>
                              <m:pos m:val="top"/>
                              <m:ctrlPr>
                                <a:rPr lang="de-DE" i="1">
                                  <a:latin typeface="Cambria Math" panose="02040503050406030204" pitchFamily="18" charset="0"/>
                                </a:rPr>
                              </m:ctrlPr>
                            </m:barPr>
                            <m:e>
                              <m:r>
                                <m:rPr>
                                  <m:sty m:val="p"/>
                                </m:rPr>
                                <a:rPr lang="en-GB">
                                  <a:latin typeface="Cambria Math" panose="02040503050406030204" pitchFamily="18" charset="0"/>
                                </a:rPr>
                                <m:t>s</m:t>
                              </m:r>
                            </m:e>
                          </m:bar>
                          <m:r>
                            <a:rPr lang="en-GB" i="1">
                              <a:latin typeface="Cambria Math" panose="02040503050406030204" pitchFamily="18" charset="0"/>
                            </a:rPr>
                            <m:t>−</m:t>
                          </m:r>
                          <m:r>
                            <m:rPr>
                              <m:sty m:val="p"/>
                            </m:rPr>
                            <a:rPr lang="en-GB">
                              <a:latin typeface="Cambria Math" panose="02040503050406030204" pitchFamily="18" charset="0"/>
                            </a:rPr>
                            <m:t>x</m:t>
                          </m:r>
                        </m:e>
                      </m:d>
                      <m:r>
                        <a:rPr lang="en-GB">
                          <a:latin typeface="Cambria Math" panose="02040503050406030204" pitchFamily="18" charset="0"/>
                        </a:rPr>
                        <m:t>+</m:t>
                      </m:r>
                      <m:sSub>
                        <m:sSubPr>
                          <m:ctrlPr>
                            <a:rPr lang="de-DE" i="1">
                              <a:latin typeface="Cambria Math" panose="02040503050406030204" pitchFamily="18" charset="0"/>
                            </a:rPr>
                          </m:ctrlPr>
                        </m:sSubPr>
                        <m:e>
                          <m:r>
                            <m:rPr>
                              <m:sty m:val="p"/>
                            </m:rPr>
                            <a:rPr lang="en-GB">
                              <a:latin typeface="Cambria Math" panose="02040503050406030204" pitchFamily="18" charset="0"/>
                            </a:rPr>
                            <m:t>y</m:t>
                          </m:r>
                        </m:e>
                        <m:sub>
                          <m:r>
                            <a:rPr lang="en-GB">
                              <a:latin typeface="Cambria Math" panose="02040503050406030204" pitchFamily="18" charset="0"/>
                            </a:rPr>
                            <m:t>1</m:t>
                          </m:r>
                        </m:sub>
                      </m:sSub>
                      <m:r>
                        <a:rPr lang="en-GB">
                          <a:latin typeface="Cambria Math" panose="02040503050406030204" pitchFamily="18" charset="0"/>
                        </a:rPr>
                        <m:t>(</m:t>
                      </m:r>
                      <m:r>
                        <m:rPr>
                          <m:sty m:val="p"/>
                        </m:rPr>
                        <a:rPr lang="en-GB">
                          <a:latin typeface="Cambria Math" panose="02040503050406030204" pitchFamily="18" charset="0"/>
                        </a:rPr>
                        <m:t>x</m:t>
                      </m:r>
                      <m:r>
                        <a:rPr lang="en-GB">
                          <a:latin typeface="Cambria Math" panose="02040503050406030204" pitchFamily="18" charset="0"/>
                        </a:rPr>
                        <m:t> </m:t>
                      </m:r>
                      <m:r>
                        <a:rPr lang="en-GB" i="1">
                          <a:latin typeface="Cambria Math" panose="02040503050406030204" pitchFamily="18" charset="0"/>
                        </a:rPr>
                        <m:t>−</m:t>
                      </m:r>
                      <m:bar>
                        <m:barPr>
                          <m:ctrlPr>
                            <a:rPr lang="de-DE" i="1">
                              <a:latin typeface="Cambria Math" panose="02040503050406030204" pitchFamily="18" charset="0"/>
                            </a:rPr>
                          </m:ctrlPr>
                        </m:barPr>
                        <m:e>
                          <m:r>
                            <a:rPr lang="en-GB">
                              <a:latin typeface="Cambria Math" panose="02040503050406030204" pitchFamily="18" charset="0"/>
                            </a:rPr>
                            <m:t> </m:t>
                          </m:r>
                          <m:r>
                            <m:rPr>
                              <m:sty m:val="p"/>
                            </m:rPr>
                            <a:rPr lang="en-GB">
                              <a:latin typeface="Cambria Math" panose="02040503050406030204" pitchFamily="18" charset="0"/>
                            </a:rPr>
                            <m:t>s</m:t>
                          </m:r>
                        </m:e>
                      </m:bar>
                      <m:r>
                        <a:rPr lang="en-GB">
                          <a:latin typeface="Cambria Math" panose="02040503050406030204" pitchFamily="18" charset="0"/>
                        </a:rPr>
                        <m:t>)</m:t>
                      </m:r>
                      <m:r>
                        <m:rPr>
                          <m:nor/>
                        </m:rPr>
                        <a:rPr lang="en-GB" dirty="0"/>
                        <m:t>]/(</m:t>
                      </m:r>
                      <m:r>
                        <a:rPr lang="en-GB">
                          <a:latin typeface="Cambria Math" panose="02040503050406030204" pitchFamily="18" charset="0"/>
                        </a:rPr>
                        <m:t> </m:t>
                      </m:r>
                      <m:bar>
                        <m:barPr>
                          <m:pos m:val="top"/>
                          <m:ctrlPr>
                            <a:rPr lang="de-DE" i="1">
                              <a:latin typeface="Cambria Math" panose="02040503050406030204" pitchFamily="18" charset="0"/>
                            </a:rPr>
                          </m:ctrlPr>
                        </m:barPr>
                        <m:e>
                          <m:r>
                            <m:rPr>
                              <m:sty m:val="p"/>
                            </m:rPr>
                            <a:rPr lang="en-GB">
                              <a:latin typeface="Cambria Math" panose="02040503050406030204" pitchFamily="18" charset="0"/>
                            </a:rPr>
                            <m:t>s</m:t>
                          </m:r>
                        </m:e>
                      </m:bar>
                      <m:r>
                        <a:rPr lang="en-GB" i="1">
                          <a:latin typeface="Cambria Math" panose="02040503050406030204" pitchFamily="18" charset="0"/>
                        </a:rPr>
                        <m:t>−</m:t>
                      </m:r>
                      <m:bar>
                        <m:barPr>
                          <m:ctrlPr>
                            <a:rPr lang="de-DE" i="1">
                              <a:latin typeface="Cambria Math" panose="02040503050406030204" pitchFamily="18" charset="0"/>
                            </a:rPr>
                          </m:ctrlPr>
                        </m:barPr>
                        <m:e>
                          <m:r>
                            <m:rPr>
                              <m:sty m:val="p"/>
                            </m:rPr>
                            <a:rPr lang="en-GB">
                              <a:latin typeface="Cambria Math" panose="02040503050406030204" pitchFamily="18" charset="0"/>
                            </a:rPr>
                            <m:t>s</m:t>
                          </m:r>
                        </m:e>
                      </m:bar>
                      <m:r>
                        <m:rPr>
                          <m:nor/>
                        </m:rPr>
                        <a:rPr lang="en-GB" dirty="0"/>
                        <m:t>)</m:t>
                      </m:r>
                    </m:oMath>
                  </m:oMathPara>
                </a14:m>
                <a:endParaRPr lang="en-GB" dirty="0"/>
              </a:p>
              <a:p>
                <a:pPr marL="0" indent="0">
                  <a:buNone/>
                </a:pPr>
                <a:endParaRPr lang="en-GB" dirty="0"/>
              </a:p>
              <a:p>
                <a:pPr marL="0" indent="0">
                  <a:buNone/>
                </a:pPr>
                <a:r>
                  <a:rPr lang="en-GB" dirty="0"/>
                  <a:t>where </a:t>
                </a:r>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0</m:t>
                        </m:r>
                      </m:sub>
                    </m:sSub>
                    <m:r>
                      <a:rPr lang="en-GB" i="1">
                        <a:latin typeface="Cambria Math" panose="02040503050406030204" pitchFamily="18" charset="0"/>
                      </a:rPr>
                      <m:t>,</m:t>
                    </m:r>
                    <m:sSub>
                      <m:sSubPr>
                        <m:ctrlPr>
                          <a:rPr lang="de-DE"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1</m:t>
                        </m:r>
                      </m:sub>
                    </m:sSub>
                  </m:oMath>
                </a14:m>
                <a:r>
                  <a:rPr lang="en-GB" dirty="0"/>
                  <a:t> define the rate how many samples shall be kept for the respected differences. To estimate the number of samples that can be deleted from the data for each discretized location following simple relation is given</a:t>
                </a:r>
                <a:endParaRPr lang="de-DE" dirty="0"/>
              </a:p>
              <a:p>
                <a:pPr marL="0"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m:rPr>
                              <m:sty m:val="p"/>
                            </m:rPr>
                            <a:rPr lang="en-GB">
                              <a:latin typeface="Cambria Math" panose="02040503050406030204" pitchFamily="18" charset="0"/>
                            </a:rPr>
                            <m:t>N</m:t>
                          </m:r>
                        </m:e>
                        <m:sub>
                          <m:r>
                            <m:rPr>
                              <m:sty m:val="p"/>
                            </m:rPr>
                            <a:rPr lang="en-GB">
                              <a:latin typeface="Cambria Math" panose="02040503050406030204" pitchFamily="18" charset="0"/>
                            </a:rPr>
                            <m:t>rm</m:t>
                          </m:r>
                          <m:r>
                            <a:rPr lang="en-GB">
                              <a:latin typeface="Cambria Math" panose="02040503050406030204" pitchFamily="18" charset="0"/>
                            </a:rPr>
                            <m:t>,</m:t>
                          </m:r>
                          <m:r>
                            <m:rPr>
                              <m:sty m:val="p"/>
                            </m:rPr>
                            <a:rPr lang="en-GB">
                              <a:latin typeface="Cambria Math" panose="02040503050406030204" pitchFamily="18" charset="0"/>
                            </a:rPr>
                            <m:t>n</m:t>
                          </m:r>
                        </m:sub>
                      </m:sSub>
                      <m:r>
                        <a:rPr lang="en-GB">
                          <a:latin typeface="Cambria Math" panose="02040503050406030204" pitchFamily="18" charset="0"/>
                        </a:rPr>
                        <m:t>=</m:t>
                      </m:r>
                      <m:d>
                        <m:dPr>
                          <m:begChr m:val="⌊"/>
                          <m:endChr m:val=""/>
                          <m:ctrlPr>
                            <a:rPr lang="de-DE" i="1">
                              <a:latin typeface="Cambria Math" panose="02040503050406030204" pitchFamily="18" charset="0"/>
                            </a:rPr>
                          </m:ctrlPr>
                        </m:d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𝑒</m:t>
                                  </m:r>
                                </m:sub>
                              </m:sSub>
                              <m:r>
                                <a:rPr lang="en-GB" i="1">
                                  <a:latin typeface="Cambria Math" panose="02040503050406030204" pitchFamily="18" charset="0"/>
                                </a:rPr>
                                <m:t>( 1 − </m:t>
                              </m:r>
                              <m:r>
                                <a:rPr lang="en-GB" i="1">
                                  <a:latin typeface="Cambria Math" panose="02040503050406030204" pitchFamily="18" charset="0"/>
                                </a:rPr>
                                <m:t>𝑦</m:t>
                              </m:r>
                              <m:r>
                                <a:rPr lang="en-GB" i="1">
                                  <a:latin typeface="Cambria Math" panose="02040503050406030204" pitchFamily="18" charset="0"/>
                                </a:rPr>
                                <m:t>(</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en-GB" i="1">
                                          <a:latin typeface="Cambria Math" panose="02040503050406030204" pitchFamily="18" charset="0"/>
                                        </a:rPr>
                                        <m:t>𝑆</m:t>
                                      </m:r>
                                    </m:e>
                                  </m:acc>
                                </m:e>
                                <m:sub>
                                  <m:r>
                                    <a:rPr lang="en-GB" i="1">
                                      <a:latin typeface="Cambria Math" panose="02040503050406030204" pitchFamily="18" charset="0"/>
                                    </a:rPr>
                                    <m:t>𝑛</m:t>
                                  </m:r>
                                </m:sub>
                              </m:sSub>
                              <m:r>
                                <a:rPr lang="en-GB" i="1">
                                  <a:latin typeface="Cambria Math" panose="02040503050406030204" pitchFamily="18" charset="0"/>
                                </a:rPr>
                                <m:t>) )</m:t>
                              </m:r>
                            </m:e>
                          </m:d>
                        </m:e>
                      </m:d>
                      <m:r>
                        <a:rPr lang="en-GB" i="1">
                          <a:latin typeface="Cambria Math" panose="02040503050406030204" pitchFamily="18" charset="0"/>
                        </a:rPr>
                        <m:t>.</m:t>
                      </m:r>
                    </m:oMath>
                  </m:oMathPara>
                </a14:m>
                <a:endParaRPr lang="de-DE" dirty="0"/>
              </a:p>
              <a:p>
                <a:pPr marL="0" indent="0">
                  <a:buNone/>
                </a:pPr>
                <a:endParaRPr lang="de-DE" dirty="0"/>
              </a:p>
              <a:p>
                <a:pPr marL="0" indent="0">
                  <a:buNone/>
                </a:pPr>
                <a:r>
                  <a:rPr lang="en-GB" dirty="0"/>
                  <a:t>for each discretized location in </a:t>
                </a:r>
                <a14:m>
                  <m:oMath xmlns:m="http://schemas.openxmlformats.org/officeDocument/2006/math">
                    <m:r>
                      <a:rPr lang="en-GB" i="1">
                        <a:latin typeface="Cambria Math" panose="02040503050406030204" pitchFamily="18" charset="0"/>
                      </a:rPr>
                      <m:t>𝑛</m:t>
                    </m:r>
                  </m:oMath>
                </a14:m>
                <a:r>
                  <a:rPr lang="en-GB" dirty="0"/>
                  <a:t> of </a:t>
                </a:r>
                <a14:m>
                  <m:oMath xmlns:m="http://schemas.openxmlformats.org/officeDocument/2006/math">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en-GB" i="1">
                                <a:latin typeface="Cambria Math" panose="02040503050406030204" pitchFamily="18" charset="0"/>
                              </a:rPr>
                              <m:t>𝑆</m:t>
                            </m:r>
                          </m:e>
                        </m:acc>
                      </m:e>
                      <m:sub>
                        <m:sSub>
                          <m:sSubPr>
                            <m:ctrlPr>
                              <a:rPr lang="de-DE"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sub>
                    </m:sSub>
                    <m:d>
                      <m:dPr>
                        <m:ctrlPr>
                          <a:rPr lang="de-DE" i="1">
                            <a:latin typeface="Cambria Math" panose="02040503050406030204" pitchFamily="18" charset="0"/>
                          </a:rPr>
                        </m:ctrlPr>
                      </m:dPr>
                      <m:e>
                        <m:sSub>
                          <m:sSubPr>
                            <m:ctrlPr>
                              <a:rPr lang="de-DE" i="1">
                                <a:latin typeface="Cambria Math" panose="02040503050406030204" pitchFamily="18" charset="0"/>
                              </a:rPr>
                            </m:ctrlPr>
                          </m:sSubPr>
                          <m:e>
                            <m:r>
                              <m:rPr>
                                <m:sty m:val="p"/>
                              </m:rPr>
                              <a:rPr lang="en-GB">
                                <a:latin typeface="Cambria Math" panose="02040503050406030204" pitchFamily="18" charset="0"/>
                              </a:rPr>
                              <m:t>ω</m:t>
                            </m:r>
                          </m:e>
                          <m:sub>
                            <m:r>
                              <a:rPr lang="en-GB" i="1">
                                <a:latin typeface="Cambria Math" panose="02040503050406030204" pitchFamily="18" charset="0"/>
                              </a:rPr>
                              <m:t>𝑛</m:t>
                            </m:r>
                          </m:sub>
                        </m:sSub>
                      </m:e>
                    </m:d>
                  </m:oMath>
                </a14:m>
                <a:r>
                  <a:rPr lang="en-GB" dirty="0"/>
                  <a:t> the first </a:t>
                </a:r>
                <a14:m>
                  <m:oMath xmlns:m="http://schemas.openxmlformats.org/officeDocument/2006/math">
                    <m:sSub>
                      <m:sSubPr>
                        <m:ctrlPr>
                          <a:rPr lang="de-DE" i="1">
                            <a:latin typeface="Cambria Math" panose="02040503050406030204" pitchFamily="18" charset="0"/>
                          </a:rPr>
                        </m:ctrlPr>
                      </m:sSubPr>
                      <m:e>
                        <m:r>
                          <m:rPr>
                            <m:sty m:val="p"/>
                          </m:rPr>
                          <a:rPr lang="en-GB">
                            <a:latin typeface="Cambria Math" panose="02040503050406030204" pitchFamily="18" charset="0"/>
                          </a:rPr>
                          <m:t>N</m:t>
                        </m:r>
                      </m:e>
                      <m:sub>
                        <m:r>
                          <m:rPr>
                            <m:sty m:val="p"/>
                          </m:rPr>
                          <a:rPr lang="en-GB">
                            <a:latin typeface="Cambria Math" panose="02040503050406030204" pitchFamily="18" charset="0"/>
                          </a:rPr>
                          <m:t>rm</m:t>
                        </m:r>
                        <m:r>
                          <a:rPr lang="en-GB">
                            <a:latin typeface="Cambria Math" panose="02040503050406030204" pitchFamily="18" charset="0"/>
                          </a:rPr>
                          <m:t>,</m:t>
                        </m:r>
                        <m:r>
                          <m:rPr>
                            <m:sty m:val="p"/>
                          </m:rPr>
                          <a:rPr lang="en-GB">
                            <a:latin typeface="Cambria Math" panose="02040503050406030204" pitchFamily="18" charset="0"/>
                          </a:rPr>
                          <m:t>n</m:t>
                        </m:r>
                      </m:sub>
                    </m:sSub>
                  </m:oMath>
                </a14:m>
                <a:r>
                  <a:rPr lang="en-GB" dirty="0"/>
                  <a:t> samples are deleted. With this procedure each discretized value in </a:t>
                </a:r>
                <a14:m>
                  <m:oMath xmlns:m="http://schemas.openxmlformats.org/officeDocument/2006/math">
                    <m:r>
                      <a:rPr lang="en-GB" i="1">
                        <a:latin typeface="Cambria Math" panose="02040503050406030204" pitchFamily="18" charset="0"/>
                      </a:rPr>
                      <m:t>{</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en-GB" i="1">
                                <a:latin typeface="Cambria Math" panose="02040503050406030204" pitchFamily="18" charset="0"/>
                              </a:rPr>
                              <m:t>𝑆</m:t>
                            </m:r>
                          </m:e>
                        </m:acc>
                      </m:e>
                      <m:sub>
                        <m:sSub>
                          <m:sSubPr>
                            <m:ctrlPr>
                              <a:rPr lang="de-DE"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sub>
                    </m:sSub>
                    <m:r>
                      <a:rPr lang="en-GB" i="1">
                        <a:latin typeface="Cambria Math" panose="02040503050406030204" pitchFamily="18" charset="0"/>
                      </a:rPr>
                      <m:t>}</m:t>
                    </m:r>
                  </m:oMath>
                </a14:m>
                <a:r>
                  <a:rPr lang="en-GB" dirty="0"/>
                  <a:t> is regarded as a single sample.</a:t>
                </a:r>
                <a:endParaRPr lang="de-DE" dirty="0"/>
              </a:p>
            </p:txBody>
          </p:sp>
        </mc:Choice>
        <mc:Fallback xmlns="">
          <p:sp>
            <p:nvSpPr>
              <p:cNvPr id="3" name="Inhaltsplatzhalter 2">
                <a:extLst>
                  <a:ext uri="{FF2B5EF4-FFF2-40B4-BE49-F238E27FC236}">
                    <a16:creationId xmlns:a16="http://schemas.microsoft.com/office/drawing/2014/main" id="{9D996018-0C83-4F49-8E86-C475766DF421}"/>
                  </a:ext>
                </a:extLst>
              </p:cNvPr>
              <p:cNvSpPr>
                <a:spLocks noGrp="1" noRot="1" noChangeAspect="1" noMove="1" noResize="1" noEditPoints="1" noAdjustHandles="1" noChangeArrowheads="1" noChangeShapeType="1" noTextEdit="1"/>
              </p:cNvSpPr>
              <p:nvPr>
                <p:ph idx="1"/>
              </p:nvPr>
            </p:nvSpPr>
            <p:spPr>
              <a:blipFill>
                <a:blip r:embed="rId2"/>
                <a:stretch>
                  <a:fillRect l="-815" t="-1046"/>
                </a:stretch>
              </a:blipFill>
            </p:spPr>
            <p:txBody>
              <a:bodyPr/>
              <a:lstStyle/>
              <a:p>
                <a:r>
                  <a:rPr lang="de-DE">
                    <a:noFill/>
                  </a:rPr>
                  <a:t> </a:t>
                </a:r>
              </a:p>
            </p:txBody>
          </p:sp>
        </mc:Fallback>
      </mc:AlternateContent>
    </p:spTree>
    <p:extLst>
      <p:ext uri="{BB962C8B-B14F-4D97-AF65-F5344CB8AC3E}">
        <p14:creationId xmlns:p14="http://schemas.microsoft.com/office/powerpoint/2010/main" val="142233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CE129313-E50A-4171-9027-5340CB197685}"/>
              </a:ext>
            </a:extLst>
          </p:cNvPr>
          <p:cNvPicPr>
            <a:picLocks noGrp="1" noChangeAspect="1"/>
          </p:cNvPicPr>
          <p:nvPr>
            <p:ph idx="1"/>
          </p:nvPr>
        </p:nvPicPr>
        <p:blipFill>
          <a:blip r:embed="rId2"/>
          <a:stretch>
            <a:fillRect/>
          </a:stretch>
        </p:blipFill>
        <p:spPr>
          <a:xfrm>
            <a:off x="-278524" y="1088740"/>
            <a:ext cx="12749048" cy="4032936"/>
          </a:xfrm>
          <a:prstGeom prst="rect">
            <a:avLst/>
          </a:prstGeom>
        </p:spPr>
      </p:pic>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80CA1F27-09F8-430C-BB2C-A2D167743CB0}"/>
                  </a:ext>
                </a:extLst>
              </p:cNvPr>
              <p:cNvSpPr/>
              <p:nvPr/>
            </p:nvSpPr>
            <p:spPr>
              <a:xfrm>
                <a:off x="7104112" y="5304035"/>
                <a:ext cx="29915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m:t>
                          </m:r>
                          <m:r>
                            <a:rPr lang="en-GB" i="1">
                              <a:latin typeface="Cambria Math" panose="02040503050406030204" pitchFamily="18" charset="0"/>
                              <a:ea typeface="PMingLiU" panose="02020500000000000000" pitchFamily="18" charset="-120"/>
                              <a:cs typeface="Times New Roman" panose="02020603050405020304" pitchFamily="18" charset="0"/>
                            </a:rPr>
                            <m:t>𝜔</m:t>
                          </m:r>
                          <m:r>
                            <a:rPr lang="de-DE" i="1">
                              <a:latin typeface="Cambria Math" panose="02040503050406030204" pitchFamily="18" charset="0"/>
                              <a:ea typeface="PMingLiU" panose="02020500000000000000" pitchFamily="18" charset="-120"/>
                              <a:cs typeface="Times New Roman" panose="02020603050405020304" pitchFamily="18" charset="0"/>
                            </a:rPr>
                            <m:t>, </m:t>
                          </m:r>
                          <m:r>
                            <a:rPr lang="de-DE" i="1">
                              <a:latin typeface="Cambria Math" panose="02040503050406030204" pitchFamily="18" charset="0"/>
                              <a:ea typeface="PMingLiU" panose="02020500000000000000" pitchFamily="18" charset="-120"/>
                              <a:cs typeface="Times New Roman" panose="02020603050405020304" pitchFamily="18" charset="0"/>
                            </a:rPr>
                            <m:t>𝑆</m:t>
                          </m:r>
                          <m:r>
                            <a:rPr lang="de-DE" i="1">
                              <a:latin typeface="Cambria Math" panose="02040503050406030204" pitchFamily="18" charset="0"/>
                              <a:ea typeface="PMingLiU" panose="02020500000000000000" pitchFamily="18" charset="-120"/>
                              <a:cs typeface="Times New Roman" panose="02020603050405020304" pitchFamily="18" charset="0"/>
                            </a:rPr>
                            <m:t>(</m:t>
                          </m:r>
                          <m:r>
                            <a:rPr lang="en-GB" i="1">
                              <a:latin typeface="Cambria Math" panose="02040503050406030204" pitchFamily="18" charset="0"/>
                              <a:ea typeface="PMingLiU" panose="02020500000000000000" pitchFamily="18" charset="-120"/>
                              <a:cs typeface="Times New Roman" panose="02020603050405020304" pitchFamily="18" charset="0"/>
                            </a:rPr>
                            <m:t>𝜔</m:t>
                          </m:r>
                          <m:r>
                            <a:rPr lang="de-DE" i="1">
                              <a:latin typeface="Cambria Math" panose="02040503050406030204" pitchFamily="18" charset="0"/>
                              <a:ea typeface="PMingLiU" panose="02020500000000000000" pitchFamily="18" charset="-120"/>
                              <a:cs typeface="Times New Roman" panose="02020603050405020304" pitchFamily="18" charset="0"/>
                            </a:rPr>
                            <m:t>)</m:t>
                          </m:r>
                          <m:r>
                            <a:rPr lang="de-DE" i="1">
                              <a:latin typeface="Cambria Math" panose="02040503050406030204" pitchFamily="18" charset="0"/>
                            </a:rPr>
                            <m:t>]</m:t>
                          </m:r>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 </m:t>
                          </m:r>
                          <m:r>
                            <m:rPr>
                              <m:sty m:val="p"/>
                            </m:rPr>
                            <a:rPr lang="en-GB">
                              <a:latin typeface="Cambria Math" panose="02040503050406030204" pitchFamily="18" charset="0"/>
                            </a:rPr>
                            <m:t>γ</m:t>
                          </m:r>
                          <m:r>
                            <a:rPr lang="en-GB" i="1">
                              <a:latin typeface="Cambria Math" panose="02040503050406030204" pitchFamily="18" charset="0"/>
                            </a:rPr>
                            <m:t>𝑃</m:t>
                          </m:r>
                          <m:r>
                            <a:rPr lang="en-GB" i="1">
                              <a:latin typeface="Cambria Math" panose="02040503050406030204" pitchFamily="18" charset="0"/>
                            </a:rPr>
                            <m:t>, </m:t>
                          </m:r>
                          <m:r>
                            <m:rPr>
                              <m:sty m:val="p"/>
                            </m:rPr>
                            <a:rPr lang="en-GB">
                              <a:latin typeface="Cambria Math" panose="02040503050406030204" pitchFamily="18" charset="0"/>
                            </a:rPr>
                            <m:t>Δ</m:t>
                          </m:r>
                        </m:e>
                      </m:d>
                    </m:oMath>
                  </m:oMathPara>
                </a14:m>
                <a:endParaRPr lang="de-DE" dirty="0"/>
              </a:p>
            </p:txBody>
          </p:sp>
        </mc:Choice>
        <mc:Fallback xmlns="">
          <p:sp>
            <p:nvSpPr>
              <p:cNvPr id="3" name="Rechteck 2">
                <a:extLst>
                  <a:ext uri="{FF2B5EF4-FFF2-40B4-BE49-F238E27FC236}">
                    <a16:creationId xmlns:a16="http://schemas.microsoft.com/office/drawing/2014/main" id="{80CA1F27-09F8-430C-BB2C-A2D167743CB0}"/>
                  </a:ext>
                </a:extLst>
              </p:cNvPr>
              <p:cNvSpPr>
                <a:spLocks noRot="1" noChangeAspect="1" noMove="1" noResize="1" noEditPoints="1" noAdjustHandles="1" noChangeArrowheads="1" noChangeShapeType="1" noTextEdit="1"/>
              </p:cNvSpPr>
              <p:nvPr/>
            </p:nvSpPr>
            <p:spPr>
              <a:xfrm>
                <a:off x="7104112" y="5304035"/>
                <a:ext cx="2991524" cy="461665"/>
              </a:xfrm>
              <a:prstGeom prst="rect">
                <a:avLst/>
              </a:prstGeom>
              <a:blipFill>
                <a:blip r:embed="rId3"/>
                <a:stretch>
                  <a:fillRect b="-19737"/>
                </a:stretch>
              </a:blipFill>
            </p:spPr>
            <p:txBody>
              <a:bodyPr/>
              <a:lstStyle/>
              <a:p>
                <a:r>
                  <a:rPr lang="de-DE">
                    <a:noFill/>
                  </a:rPr>
                  <a:t> </a:t>
                </a:r>
              </a:p>
            </p:txBody>
          </p:sp>
        </mc:Fallback>
      </mc:AlternateContent>
    </p:spTree>
    <p:extLst>
      <p:ext uri="{BB962C8B-B14F-4D97-AF65-F5344CB8AC3E}">
        <p14:creationId xmlns:p14="http://schemas.microsoft.com/office/powerpoint/2010/main" val="123398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34139-6983-4101-934E-4893CD06EE0F}"/>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5DD5E50C-C273-4C16-88DE-2A9C34C26818}"/>
              </a:ext>
            </a:extLst>
          </p:cNvPr>
          <p:cNvSpPr>
            <a:spLocks noGrp="1"/>
          </p:cNvSpPr>
          <p:nvPr>
            <p:ph idx="1"/>
          </p:nvPr>
        </p:nvSpPr>
        <p:spPr/>
        <p:txBody>
          <a:bodyPr/>
          <a:lstStyle/>
          <a:p>
            <a:r>
              <a:rPr lang="de-DE" dirty="0"/>
              <a:t>Motivation &amp; Outlook</a:t>
            </a:r>
          </a:p>
          <a:p>
            <a:r>
              <a:rPr lang="de-DE" dirty="0"/>
              <a:t>Theory &amp; Details</a:t>
            </a:r>
          </a:p>
          <a:p>
            <a:r>
              <a:rPr lang="en-US" noProof="0" dirty="0"/>
              <a:t>Results</a:t>
            </a:r>
            <a:r>
              <a:rPr lang="de-DE" dirty="0"/>
              <a:t> &amp; </a:t>
            </a:r>
            <a:r>
              <a:rPr lang="de-DE" dirty="0" err="1"/>
              <a:t>Conclusion</a:t>
            </a:r>
            <a:endParaRPr lang="de-DE" dirty="0"/>
          </a:p>
        </p:txBody>
      </p:sp>
    </p:spTree>
    <p:extLst>
      <p:ext uri="{BB962C8B-B14F-4D97-AF65-F5344CB8AC3E}">
        <p14:creationId xmlns:p14="http://schemas.microsoft.com/office/powerpoint/2010/main" val="828979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412D8-971B-487B-9F88-AB05C73CFA0C}"/>
              </a:ext>
            </a:extLst>
          </p:cNvPr>
          <p:cNvSpPr>
            <a:spLocks noGrp="1"/>
          </p:cNvSpPr>
          <p:nvPr>
            <p:ph type="title"/>
          </p:nvPr>
        </p:nvSpPr>
        <p:spPr/>
        <p:txBody>
          <a:bodyPr/>
          <a:lstStyle/>
          <a:p>
            <a:r>
              <a:rPr lang="de-DE" dirty="0"/>
              <a:t>Adaptive Sampling</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9261F884-23B1-4D8D-AA19-6111FA01B86E}"/>
                  </a:ext>
                </a:extLst>
              </p:cNvPr>
              <p:cNvSpPr>
                <a:spLocks noGrp="1"/>
              </p:cNvSpPr>
              <p:nvPr>
                <p:ph idx="1"/>
              </p:nvPr>
            </p:nvSpPr>
            <p:spPr/>
            <p:txBody>
              <a:bodyPr/>
              <a:lstStyle/>
              <a:p>
                <a:pPr marL="0" indent="0">
                  <a:buNone/>
                </a:pPr>
                <a:r>
                  <a:rPr lang="en-GB" dirty="0"/>
                  <a:t>F</a:t>
                </a:r>
                <a14:m>
                  <m:oMath xmlns:m="http://schemas.openxmlformats.org/officeDocument/2006/math">
                    <m:r>
                      <m:rPr>
                        <m:sty m:val="p"/>
                      </m:rPr>
                      <a:rPr lang="de-DE" b="0" i="0" smtClean="0">
                        <a:latin typeface="Cambria Math" panose="02040503050406030204" pitchFamily="18" charset="0"/>
                      </a:rPr>
                      <m:t>rom</m:t>
                    </m:r>
                    <m:r>
                      <a:rPr lang="de-DE" b="0" i="0" smtClean="0">
                        <a:latin typeface="Cambria Math" panose="02040503050406030204" pitchFamily="18" charset="0"/>
                      </a:rPr>
                      <m:t> </m:t>
                    </m:r>
                    <m:r>
                      <m:rPr>
                        <m:sty m:val="p"/>
                      </m:rPr>
                      <a:rPr lang="de-DE" b="0" i="0" smtClean="0">
                        <a:latin typeface="Cambria Math" panose="02040503050406030204" pitchFamily="18" charset="0"/>
                      </a:rPr>
                      <m:t>the</m:t>
                    </m:r>
                    <m:r>
                      <a:rPr lang="de-DE" b="0" i="0" smtClean="0">
                        <a:latin typeface="Cambria Math" panose="02040503050406030204" pitchFamily="18" charset="0"/>
                      </a:rPr>
                      <m:t> </m:t>
                    </m:r>
                    <m:r>
                      <m:rPr>
                        <m:sty m:val="p"/>
                      </m:rPr>
                      <a:rPr lang="de-DE" b="0" i="0" smtClean="0">
                        <a:latin typeface="Cambria Math" panose="02040503050406030204" pitchFamily="18" charset="0"/>
                      </a:rPr>
                      <m:t>SN</m:t>
                    </m:r>
                    <m:r>
                      <a:rPr lang="de-DE" b="0" i="0" smtClean="0">
                        <a:latin typeface="Cambria Math" panose="02040503050406030204" pitchFamily="18" charset="0"/>
                      </a:rPr>
                      <m:t> </m:t>
                    </m:r>
                    <m:r>
                      <m:rPr>
                        <m:sty m:val="p"/>
                      </m:rPr>
                      <a:rPr lang="de-DE" b="0" i="0" smtClean="0">
                        <a:latin typeface="Cambria Math" panose="02040503050406030204" pitchFamily="18" charset="0"/>
                      </a:rPr>
                      <m:t>distribution</m:t>
                    </m:r>
                    <m:r>
                      <a:rPr lang="en-GB"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m:t>
                        </m:r>
                        <m:r>
                          <a:rPr lang="en-GB" i="1">
                            <a:latin typeface="Cambria Math" panose="02040503050406030204" pitchFamily="18" charset="0"/>
                            <a:ea typeface="PMingLiU" panose="02020500000000000000" pitchFamily="18" charset="-120"/>
                            <a:cs typeface="Times New Roman" panose="02020603050405020304" pitchFamily="18" charset="0"/>
                          </a:rPr>
                          <m:t>𝜔</m:t>
                        </m:r>
                        <m:r>
                          <a:rPr lang="de-DE" i="1">
                            <a:latin typeface="Cambria Math" panose="02040503050406030204" pitchFamily="18" charset="0"/>
                            <a:ea typeface="PMingLiU" panose="02020500000000000000" pitchFamily="18" charset="-120"/>
                            <a:cs typeface="Times New Roman" panose="02020603050405020304" pitchFamily="18" charset="0"/>
                          </a:rPr>
                          <m:t>, </m:t>
                        </m:r>
                        <m:r>
                          <a:rPr lang="de-DE" i="1">
                            <a:latin typeface="Cambria Math" panose="02040503050406030204" pitchFamily="18" charset="0"/>
                            <a:ea typeface="PMingLiU" panose="02020500000000000000" pitchFamily="18" charset="-120"/>
                            <a:cs typeface="Times New Roman" panose="02020603050405020304" pitchFamily="18" charset="0"/>
                          </a:rPr>
                          <m:t>𝑆</m:t>
                        </m:r>
                        <m:r>
                          <a:rPr lang="de-DE" i="1">
                            <a:latin typeface="Cambria Math" panose="02040503050406030204" pitchFamily="18" charset="0"/>
                            <a:ea typeface="PMingLiU" panose="02020500000000000000" pitchFamily="18" charset="-120"/>
                            <a:cs typeface="Times New Roman" panose="02020603050405020304" pitchFamily="18" charset="0"/>
                          </a:rPr>
                          <m:t>(</m:t>
                        </m:r>
                        <m:r>
                          <a:rPr lang="en-GB" i="1">
                            <a:latin typeface="Cambria Math" panose="02040503050406030204" pitchFamily="18" charset="0"/>
                            <a:ea typeface="PMingLiU" panose="02020500000000000000" pitchFamily="18" charset="-120"/>
                            <a:cs typeface="Times New Roman" panose="02020603050405020304" pitchFamily="18" charset="0"/>
                          </a:rPr>
                          <m:t>𝜔</m:t>
                        </m:r>
                        <m:r>
                          <a:rPr lang="de-DE" i="1">
                            <a:latin typeface="Cambria Math" panose="02040503050406030204" pitchFamily="18" charset="0"/>
                            <a:ea typeface="PMingLiU" panose="02020500000000000000" pitchFamily="18" charset="-120"/>
                            <a:cs typeface="Times New Roman" panose="02020603050405020304" pitchFamily="18" charset="0"/>
                          </a:rPr>
                          <m:t>)</m:t>
                        </m:r>
                        <m:r>
                          <a:rPr lang="de-DE" i="1">
                            <a:latin typeface="Cambria Math" panose="02040503050406030204" pitchFamily="18" charset="0"/>
                          </a:rPr>
                          <m:t>]</m:t>
                        </m:r>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 </m:t>
                        </m:r>
                        <m:r>
                          <m:rPr>
                            <m:sty m:val="p"/>
                          </m:rPr>
                          <a:rPr lang="en-GB">
                            <a:latin typeface="Cambria Math" panose="02040503050406030204" pitchFamily="18" charset="0"/>
                          </a:rPr>
                          <m:t>γ</m:t>
                        </m:r>
                        <m:r>
                          <a:rPr lang="en-GB" i="1">
                            <a:latin typeface="Cambria Math" panose="02040503050406030204" pitchFamily="18" charset="0"/>
                          </a:rPr>
                          <m:t>𝑃</m:t>
                        </m:r>
                        <m:r>
                          <a:rPr lang="en-GB" i="1">
                            <a:latin typeface="Cambria Math" panose="02040503050406030204" pitchFamily="18" charset="0"/>
                          </a:rPr>
                          <m:t>, </m:t>
                        </m:r>
                        <m:r>
                          <m:rPr>
                            <m:sty m:val="p"/>
                          </m:rPr>
                          <a:rPr lang="en-GB">
                            <a:latin typeface="Cambria Math" panose="02040503050406030204" pitchFamily="18" charset="0"/>
                          </a:rPr>
                          <m:t>Δ</m:t>
                        </m:r>
                      </m:e>
                    </m:d>
                    <m:r>
                      <a:rPr lang="de-DE" b="0" i="0" smtClean="0">
                        <a:latin typeface="Cambria Math" panose="02040503050406030204" pitchFamily="18" charset="0"/>
                      </a:rPr>
                      <m:t> </m:t>
                    </m:r>
                  </m:oMath>
                </a14:m>
                <a:r>
                  <a:rPr lang="en-GB" dirty="0"/>
                  <a:t>in this example two dimensional </a:t>
                </a:r>
                <a:br>
                  <a:rPr lang="en-GB" dirty="0"/>
                </a:br>
                <a:r>
                  <a:rPr lang="en-GB" dirty="0"/>
                  <a:t>samples </a:t>
                </a:r>
                <a14:m>
                  <m:oMath xmlns:m="http://schemas.openxmlformats.org/officeDocument/2006/math">
                    <m:d>
                      <m:dPr>
                        <m:begChr m:val="{"/>
                        <m:endChr m:val="}"/>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𝑖</m:t>
                                </m:r>
                              </m:sub>
                            </m:sSub>
                          </m:e>
                        </m:acc>
                      </m:e>
                    </m:d>
                    <m:r>
                      <a:rPr lang="en-GB" i="1">
                        <a:latin typeface="Cambria Math" panose="02040503050406030204" pitchFamily="18" charset="0"/>
                      </a:rPr>
                      <m:t>=</m:t>
                    </m:r>
                    <m:sSub>
                      <m:sSubPr>
                        <m:ctrlPr>
                          <a:rPr lang="de-DE" i="1">
                            <a:latin typeface="Cambria Math" panose="02040503050406030204" pitchFamily="18" charset="0"/>
                          </a:rPr>
                        </m:ctrlPr>
                      </m:sSub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𝜔</m:t>
                                </m:r>
                              </m:sub>
                            </m:sSub>
                            <m:r>
                              <a:rPr lang="en-GB" i="1">
                                <a:latin typeface="Cambria Math" panose="02040503050406030204" pitchFamily="18" charset="0"/>
                              </a:rPr>
                              <m:t>, </m:t>
                            </m:r>
                            <m:sSub>
                              <m:sSubPr>
                                <m:ctrlPr>
                                  <a:rPr lang="de-DE"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𝑆</m:t>
                                </m:r>
                              </m:sub>
                            </m:sSub>
                          </m:e>
                        </m:d>
                      </m:e>
                      <m:sub>
                        <m:r>
                          <a:rPr lang="en-GB" i="1">
                            <a:latin typeface="Cambria Math" panose="02040503050406030204" pitchFamily="18" charset="0"/>
                          </a:rPr>
                          <m:t>𝑙</m:t>
                        </m:r>
                      </m:sub>
                    </m:sSub>
                  </m:oMath>
                </a14:m>
                <a:r>
                  <a:rPr lang="en-GB" dirty="0"/>
                  <a:t> can be generated by e.g. TMCMC. [10]</a:t>
                </a:r>
              </a:p>
              <a:p>
                <a:pPr marL="0" indent="0">
                  <a:buNone/>
                </a:pPr>
                <a:endParaRPr lang="en-GB" dirty="0"/>
              </a:p>
              <a:p>
                <a:pPr marL="0" indent="0">
                  <a:buNone/>
                </a:pPr>
                <a:r>
                  <a:rPr lang="en-GB" dirty="0"/>
                  <a:t>Let the sequence, ascendingly sorted by </a:t>
                </a:r>
                <a14:m>
                  <m:oMath xmlns:m="http://schemas.openxmlformats.org/officeDocument/2006/math">
                    <m:r>
                      <a:rPr lang="en-GB" i="1">
                        <a:latin typeface="Cambria Math" panose="02040503050406030204" pitchFamily="18" charset="0"/>
                      </a:rPr>
                      <m:t>𝜔</m:t>
                    </m:r>
                  </m:oMath>
                </a14:m>
                <a:r>
                  <a:rPr lang="en-GB" dirty="0"/>
                  <a:t> be denoted as </a:t>
                </a:r>
                <a14:m>
                  <m:oMath xmlns:m="http://schemas.openxmlformats.org/officeDocument/2006/math">
                    <m:sPre>
                      <m:sPrePr>
                        <m:ctrlPr>
                          <a:rPr lang="de-DE" i="1">
                            <a:latin typeface="Cambria Math" panose="02040503050406030204" pitchFamily="18" charset="0"/>
                          </a:rPr>
                        </m:ctrlPr>
                      </m:sPrePr>
                      <m:sub>
                        <m:r>
                          <a:rPr lang="en-GB" i="1">
                            <a:latin typeface="Cambria Math" panose="02040503050406030204" pitchFamily="18" charset="0"/>
                          </a:rPr>
                          <m:t>⊲</m:t>
                        </m:r>
                      </m:sub>
                      <m:sup/>
                      <m:e>
                        <m:d>
                          <m:dPr>
                            <m:begChr m:val="{"/>
                            <m:endChr m:val="}"/>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𝑖</m:t>
                                    </m:r>
                                  </m:sub>
                                </m:sSub>
                              </m:e>
                            </m:acc>
                          </m:e>
                        </m:d>
                      </m:e>
                    </m:sPre>
                  </m:oMath>
                </a14:m>
                <a:r>
                  <a:rPr lang="en-GB" dirty="0"/>
                  <a:t>. </a:t>
                </a:r>
                <a:br>
                  <a:rPr lang="en-GB" dirty="0"/>
                </a:br>
                <a:br>
                  <a:rPr lang="en-GB" dirty="0"/>
                </a:br>
                <a:r>
                  <a:rPr lang="en-GB" dirty="0"/>
                  <a:t>To ensure a conform reconstruction of single PSD functions, </a:t>
                </a:r>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𝑁</m:t>
                        </m:r>
                      </m:e>
                      <m:sub>
                        <m:bar>
                          <m:barPr>
                            <m:pos m:val="top"/>
                            <m:ctrlPr>
                              <a:rPr lang="de-DE" i="1">
                                <a:latin typeface="Cambria Math" panose="02040503050406030204" pitchFamily="18" charset="0"/>
                              </a:rPr>
                            </m:ctrlPr>
                          </m:barPr>
                          <m:e>
                            <m:bar>
                              <m:barPr>
                                <m:ctrlPr>
                                  <a:rPr lang="de-DE" i="1">
                                    <a:latin typeface="Cambria Math" panose="02040503050406030204" pitchFamily="18" charset="0"/>
                                  </a:rPr>
                                </m:ctrlPr>
                              </m:barPr>
                              <m:e>
                                <m:r>
                                  <a:rPr lang="en-GB" i="1">
                                    <a:latin typeface="Cambria Math" panose="02040503050406030204" pitchFamily="18" charset="0"/>
                                  </a:rPr>
                                  <m:t>𝜔</m:t>
                                </m:r>
                              </m:e>
                            </m:bar>
                          </m:e>
                        </m:bar>
                      </m:sub>
                    </m:sSub>
                  </m:oMath>
                </a14:m>
                <a:r>
                  <a:rPr lang="en-GB" dirty="0"/>
                  <a:t> intervals are defined over the whole domain </a:t>
                </a:r>
                <a14:m>
                  <m:oMath xmlns:m="http://schemas.openxmlformats.org/officeDocument/2006/math">
                    <m:r>
                      <a:rPr lang="en-GB" i="1">
                        <a:latin typeface="Cambria Math" panose="02040503050406030204" pitchFamily="18" charset="0"/>
                      </a:rPr>
                      <m:t>𝜔</m:t>
                    </m:r>
                  </m:oMath>
                </a14:m>
                <a:r>
                  <a:rPr lang="en-GB" dirty="0"/>
                  <a:t>. For example, the cut-off frequency </a:t>
                </a:r>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𝑢</m:t>
                        </m:r>
                      </m:sub>
                    </m:sSub>
                    <m:r>
                      <a:rPr lang="en-GB" i="1">
                        <a:latin typeface="Cambria Math" panose="02040503050406030204" pitchFamily="18" charset="0"/>
                      </a:rPr>
                      <m:t> </m:t>
                    </m:r>
                  </m:oMath>
                </a14:m>
                <a:r>
                  <a:rPr lang="en-GB" dirty="0"/>
                  <a:t>could be set as total upper boundary and </a:t>
                </a:r>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0</m:t>
                        </m:r>
                      </m:sub>
                    </m:sSub>
                    <m:r>
                      <a:rPr lang="en-GB" i="1">
                        <a:latin typeface="Cambria Math" panose="02040503050406030204" pitchFamily="18" charset="0"/>
                      </a:rPr>
                      <m:t>= 0</m:t>
                    </m:r>
                  </m:oMath>
                </a14:m>
                <a:r>
                  <a:rPr lang="en-GB" dirty="0"/>
                  <a:t> the lower boundary. </a:t>
                </a:r>
                <a:br>
                  <a:rPr lang="en-GB" dirty="0"/>
                </a:b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bar>
                            <m:barPr>
                              <m:pos m:val="top"/>
                              <m:ctrlPr>
                                <a:rPr lang="de-DE" i="1">
                                  <a:latin typeface="Cambria Math" panose="02040503050406030204" pitchFamily="18" charset="0"/>
                                </a:rPr>
                              </m:ctrlPr>
                            </m:barPr>
                            <m:e>
                              <m:bar>
                                <m:barPr>
                                  <m:ctrlPr>
                                    <a:rPr lang="de-DE" i="1">
                                      <a:latin typeface="Cambria Math" panose="02040503050406030204" pitchFamily="18" charset="0"/>
                                    </a:rPr>
                                  </m:ctrlPr>
                                </m:barPr>
                                <m:e>
                                  <m:r>
                                    <a:rPr lang="en-GB" i="1">
                                      <a:latin typeface="Cambria Math" panose="02040503050406030204" pitchFamily="18" charset="0"/>
                                    </a:rPr>
                                    <m:t>𝜔</m:t>
                                  </m:r>
                                </m:e>
                              </m:bar>
                            </m:e>
                          </m:bar>
                        </m:e>
                        <m:sub>
                          <m:r>
                            <a:rPr lang="en-GB" i="1">
                              <a:latin typeface="Cambria Math" panose="02040503050406030204" pitchFamily="18" charset="0"/>
                            </a:rPr>
                            <m:t>𝑖</m:t>
                          </m:r>
                        </m:sub>
                      </m:sSub>
                      <m:r>
                        <a:rPr lang="en-GB" i="1">
                          <a:latin typeface="Cambria Math" panose="02040503050406030204" pitchFamily="18" charset="0"/>
                        </a:rPr>
                        <m:t>=</m:t>
                      </m:r>
                      <m:d>
                        <m:dPr>
                          <m:beg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de-DE"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𝑖</m:t>
                              </m:r>
                              <m:r>
                                <a:rPr lang="en-GB" i="1">
                                  <a:latin typeface="Cambria Math" panose="02040503050406030204" pitchFamily="18" charset="0"/>
                                </a:rPr>
                                <m:t>+1</m:t>
                              </m:r>
                            </m:sub>
                          </m:sSub>
                        </m:e>
                      </m:d>
                      <m:r>
                        <a:rPr lang="en-GB" i="1">
                          <a:latin typeface="Cambria Math" panose="02040503050406030204" pitchFamily="18" charset="0"/>
                        </a:rPr>
                        <m:t>, </m:t>
                      </m:r>
                      <m:r>
                        <m:rPr>
                          <m:sty m:val="p"/>
                        </m:rPr>
                        <a:rPr lang="en-GB">
                          <a:latin typeface="Cambria Math" panose="02040503050406030204" pitchFamily="18" charset="0"/>
                        </a:rPr>
                        <m:t>for</m:t>
                      </m:r>
                      <m:r>
                        <a:rPr lang="en-GB">
                          <a:latin typeface="Cambria Math" panose="02040503050406030204" pitchFamily="18" charset="0"/>
                        </a:rPr>
                        <m:t> </m:t>
                      </m:r>
                      <m:r>
                        <m:rPr>
                          <m:sty m:val="p"/>
                        </m:rPr>
                        <a:rPr lang="en-GB">
                          <a:latin typeface="Cambria Math" panose="02040503050406030204" pitchFamily="18" charset="0"/>
                        </a:rPr>
                        <m:t>i</m:t>
                      </m:r>
                      <m:r>
                        <a:rPr lang="en-GB">
                          <a:latin typeface="Cambria Math" panose="02040503050406030204" pitchFamily="18" charset="0"/>
                        </a:rPr>
                        <m:t>=0,1,…,</m:t>
                      </m:r>
                      <m:r>
                        <a:rPr lang="en-GB" i="1">
                          <a:latin typeface="Cambria Math" panose="02040503050406030204" pitchFamily="18" charset="0"/>
                        </a:rPr>
                        <m:t> </m:t>
                      </m:r>
                      <m:sSub>
                        <m:sSubPr>
                          <m:ctrlPr>
                            <a:rPr lang="de-DE" i="1">
                              <a:latin typeface="Cambria Math" panose="02040503050406030204" pitchFamily="18" charset="0"/>
                            </a:rPr>
                          </m:ctrlPr>
                        </m:sSubPr>
                        <m:e>
                          <m:r>
                            <a:rPr lang="en-GB" i="1">
                              <a:latin typeface="Cambria Math" panose="02040503050406030204" pitchFamily="18" charset="0"/>
                            </a:rPr>
                            <m:t>𝑁</m:t>
                          </m:r>
                        </m:e>
                        <m:sub>
                          <m:bar>
                            <m:barPr>
                              <m:pos m:val="top"/>
                              <m:ctrlPr>
                                <a:rPr lang="de-DE" i="1">
                                  <a:latin typeface="Cambria Math" panose="02040503050406030204" pitchFamily="18" charset="0"/>
                                </a:rPr>
                              </m:ctrlPr>
                            </m:barPr>
                            <m:e>
                              <m:bar>
                                <m:barPr>
                                  <m:ctrlPr>
                                    <a:rPr lang="de-DE" i="1">
                                      <a:latin typeface="Cambria Math" panose="02040503050406030204" pitchFamily="18" charset="0"/>
                                    </a:rPr>
                                  </m:ctrlPr>
                                </m:barPr>
                                <m:e>
                                  <m:r>
                                    <a:rPr lang="en-GB" i="1">
                                      <a:latin typeface="Cambria Math" panose="02040503050406030204" pitchFamily="18" charset="0"/>
                                    </a:rPr>
                                    <m:t>𝜔</m:t>
                                  </m:r>
                                </m:e>
                              </m:bar>
                            </m:e>
                          </m:bar>
                        </m:sub>
                      </m:sSub>
                      <m:r>
                        <a:rPr lang="de-DE" b="0" i="1" smtClean="0">
                          <a:latin typeface="Cambria Math" panose="02040503050406030204" pitchFamily="18" charset="0"/>
                        </a:rPr>
                        <m:t>,  </m:t>
                      </m:r>
                      <m:sSub>
                        <m:sSubPr>
                          <m:ctrlPr>
                            <a:rPr lang="de-DE" i="1">
                              <a:latin typeface="Cambria Math" panose="02040503050406030204" pitchFamily="18" charset="0"/>
                            </a:rPr>
                          </m:ctrlPr>
                        </m:sSubPr>
                        <m:e>
                          <m:r>
                            <a:rPr lang="en-GB" i="1">
                              <a:latin typeface="Cambria Math" panose="02040503050406030204" pitchFamily="18" charset="0"/>
                            </a:rPr>
                            <m:t>𝑁</m:t>
                          </m:r>
                        </m:e>
                        <m:sub>
                          <m:bar>
                            <m:barPr>
                              <m:pos m:val="top"/>
                              <m:ctrlPr>
                                <a:rPr lang="de-DE" i="1">
                                  <a:latin typeface="Cambria Math" panose="02040503050406030204" pitchFamily="18" charset="0"/>
                                </a:rPr>
                              </m:ctrlPr>
                            </m:barPr>
                            <m:e>
                              <m:bar>
                                <m:barPr>
                                  <m:ctrlPr>
                                    <a:rPr lang="de-DE" i="1">
                                      <a:latin typeface="Cambria Math" panose="02040503050406030204" pitchFamily="18" charset="0"/>
                                    </a:rPr>
                                  </m:ctrlPr>
                                </m:barPr>
                                <m:e>
                                  <m:r>
                                    <a:rPr lang="en-GB" i="1">
                                      <a:latin typeface="Cambria Math" panose="02040503050406030204" pitchFamily="18" charset="0"/>
                                    </a:rPr>
                                    <m:t>𝜔</m:t>
                                  </m:r>
                                </m:e>
                              </m:bar>
                            </m:e>
                          </m:bar>
                        </m:sub>
                      </m:sSub>
                      <m:r>
                        <a:rPr lang="en-GB" i="1">
                          <a:latin typeface="Cambria Math" panose="02040503050406030204" pitchFamily="18" charset="0"/>
                        </a:rPr>
                        <m:t>=</m:t>
                      </m:r>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𝑢</m:t>
                              </m:r>
                            </m:sub>
                          </m:sSub>
                        </m:e>
                      </m:d>
                    </m:oMath>
                  </m:oMathPara>
                </a14:m>
                <a:endParaRPr lang="de-DE" dirty="0"/>
              </a:p>
              <a:p>
                <a:pPr marL="0" indent="0">
                  <a:buNone/>
                </a:pPr>
                <a:endParaRPr lang="de-DE" dirty="0"/>
              </a:p>
            </p:txBody>
          </p:sp>
        </mc:Choice>
        <mc:Fallback>
          <p:sp>
            <p:nvSpPr>
              <p:cNvPr id="3" name="Inhaltsplatzhalter 2">
                <a:extLst>
                  <a:ext uri="{FF2B5EF4-FFF2-40B4-BE49-F238E27FC236}">
                    <a16:creationId xmlns:a16="http://schemas.microsoft.com/office/drawing/2014/main" id="{9261F884-23B1-4D8D-AA19-6111FA01B86E}"/>
                  </a:ext>
                </a:extLst>
              </p:cNvPr>
              <p:cNvSpPr>
                <a:spLocks noGrp="1" noRot="1" noChangeAspect="1" noMove="1" noResize="1" noEditPoints="1" noAdjustHandles="1" noChangeArrowheads="1" noChangeShapeType="1" noTextEdit="1"/>
              </p:cNvSpPr>
              <p:nvPr>
                <p:ph idx="1"/>
              </p:nvPr>
            </p:nvSpPr>
            <p:spPr>
              <a:blipFill>
                <a:blip r:embed="rId2"/>
                <a:stretch>
                  <a:fillRect l="-815" t="-1046"/>
                </a:stretch>
              </a:blipFill>
            </p:spPr>
            <p:txBody>
              <a:bodyPr/>
              <a:lstStyle/>
              <a:p>
                <a:r>
                  <a:rPr lang="de-DE">
                    <a:noFill/>
                  </a:rPr>
                  <a:t> </a:t>
                </a:r>
              </a:p>
            </p:txBody>
          </p:sp>
        </mc:Fallback>
      </mc:AlternateContent>
      <p:sp>
        <p:nvSpPr>
          <p:cNvPr id="5" name="Textfeld 4">
            <a:extLst>
              <a:ext uri="{FF2B5EF4-FFF2-40B4-BE49-F238E27FC236}">
                <a16:creationId xmlns:a16="http://schemas.microsoft.com/office/drawing/2014/main" id="{F6C9E000-EA75-4511-BBF9-30C586980958}"/>
              </a:ext>
            </a:extLst>
          </p:cNvPr>
          <p:cNvSpPr txBox="1"/>
          <p:nvPr/>
        </p:nvSpPr>
        <p:spPr>
          <a:xfrm>
            <a:off x="1991544" y="5769654"/>
            <a:ext cx="10486879" cy="646331"/>
          </a:xfrm>
          <a:prstGeom prst="rect">
            <a:avLst/>
          </a:prstGeom>
          <a:noFill/>
        </p:spPr>
        <p:txBody>
          <a:bodyPr wrap="square" rtlCol="0">
            <a:spAutoFit/>
          </a:bodyPr>
          <a:lstStyle/>
          <a:p>
            <a:r>
              <a:rPr lang="de-DE" sz="1200" dirty="0"/>
              <a:t>________________________________________________________________________________________________________________________</a:t>
            </a:r>
            <a:br>
              <a:rPr lang="de-DE" sz="1200" dirty="0"/>
            </a:br>
            <a:r>
              <a:rPr lang="de-DE" sz="1200" dirty="0"/>
              <a:t>[10] A. Gray, J. Behrensdorf, C. Scherrer, E. Miralles-</a:t>
            </a:r>
            <a:r>
              <a:rPr lang="de-DE" sz="1200" dirty="0" err="1"/>
              <a:t>Dolz</a:t>
            </a:r>
            <a:r>
              <a:rPr lang="de-DE" sz="1200" dirty="0"/>
              <a:t>, J. </a:t>
            </a:r>
            <a:r>
              <a:rPr lang="de-DE" sz="1200" dirty="0" err="1"/>
              <a:t>Storopoli</a:t>
            </a:r>
            <a:r>
              <a:rPr lang="de-DE" sz="1200" dirty="0"/>
              <a:t>, </a:t>
            </a:r>
            <a:r>
              <a:rPr lang="de-DE" sz="1200" dirty="0" err="1"/>
              <a:t>AnderGray</a:t>
            </a:r>
            <a:r>
              <a:rPr lang="de-DE" sz="1200" dirty="0"/>
              <a:t>/</a:t>
            </a:r>
            <a:r>
              <a:rPr lang="de-DE" sz="1200" dirty="0" err="1"/>
              <a:t>TransitionalMCMC.jl</a:t>
            </a:r>
            <a:r>
              <a:rPr lang="de-DE" sz="1200" dirty="0"/>
              <a:t>: v0.3.1, 2021, </a:t>
            </a:r>
            <a:r>
              <a:rPr lang="de-DE" sz="1200" dirty="0" err="1"/>
              <a:t>Zenodo</a:t>
            </a:r>
            <a:r>
              <a:rPr lang="de-DE" sz="1200" dirty="0"/>
              <a:t>, https://doi.org/10.5281/zenodo.4701274</a:t>
            </a:r>
          </a:p>
        </p:txBody>
      </p:sp>
    </p:spTree>
    <p:extLst>
      <p:ext uri="{BB962C8B-B14F-4D97-AF65-F5344CB8AC3E}">
        <p14:creationId xmlns:p14="http://schemas.microsoft.com/office/powerpoint/2010/main" val="51666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B5C8E-B70F-4BB3-968B-42E826C57054}"/>
              </a:ext>
            </a:extLst>
          </p:cNvPr>
          <p:cNvSpPr>
            <a:spLocks noGrp="1"/>
          </p:cNvSpPr>
          <p:nvPr>
            <p:ph type="title"/>
          </p:nvPr>
        </p:nvSpPr>
        <p:spPr/>
        <p:txBody>
          <a:bodyPr/>
          <a:lstStyle/>
          <a:p>
            <a:r>
              <a:rPr lang="de-DE" dirty="0"/>
              <a:t>Adaptive Sampling</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50137FC0-88F6-4838-8751-F80FB0F53B0C}"/>
                  </a:ext>
                </a:extLst>
              </p:cNvPr>
              <p:cNvSpPr>
                <a:spLocks noGrp="1"/>
              </p:cNvSpPr>
              <p:nvPr>
                <p:ph idx="1"/>
              </p:nvPr>
            </p:nvSpPr>
            <p:spPr/>
            <p:txBody>
              <a:bodyPr/>
              <a:lstStyle/>
              <a:p>
                <a:pPr marL="0" indent="0">
                  <a:buNone/>
                </a:pPr>
                <a:r>
                  <a:rPr lang="en-GB" dirty="0"/>
                  <a:t>For each interval the first element in the sequence </a:t>
                </a:r>
                <a14:m>
                  <m:oMath xmlns:m="http://schemas.openxmlformats.org/officeDocument/2006/math">
                    <m:sPre>
                      <m:sPrePr>
                        <m:ctrlPr>
                          <a:rPr lang="de-DE" i="1">
                            <a:latin typeface="Cambria Math" panose="02040503050406030204" pitchFamily="18" charset="0"/>
                          </a:rPr>
                        </m:ctrlPr>
                      </m:sPrePr>
                      <m:sub>
                        <m:r>
                          <a:rPr lang="en-GB" i="1">
                            <a:latin typeface="Cambria Math" panose="02040503050406030204" pitchFamily="18" charset="0"/>
                          </a:rPr>
                          <m:t>⊲</m:t>
                        </m:r>
                      </m:sub>
                      <m:sup/>
                      <m:e>
                        <m:d>
                          <m:dPr>
                            <m:begChr m:val="{"/>
                            <m:endChr m:val="}"/>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𝑖</m:t>
                                    </m:r>
                                  </m:sub>
                                </m:sSub>
                              </m:e>
                            </m:acc>
                          </m:e>
                        </m:d>
                      </m:e>
                    </m:sPre>
                  </m:oMath>
                </a14:m>
                <a:r>
                  <a:rPr lang="en-GB" dirty="0"/>
                  <a:t>. is kept as final PSD function tuple. </a:t>
                </a:r>
                <a:br>
                  <a:rPr lang="en-GB" dirty="0"/>
                </a:br>
                <a:r>
                  <a:rPr lang="en-GB" dirty="0"/>
                  <a:t>If no sample is falling in the predefined frequency subinterval, this subinterval is empty.</a:t>
                </a:r>
              </a:p>
              <a:p>
                <a:pPr marL="0" indent="0">
                  <a:buNone/>
                </a:pPr>
                <a:r>
                  <a:rPr lang="en-GB" dirty="0"/>
                  <a:t>Formally this can be stated as</a:t>
                </a:r>
                <a:endParaRPr lang="de-DE"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de-DE" i="1">
                              <a:latin typeface="Cambria Math" panose="02040503050406030204" pitchFamily="18" charset="0"/>
                            </a:rPr>
                          </m:ctrlPr>
                        </m:dPr>
                        <m:e>
                          <m:sSubSup>
                            <m:sSubSupPr>
                              <m:ctrlPr>
                                <a:rPr lang="de-DE" i="1">
                                  <a:latin typeface="Cambria Math" panose="02040503050406030204" pitchFamily="18" charset="0"/>
                                </a:rPr>
                              </m:ctrlPr>
                            </m:sSubSupPr>
                            <m:e>
                              <m:bar>
                                <m:barPr>
                                  <m:pos m:val="top"/>
                                  <m:ctrlPr>
                                    <a:rPr lang="de-DE" i="1">
                                      <a:latin typeface="Cambria Math" panose="02040503050406030204" pitchFamily="18" charset="0"/>
                                    </a:rPr>
                                  </m:ctrlPr>
                                </m:barPr>
                                <m:e>
                                  <m:r>
                                    <a:rPr lang="en-GB" i="1">
                                      <a:latin typeface="Cambria Math" panose="02040503050406030204" pitchFamily="18" charset="0"/>
                                    </a:rPr>
                                    <m:t>𝑆</m:t>
                                  </m:r>
                                </m:e>
                              </m:bar>
                            </m:e>
                            <m:sub>
                              <m:r>
                                <a:rPr lang="en-GB" b="1" i="1">
                                  <a:latin typeface="Cambria Math" panose="02040503050406030204" pitchFamily="18" charset="0"/>
                                </a:rPr>
                                <m:t>𝒊</m:t>
                              </m:r>
                            </m:sub>
                            <m:sup>
                              <m:r>
                                <a:rPr lang="en-GB" i="1">
                                  <a:latin typeface="Cambria Math" panose="02040503050406030204" pitchFamily="18" charset="0"/>
                                </a:rPr>
                                <m:t>∗</m:t>
                              </m:r>
                            </m:sup>
                          </m:sSubSup>
                        </m:e>
                      </m:d>
                      <m:r>
                        <a:rPr lang="en-GB" i="1">
                          <a:latin typeface="Cambria Math" panose="02040503050406030204" pitchFamily="18" charset="0"/>
                        </a:rPr>
                        <m:t>=</m:t>
                      </m:r>
                      <m:d>
                        <m:dPr>
                          <m:begChr m:val="{"/>
                          <m:endChr m:val=""/>
                          <m:ctrlPr>
                            <a:rPr lang="de-DE" i="1">
                              <a:latin typeface="Cambria Math" panose="02040503050406030204" pitchFamily="18" charset="0"/>
                            </a:rPr>
                          </m:ctrlPr>
                        </m:dPr>
                        <m:e>
                          <m:m>
                            <m:mPr>
                              <m:mcs>
                                <m:mc>
                                  <m:mcPr>
                                    <m:count m:val="2"/>
                                    <m:mcJc m:val="center"/>
                                  </m:mcPr>
                                </m:mc>
                              </m:mcs>
                              <m:ctrlPr>
                                <a:rPr lang="de-DE" i="1">
                                  <a:latin typeface="Cambria Math" panose="02040503050406030204" pitchFamily="18" charset="0"/>
                                </a:rPr>
                              </m:ctrlPr>
                            </m:mPr>
                            <m:mr>
                              <m:e>
                                <m:sPre>
                                  <m:sPrePr>
                                    <m:ctrlPr>
                                      <a:rPr lang="de-DE" i="1">
                                        <a:latin typeface="Cambria Math" panose="02040503050406030204" pitchFamily="18" charset="0"/>
                                      </a:rPr>
                                    </m:ctrlPr>
                                  </m:sPrePr>
                                  <m:sub>
                                    <m:r>
                                      <a:rPr lang="en-GB" i="1">
                                        <a:latin typeface="Cambria Math" panose="02040503050406030204" pitchFamily="18" charset="0"/>
                                      </a:rPr>
                                      <m:t>⊲</m:t>
                                    </m:r>
                                  </m:sub>
                                  <m:sup/>
                                  <m:e>
                                    <m:d>
                                      <m:dPr>
                                        <m:begChr m:val="{"/>
                                        <m:endChr m:val="}"/>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en-GB" i="1">
                                                    <a:latin typeface="Cambria Math" panose="02040503050406030204" pitchFamily="18" charset="0"/>
                                                  </a:rPr>
                                                  <m:t>𝛿</m:t>
                                                </m:r>
                                              </m:e>
                                              <m:sub>
                                                <m:r>
                                                  <a:rPr lang="en-GB" i="1">
                                                    <a:latin typeface="Cambria Math" panose="02040503050406030204" pitchFamily="18" charset="0"/>
                                                  </a:rPr>
                                                  <m:t>𝑖</m:t>
                                                </m:r>
                                              </m:sub>
                                            </m:sSub>
                                          </m:e>
                                        </m:acc>
                                      </m:e>
                                    </m:d>
                                  </m:e>
                                </m:sPre>
                              </m:e>
                              <m:e>
                                <m:sSub>
                                  <m:sSubPr>
                                    <m:ctrlPr>
                                      <a:rPr lang="de-DE" i="1">
                                        <a:latin typeface="Cambria Math" panose="02040503050406030204" pitchFamily="18" charset="0"/>
                                      </a:rPr>
                                    </m:ctrlPr>
                                  </m:sSubPr>
                                  <m:e>
                                    <m:r>
                                      <a:rPr lang="en-GB" i="1">
                                        <a:latin typeface="Cambria Math" panose="02040503050406030204" pitchFamily="18" charset="0"/>
                                      </a:rPr>
                                      <m:t>∃!</m:t>
                                    </m:r>
                                    <m:r>
                                      <a:rPr lang="en-GB" i="1">
                                        <a:latin typeface="Cambria Math" panose="02040503050406030204" pitchFamily="18" charset="0"/>
                                      </a:rPr>
                                      <m:t>𝛿</m:t>
                                    </m:r>
                                  </m:e>
                                  <m:sub>
                                    <m:r>
                                      <a:rPr lang="en-GB" i="1">
                                        <a:latin typeface="Cambria Math" panose="02040503050406030204" pitchFamily="18" charset="0"/>
                                      </a:rPr>
                                      <m:t>𝜔</m:t>
                                    </m:r>
                                    <m:r>
                                      <a:rPr lang="en-GB" i="1">
                                        <a:latin typeface="Cambria Math" panose="02040503050406030204" pitchFamily="18" charset="0"/>
                                      </a:rPr>
                                      <m:t>,</m:t>
                                    </m:r>
                                    <m:r>
                                      <a:rPr lang="en-GB" i="1">
                                        <a:latin typeface="Cambria Math" panose="02040503050406030204" pitchFamily="18" charset="0"/>
                                      </a:rPr>
                                      <m:t>𝑙</m:t>
                                    </m:r>
                                  </m:sub>
                                </m:sSub>
                                <m:r>
                                  <a:rPr lang="en-GB" i="1">
                                    <a:latin typeface="Cambria Math" panose="02040503050406030204" pitchFamily="18" charset="0"/>
                                  </a:rPr>
                                  <m:t>∈</m:t>
                                </m:r>
                                <m:sSub>
                                  <m:sSubPr>
                                    <m:ctrlPr>
                                      <a:rPr lang="de-DE" b="1" i="1">
                                        <a:latin typeface="Cambria Math" panose="02040503050406030204" pitchFamily="18" charset="0"/>
                                      </a:rPr>
                                    </m:ctrlPr>
                                  </m:sSubPr>
                                  <m:e>
                                    <m:bar>
                                      <m:barPr>
                                        <m:pos m:val="top"/>
                                        <m:ctrlPr>
                                          <a:rPr lang="de-DE" i="1">
                                            <a:latin typeface="Cambria Math" panose="02040503050406030204" pitchFamily="18" charset="0"/>
                                          </a:rPr>
                                        </m:ctrlPr>
                                      </m:barPr>
                                      <m:e>
                                        <m:bar>
                                          <m:barPr>
                                            <m:ctrlPr>
                                              <a:rPr lang="de-DE" i="1">
                                                <a:latin typeface="Cambria Math" panose="02040503050406030204" pitchFamily="18" charset="0"/>
                                              </a:rPr>
                                            </m:ctrlPr>
                                          </m:barPr>
                                          <m:e>
                                            <m:r>
                                              <a:rPr lang="en-GB" i="1">
                                                <a:latin typeface="Cambria Math" panose="02040503050406030204" pitchFamily="18" charset="0"/>
                                              </a:rPr>
                                              <m:t>𝜔</m:t>
                                            </m:r>
                                          </m:e>
                                        </m:bar>
                                      </m:e>
                                    </m:bar>
                                  </m:e>
                                  <m:sub>
                                    <m:r>
                                      <a:rPr lang="en-GB" i="1">
                                        <a:latin typeface="Cambria Math" panose="02040503050406030204" pitchFamily="18" charset="0"/>
                                      </a:rPr>
                                      <m:t>𝑖</m:t>
                                    </m:r>
                                  </m:sub>
                                </m:sSub>
                                <m:r>
                                  <a:rPr lang="en-GB" b="1" i="1">
                                    <a:latin typeface="Cambria Math" panose="02040503050406030204" pitchFamily="18" charset="0"/>
                                  </a:rPr>
                                  <m:t> </m:t>
                                </m:r>
                                <m:r>
                                  <a:rPr lang="en-GB">
                                    <a:latin typeface="Cambria Math" panose="02040503050406030204" pitchFamily="18" charset="0"/>
                                  </a:rPr>
                                  <m:t>, </m:t>
                                </m:r>
                                <m:d>
                                  <m:dPr>
                                    <m:ctrlPr>
                                      <a:rPr lang="de-DE" b="1" i="1">
                                        <a:latin typeface="Cambria Math" panose="02040503050406030204" pitchFamily="18" charset="0"/>
                                      </a:rPr>
                                    </m:ctrlPr>
                                  </m:dPr>
                                  <m:e>
                                    <m:r>
                                      <a:rPr lang="en-GB" i="1">
                                        <a:latin typeface="Cambria Math" panose="02040503050406030204" pitchFamily="18" charset="0"/>
                                      </a:rPr>
                                      <m:t>𝑙</m:t>
                                    </m:r>
                                    <m:r>
                                      <a:rPr lang="en-GB" i="1">
                                        <a:latin typeface="Cambria Math" panose="02040503050406030204" pitchFamily="18" charset="0"/>
                                      </a:rPr>
                                      <m:t>,</m:t>
                                    </m:r>
                                    <m:r>
                                      <a:rPr lang="en-GB" i="1">
                                        <a:latin typeface="Cambria Math" panose="02040503050406030204" pitchFamily="18" charset="0"/>
                                      </a:rPr>
                                      <m:t>𝑖</m:t>
                                    </m:r>
                                  </m:e>
                                </m:d>
                                <m:r>
                                  <a:rPr lang="en-GB">
                                    <a:latin typeface="Cambria Math" panose="02040503050406030204" pitchFamily="18" charset="0"/>
                                  </a:rPr>
                                  <m:t>=</m:t>
                                </m:r>
                                <m:d>
                                  <m:dPr>
                                    <m:ctrlPr>
                                      <a:rPr lang="de-DE" b="1" i="1">
                                        <a:latin typeface="Cambria Math" panose="02040503050406030204" pitchFamily="18" charset="0"/>
                                      </a:rPr>
                                    </m:ctrlPr>
                                  </m:dPr>
                                  <m:e>
                                    <m:r>
                                      <a:rPr lang="en-GB">
                                        <a:latin typeface="Cambria Math" panose="02040503050406030204" pitchFamily="18" charset="0"/>
                                      </a:rPr>
                                      <m:t>1,1</m:t>
                                    </m:r>
                                  </m:e>
                                </m:d>
                                <m:r>
                                  <a:rPr lang="en-GB">
                                    <a:latin typeface="Cambria Math" panose="02040503050406030204" pitchFamily="18" charset="0"/>
                                  </a:rPr>
                                  <m:t>,</m:t>
                                </m:r>
                                <m:d>
                                  <m:dPr>
                                    <m:ctrlPr>
                                      <a:rPr lang="de-DE" b="1" i="1">
                                        <a:latin typeface="Cambria Math" panose="02040503050406030204" pitchFamily="18" charset="0"/>
                                      </a:rPr>
                                    </m:ctrlPr>
                                  </m:dPr>
                                  <m:e>
                                    <m:r>
                                      <a:rPr lang="en-GB">
                                        <a:latin typeface="Cambria Math" panose="02040503050406030204" pitchFamily="18" charset="0"/>
                                      </a:rPr>
                                      <m:t>2,1</m:t>
                                    </m:r>
                                  </m:e>
                                </m:d>
                                <m:r>
                                  <a:rPr lang="en-GB">
                                    <a:latin typeface="Cambria Math" panose="02040503050406030204" pitchFamily="18" charset="0"/>
                                  </a:rPr>
                                  <m:t>,…,</m:t>
                                </m:r>
                                <m:d>
                                  <m:dPr>
                                    <m:ctrlPr>
                                      <a:rPr lang="de-DE" b="1" i="1">
                                        <a:latin typeface="Cambria Math" panose="02040503050406030204" pitchFamily="18" charset="0"/>
                                      </a:rPr>
                                    </m:ctrlPr>
                                  </m:dPr>
                                  <m:e>
                                    <m:sSub>
                                      <m:sSubPr>
                                        <m:ctrlPr>
                                          <a:rPr lang="de-DE"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𝑠</m:t>
                                        </m:r>
                                      </m:sub>
                                    </m:sSub>
                                    <m:r>
                                      <a:rPr lang="en-GB">
                                        <a:latin typeface="Cambria Math" panose="02040503050406030204" pitchFamily="18" charset="0"/>
                                      </a:rPr>
                                      <m:t>,1</m:t>
                                    </m:r>
                                  </m:e>
                                </m:d>
                                <m:r>
                                  <a:rPr lang="en-GB">
                                    <a:latin typeface="Cambria Math" panose="02040503050406030204" pitchFamily="18" charset="0"/>
                                  </a:rPr>
                                  <m:t>,</m:t>
                                </m:r>
                                <m:d>
                                  <m:dPr>
                                    <m:ctrlPr>
                                      <a:rPr lang="de-DE" b="1" i="1">
                                        <a:latin typeface="Cambria Math" panose="02040503050406030204" pitchFamily="18" charset="0"/>
                                      </a:rPr>
                                    </m:ctrlPr>
                                  </m:dPr>
                                  <m:e>
                                    <m:r>
                                      <a:rPr lang="en-GB">
                                        <a:latin typeface="Cambria Math" panose="02040503050406030204" pitchFamily="18" charset="0"/>
                                      </a:rPr>
                                      <m:t>1,2</m:t>
                                    </m:r>
                                  </m:e>
                                </m:d>
                                <m:r>
                                  <a:rPr lang="en-GB">
                                    <a:latin typeface="Cambria Math" panose="02040503050406030204" pitchFamily="18" charset="0"/>
                                  </a:rPr>
                                  <m:t>,…,(</m:t>
                                </m:r>
                                <m:sSub>
                                  <m:sSubPr>
                                    <m:ctrlPr>
                                      <a:rPr lang="de-DE"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𝑠</m:t>
                                    </m:r>
                                  </m:sub>
                                </m:sSub>
                                <m:r>
                                  <a:rPr lang="en-GB">
                                    <a:latin typeface="Cambria Math" panose="02040503050406030204" pitchFamily="18" charset="0"/>
                                  </a:rPr>
                                  <m:t>,</m:t>
                                </m:r>
                                <m:sSub>
                                  <m:sSubPr>
                                    <m:ctrlPr>
                                      <a:rPr lang="de-DE" i="1">
                                        <a:latin typeface="Cambria Math" panose="02040503050406030204" pitchFamily="18" charset="0"/>
                                      </a:rPr>
                                    </m:ctrlPr>
                                  </m:sSubPr>
                                  <m:e>
                                    <m:r>
                                      <a:rPr lang="en-GB" i="1">
                                        <a:latin typeface="Cambria Math" panose="02040503050406030204" pitchFamily="18" charset="0"/>
                                      </a:rPr>
                                      <m:t>𝑁</m:t>
                                    </m:r>
                                  </m:e>
                                  <m:sub>
                                    <m:bar>
                                      <m:barPr>
                                        <m:pos m:val="top"/>
                                        <m:ctrlPr>
                                          <a:rPr lang="de-DE" i="1">
                                            <a:latin typeface="Cambria Math" panose="02040503050406030204" pitchFamily="18" charset="0"/>
                                          </a:rPr>
                                        </m:ctrlPr>
                                      </m:barPr>
                                      <m:e>
                                        <m:bar>
                                          <m:barPr>
                                            <m:ctrlPr>
                                              <a:rPr lang="de-DE" i="1">
                                                <a:latin typeface="Cambria Math" panose="02040503050406030204" pitchFamily="18" charset="0"/>
                                              </a:rPr>
                                            </m:ctrlPr>
                                          </m:barPr>
                                          <m:e>
                                            <m:r>
                                              <a:rPr lang="en-GB" i="1">
                                                <a:latin typeface="Cambria Math" panose="02040503050406030204" pitchFamily="18" charset="0"/>
                                              </a:rPr>
                                              <m:t>𝜔</m:t>
                                            </m:r>
                                          </m:e>
                                        </m:bar>
                                      </m:e>
                                    </m:bar>
                                  </m:sub>
                                </m:sSub>
                                <m:r>
                                  <a:rPr lang="en-GB">
                                    <a:latin typeface="Cambria Math" panose="02040503050406030204" pitchFamily="18" charset="0"/>
                                  </a:rPr>
                                  <m:t>)</m:t>
                                </m:r>
                              </m:e>
                            </m:mr>
                            <m:mr>
                              <m:e>
                                <m:r>
                                  <a:rPr lang="en-GB" i="1">
                                    <a:latin typeface="Cambria Math" panose="02040503050406030204" pitchFamily="18" charset="0"/>
                                  </a:rPr>
                                  <m:t>{ }</m:t>
                                </m:r>
                              </m:e>
                              <m:e>
                                <m:sSub>
                                  <m:sSubPr>
                                    <m:ctrlPr>
                                      <a:rPr lang="de-DE" i="1">
                                        <a:latin typeface="Cambria Math" panose="02040503050406030204" pitchFamily="18" charset="0"/>
                                      </a:rPr>
                                    </m:ctrlPr>
                                  </m:sSubPr>
                                  <m:e>
                                    <m:r>
                                      <a:rPr lang="en-GB" i="1">
                                        <a:latin typeface="Cambria Math" panose="02040503050406030204" pitchFamily="18" charset="0"/>
                                      </a:rPr>
                                      <m:t>𝑓𝑜𝑟</m:t>
                                    </m:r>
                                    <m:r>
                                      <a:rPr lang="en-GB" i="1">
                                        <a:latin typeface="Cambria Math" panose="02040503050406030204" pitchFamily="18" charset="0"/>
                                      </a:rPr>
                                      <m:t> ∄ </m:t>
                                    </m:r>
                                    <m:r>
                                      <a:rPr lang="en-GB" i="1">
                                        <a:latin typeface="Cambria Math" panose="02040503050406030204" pitchFamily="18" charset="0"/>
                                      </a:rPr>
                                      <m:t>𝛿</m:t>
                                    </m:r>
                                  </m:e>
                                  <m:sub>
                                    <m:r>
                                      <a:rPr lang="en-GB" i="1">
                                        <a:latin typeface="Cambria Math" panose="02040503050406030204" pitchFamily="18" charset="0"/>
                                      </a:rPr>
                                      <m:t>𝜔</m:t>
                                    </m:r>
                                    <m:r>
                                      <a:rPr lang="en-GB" i="1">
                                        <a:latin typeface="Cambria Math" panose="02040503050406030204" pitchFamily="18" charset="0"/>
                                      </a:rPr>
                                      <m:t>,</m:t>
                                    </m:r>
                                    <m:r>
                                      <a:rPr lang="en-GB" i="1">
                                        <a:latin typeface="Cambria Math" panose="02040503050406030204" pitchFamily="18" charset="0"/>
                                      </a:rPr>
                                      <m:t>𝑙</m:t>
                                    </m:r>
                                  </m:sub>
                                </m:sSub>
                                <m:r>
                                  <a:rPr lang="en-GB" i="1">
                                    <a:latin typeface="Cambria Math" panose="02040503050406030204" pitchFamily="18" charset="0"/>
                                  </a:rPr>
                                  <m:t>∈</m:t>
                                </m:r>
                                <m:sSub>
                                  <m:sSubPr>
                                    <m:ctrlPr>
                                      <a:rPr lang="de-DE" b="1" i="1">
                                        <a:latin typeface="Cambria Math" panose="02040503050406030204" pitchFamily="18" charset="0"/>
                                      </a:rPr>
                                    </m:ctrlPr>
                                  </m:sSubPr>
                                  <m:e>
                                    <m:bar>
                                      <m:barPr>
                                        <m:pos m:val="top"/>
                                        <m:ctrlPr>
                                          <a:rPr lang="de-DE" i="1">
                                            <a:latin typeface="Cambria Math" panose="02040503050406030204" pitchFamily="18" charset="0"/>
                                          </a:rPr>
                                        </m:ctrlPr>
                                      </m:barPr>
                                      <m:e>
                                        <m:bar>
                                          <m:barPr>
                                            <m:ctrlPr>
                                              <a:rPr lang="de-DE" i="1">
                                                <a:latin typeface="Cambria Math" panose="02040503050406030204" pitchFamily="18" charset="0"/>
                                              </a:rPr>
                                            </m:ctrlPr>
                                          </m:barPr>
                                          <m:e>
                                            <m:r>
                                              <a:rPr lang="en-GB" i="1">
                                                <a:latin typeface="Cambria Math" panose="02040503050406030204" pitchFamily="18" charset="0"/>
                                              </a:rPr>
                                              <m:t>𝜔</m:t>
                                            </m:r>
                                          </m:e>
                                        </m:bar>
                                      </m:e>
                                    </m:bar>
                                  </m:e>
                                  <m:sub>
                                    <m:r>
                                      <a:rPr lang="en-GB" i="1">
                                        <a:latin typeface="Cambria Math" panose="02040503050406030204" pitchFamily="18" charset="0"/>
                                      </a:rPr>
                                      <m:t>𝑖</m:t>
                                    </m:r>
                                  </m:sub>
                                </m:sSub>
                                <m:r>
                                  <a:rPr lang="en-GB" i="1">
                                    <a:latin typeface="Cambria Math" panose="02040503050406030204" pitchFamily="18" charset="0"/>
                                  </a:rPr>
                                  <m:t>.</m:t>
                                </m:r>
                              </m:e>
                            </m:mr>
                          </m:m>
                        </m:e>
                      </m:d>
                    </m:oMath>
                  </m:oMathPara>
                </a14:m>
                <a:endParaRPr lang="de-DE" dirty="0"/>
              </a:p>
            </p:txBody>
          </p:sp>
        </mc:Choice>
        <mc:Fallback xmlns="">
          <p:sp>
            <p:nvSpPr>
              <p:cNvPr id="3" name="Inhaltsplatzhalter 2">
                <a:extLst>
                  <a:ext uri="{FF2B5EF4-FFF2-40B4-BE49-F238E27FC236}">
                    <a16:creationId xmlns:a16="http://schemas.microsoft.com/office/drawing/2014/main" id="{50137FC0-88F6-4838-8751-F80FB0F53B0C}"/>
                  </a:ext>
                </a:extLst>
              </p:cNvPr>
              <p:cNvSpPr>
                <a:spLocks noGrp="1" noRot="1" noChangeAspect="1" noMove="1" noResize="1" noEditPoints="1" noAdjustHandles="1" noChangeArrowheads="1" noChangeShapeType="1" noTextEdit="1"/>
              </p:cNvSpPr>
              <p:nvPr>
                <p:ph idx="1"/>
              </p:nvPr>
            </p:nvSpPr>
            <p:spPr>
              <a:blipFill>
                <a:blip r:embed="rId2"/>
                <a:stretch>
                  <a:fillRect l="-815"/>
                </a:stretch>
              </a:blipFill>
            </p:spPr>
            <p:txBody>
              <a:bodyPr/>
              <a:lstStyle/>
              <a:p>
                <a:r>
                  <a:rPr lang="de-DE">
                    <a:noFill/>
                  </a:rPr>
                  <a:t> </a:t>
                </a:r>
              </a:p>
            </p:txBody>
          </p:sp>
        </mc:Fallback>
      </mc:AlternateContent>
    </p:spTree>
    <p:extLst>
      <p:ext uri="{BB962C8B-B14F-4D97-AF65-F5344CB8AC3E}">
        <p14:creationId xmlns:p14="http://schemas.microsoft.com/office/powerpoint/2010/main" val="848452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0CD16-1E05-4045-BDB0-839B01E091D6}"/>
              </a:ext>
            </a:extLst>
          </p:cNvPr>
          <p:cNvSpPr>
            <a:spLocks noGrp="1"/>
          </p:cNvSpPr>
          <p:nvPr>
            <p:ph type="title"/>
          </p:nvPr>
        </p:nvSpPr>
        <p:spPr/>
        <p:txBody>
          <a:bodyPr/>
          <a:lstStyle/>
          <a:p>
            <a:r>
              <a:rPr lang="de-DE" dirty="0"/>
              <a:t>PSD Modelling</a:t>
            </a:r>
          </a:p>
        </p:txBody>
      </p:sp>
      <p:pic>
        <p:nvPicPr>
          <p:cNvPr id="4" name="Inhaltsplatzhalter 3">
            <a:extLst>
              <a:ext uri="{FF2B5EF4-FFF2-40B4-BE49-F238E27FC236}">
                <a16:creationId xmlns:a16="http://schemas.microsoft.com/office/drawing/2014/main" id="{A4D6F94C-449C-434A-9A6E-73998545CD3D}"/>
              </a:ext>
            </a:extLst>
          </p:cNvPr>
          <p:cNvPicPr>
            <a:picLocks noGrp="1" noChangeAspect="1"/>
          </p:cNvPicPr>
          <p:nvPr>
            <p:ph idx="1"/>
          </p:nvPr>
        </p:nvPicPr>
        <p:blipFill>
          <a:blip r:embed="rId2"/>
          <a:stretch>
            <a:fillRect/>
          </a:stretch>
        </p:blipFill>
        <p:spPr>
          <a:xfrm>
            <a:off x="-733021" y="1593855"/>
            <a:ext cx="13658042" cy="4320480"/>
          </a:xfrm>
          <a:prstGeom prst="rect">
            <a:avLst/>
          </a:prstGeom>
        </p:spPr>
      </p:pic>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70B521D9-9DB7-46E6-A71C-587CA58BE140}"/>
                  </a:ext>
                </a:extLst>
              </p:cNvPr>
              <p:cNvSpPr/>
              <p:nvPr/>
            </p:nvSpPr>
            <p:spPr>
              <a:xfrm>
                <a:off x="670984" y="5914335"/>
                <a:ext cx="3042949" cy="518475"/>
              </a:xfrm>
              <a:prstGeom prst="rect">
                <a:avLst/>
              </a:prstGeom>
            </p:spPr>
            <p:txBody>
              <a:bodyPr wrap="none">
                <a:spAutoFit/>
              </a:bodyPr>
              <a:lstStyle/>
              <a:p>
                <a14:m>
                  <m:oMath xmlns:m="http://schemas.openxmlformats.org/officeDocument/2006/math">
                    <m:sSub>
                      <m:sSubPr>
                        <m:ctrlPr>
                          <a:rPr lang="de-DE" i="1">
                            <a:latin typeface="Cambria Math" panose="02040503050406030204" pitchFamily="18" charset="0"/>
                          </a:rPr>
                        </m:ctrlPr>
                      </m:sSubPr>
                      <m:e>
                        <m:r>
                          <a:rPr lang="en-GB" i="1">
                            <a:latin typeface="Cambria Math" panose="02040503050406030204" pitchFamily="18" charset="0"/>
                          </a:rPr>
                          <m:t>𝑁</m:t>
                        </m:r>
                      </m:e>
                      <m:sub>
                        <m:bar>
                          <m:barPr>
                            <m:pos m:val="top"/>
                            <m:ctrlPr>
                              <a:rPr lang="de-DE" i="1">
                                <a:latin typeface="Cambria Math" panose="02040503050406030204" pitchFamily="18" charset="0"/>
                              </a:rPr>
                            </m:ctrlPr>
                          </m:barPr>
                          <m:e>
                            <m:bar>
                              <m:barPr>
                                <m:ctrlPr>
                                  <a:rPr lang="de-DE" i="1">
                                    <a:latin typeface="Cambria Math" panose="02040503050406030204" pitchFamily="18" charset="0"/>
                                  </a:rPr>
                                </m:ctrlPr>
                              </m:barPr>
                              <m:e>
                                <m:r>
                                  <a:rPr lang="en-GB" i="1">
                                    <a:latin typeface="Cambria Math" panose="02040503050406030204" pitchFamily="18" charset="0"/>
                                  </a:rPr>
                                  <m:t>𝜔</m:t>
                                </m:r>
                              </m:e>
                            </m:bar>
                          </m:e>
                        </m:bar>
                      </m:sub>
                    </m:sSub>
                    <m:r>
                      <a:rPr lang="en-GB" i="1">
                        <a:latin typeface="Cambria Math" panose="02040503050406030204" pitchFamily="18" charset="0"/>
                      </a:rPr>
                      <m:t>=</m:t>
                    </m:r>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𝑢</m:t>
                            </m:r>
                          </m:sub>
                        </m:sSub>
                      </m:e>
                    </m:d>
                  </m:oMath>
                </a14:m>
                <a:r>
                  <a:rPr lang="de-DE" dirty="0"/>
                  <a:t> =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𝑁</m:t>
                        </m:r>
                      </m:e>
                      <m:sub>
                        <m:r>
                          <a:rPr lang="de-DE" i="1">
                            <a:latin typeface="Cambria Math" panose="02040503050406030204" pitchFamily="18" charset="0"/>
                          </a:rPr>
                          <m:t>𝜔</m:t>
                        </m:r>
                      </m:sub>
                    </m:sSub>
                  </m:oMath>
                </a14:m>
                <a:r>
                  <a:rPr lang="de-DE" dirty="0"/>
                  <a:t> = 13</a:t>
                </a:r>
              </a:p>
            </p:txBody>
          </p:sp>
        </mc:Choice>
        <mc:Fallback xmlns="">
          <p:sp>
            <p:nvSpPr>
              <p:cNvPr id="3" name="Rechteck 2">
                <a:extLst>
                  <a:ext uri="{FF2B5EF4-FFF2-40B4-BE49-F238E27FC236}">
                    <a16:creationId xmlns:a16="http://schemas.microsoft.com/office/drawing/2014/main" id="{70B521D9-9DB7-46E6-A71C-587CA58BE140}"/>
                  </a:ext>
                </a:extLst>
              </p:cNvPr>
              <p:cNvSpPr>
                <a:spLocks noRot="1" noChangeAspect="1" noMove="1" noResize="1" noEditPoints="1" noAdjustHandles="1" noChangeArrowheads="1" noChangeShapeType="1" noTextEdit="1"/>
              </p:cNvSpPr>
              <p:nvPr/>
            </p:nvSpPr>
            <p:spPr>
              <a:xfrm>
                <a:off x="670984" y="5914335"/>
                <a:ext cx="3042949" cy="518475"/>
              </a:xfrm>
              <a:prstGeom prst="rect">
                <a:avLst/>
              </a:prstGeom>
              <a:blipFill>
                <a:blip r:embed="rId3"/>
                <a:stretch>
                  <a:fillRect l="-401" t="-9412" r="-2405" b="-15294"/>
                </a:stretch>
              </a:blipFill>
            </p:spPr>
            <p:txBody>
              <a:bodyPr/>
              <a:lstStyle/>
              <a:p>
                <a:r>
                  <a:rPr lang="de-DE">
                    <a:noFill/>
                  </a:rPr>
                  <a:t> </a:t>
                </a:r>
              </a:p>
            </p:txBody>
          </p:sp>
        </mc:Fallback>
      </mc:AlternateContent>
    </p:spTree>
    <p:extLst>
      <p:ext uri="{BB962C8B-B14F-4D97-AF65-F5344CB8AC3E}">
        <p14:creationId xmlns:p14="http://schemas.microsoft.com/office/powerpoint/2010/main" val="295736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BCFA05E7-375A-4591-A56A-815656B35CEE}"/>
              </a:ext>
            </a:extLst>
          </p:cNvPr>
          <p:cNvPicPr>
            <a:picLocks noGrp="1" noChangeAspect="1"/>
          </p:cNvPicPr>
          <p:nvPr>
            <p:ph idx="1"/>
          </p:nvPr>
        </p:nvPicPr>
        <p:blipFill>
          <a:blip r:embed="rId2"/>
          <a:stretch>
            <a:fillRect/>
          </a:stretch>
        </p:blipFill>
        <p:spPr>
          <a:xfrm>
            <a:off x="-1302106" y="1088740"/>
            <a:ext cx="14796212" cy="4680520"/>
          </a:xfrm>
          <a:prstGeom prst="rect">
            <a:avLst/>
          </a:prstGeom>
        </p:spPr>
      </p:pic>
    </p:spTree>
    <p:extLst>
      <p:ext uri="{BB962C8B-B14F-4D97-AF65-F5344CB8AC3E}">
        <p14:creationId xmlns:p14="http://schemas.microsoft.com/office/powerpoint/2010/main" val="1765976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060E12FA-8FB6-4ABB-B961-758E624E669C}"/>
              </a:ext>
            </a:extLst>
          </p:cNvPr>
          <p:cNvPicPr>
            <a:picLocks noGrp="1" noChangeAspect="1"/>
          </p:cNvPicPr>
          <p:nvPr>
            <p:ph idx="1"/>
          </p:nvPr>
        </p:nvPicPr>
        <p:blipFill>
          <a:blip r:embed="rId3"/>
          <a:stretch>
            <a:fillRect/>
          </a:stretch>
        </p:blipFill>
        <p:spPr>
          <a:xfrm>
            <a:off x="0" y="1411609"/>
            <a:ext cx="12192000" cy="4196454"/>
          </a:xfrm>
          <a:prstGeom prst="rect">
            <a:avLst/>
          </a:prstGeom>
        </p:spPr>
      </p:pic>
    </p:spTree>
    <p:extLst>
      <p:ext uri="{BB962C8B-B14F-4D97-AF65-F5344CB8AC3E}">
        <p14:creationId xmlns:p14="http://schemas.microsoft.com/office/powerpoint/2010/main" val="2737168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346EA006-AF60-499C-ABEC-0BFF0AA422F7}"/>
              </a:ext>
            </a:extLst>
          </p:cNvPr>
          <p:cNvSpPr>
            <a:spLocks noGrp="1"/>
          </p:cNvSpPr>
          <p:nvPr>
            <p:ph idx="1"/>
          </p:nvPr>
        </p:nvSpPr>
        <p:spPr>
          <a:xfrm>
            <a:off x="487892" y="224644"/>
            <a:ext cx="11216216" cy="4659312"/>
          </a:xfrm>
        </p:spPr>
        <p:txBody>
          <a:bodyPr/>
          <a:lstStyle/>
          <a:p>
            <a:pPr marL="0" indent="0">
              <a:buNone/>
            </a:pPr>
            <a:endParaRPr lang="en-GB" sz="2000" b="1" dirty="0"/>
          </a:p>
          <a:p>
            <a:pPr marL="0" indent="0">
              <a:buNone/>
            </a:pPr>
            <a:r>
              <a:rPr lang="en-GB" sz="2000" b="1" dirty="0"/>
              <a:t>		</a:t>
            </a:r>
            <a:r>
              <a:rPr lang="en-GB" sz="1600" b="1" dirty="0">
                <a:latin typeface="Times New Roman" panose="02020603050405020304" pitchFamily="18" charset="0"/>
                <a:cs typeface="Times New Roman" panose="02020603050405020304" pitchFamily="18" charset="0"/>
              </a:rPr>
              <a:t>Figure 7: Averaged autocorrelation comparison for different sample sizes (10, 100, 500, 1000)</a:t>
            </a:r>
            <a:endParaRPr lang="de-DE" sz="1600" i="1" dirty="0">
              <a:latin typeface="Times New Roman" panose="02020603050405020304" pitchFamily="18" charset="0"/>
              <a:cs typeface="Times New Roman" panose="02020603050405020304" pitchFamily="18" charset="0"/>
            </a:endParaRPr>
          </a:p>
          <a:p>
            <a:pPr marL="0" indent="0">
              <a:buNone/>
            </a:pPr>
            <a:endParaRPr lang="de-DE" dirty="0"/>
          </a:p>
        </p:txBody>
      </p:sp>
      <p:pic>
        <p:nvPicPr>
          <p:cNvPr id="5" name="Grafik 4">
            <a:extLst>
              <a:ext uri="{FF2B5EF4-FFF2-40B4-BE49-F238E27FC236}">
                <a16:creationId xmlns:a16="http://schemas.microsoft.com/office/drawing/2014/main" id="{A1FCF211-E016-4A51-9F5A-A1FA484AF465}"/>
              </a:ext>
            </a:extLst>
          </p:cNvPr>
          <p:cNvPicPr/>
          <p:nvPr/>
        </p:nvPicPr>
        <p:blipFill>
          <a:blip r:embed="rId2">
            <a:extLst>
              <a:ext uri="{96DAC541-7B7A-43D3-8B79-37D633B846F1}">
                <asvg:svgBlip xmlns:asvg="http://schemas.microsoft.com/office/drawing/2016/SVG/main" r:embed="rId3"/>
              </a:ext>
            </a:extLst>
          </a:blip>
          <a:stretch>
            <a:fillRect/>
          </a:stretch>
        </p:blipFill>
        <p:spPr>
          <a:xfrm>
            <a:off x="2171564" y="1003772"/>
            <a:ext cx="7848872" cy="5413560"/>
          </a:xfrm>
          <a:prstGeom prst="rect">
            <a:avLst/>
          </a:prstGeom>
        </p:spPr>
      </p:pic>
    </p:spTree>
    <p:extLst>
      <p:ext uri="{BB962C8B-B14F-4D97-AF65-F5344CB8AC3E}">
        <p14:creationId xmlns:p14="http://schemas.microsoft.com/office/powerpoint/2010/main" val="117167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D1163A-EDBF-4867-AB2E-9B79018D48D2}"/>
              </a:ext>
            </a:extLst>
          </p:cNvPr>
          <p:cNvSpPr>
            <a:spLocks noGrp="1"/>
          </p:cNvSpPr>
          <p:nvPr>
            <p:ph type="title"/>
          </p:nvPr>
        </p:nvSpPr>
        <p:spPr/>
        <p:txBody>
          <a:bodyPr/>
          <a:lstStyle/>
          <a:p>
            <a:r>
              <a:rPr lang="de-DE" dirty="0" err="1"/>
              <a:t>Concluding</a:t>
            </a:r>
            <a:r>
              <a:rPr lang="de-DE" dirty="0"/>
              <a:t> </a:t>
            </a:r>
            <a:r>
              <a:rPr lang="de-DE" dirty="0" err="1"/>
              <a:t>Remarks</a:t>
            </a:r>
            <a:endParaRPr lang="de-DE" dirty="0"/>
          </a:p>
        </p:txBody>
      </p:sp>
      <p:sp>
        <p:nvSpPr>
          <p:cNvPr id="3" name="Inhaltsplatzhalter 2">
            <a:extLst>
              <a:ext uri="{FF2B5EF4-FFF2-40B4-BE49-F238E27FC236}">
                <a16:creationId xmlns:a16="http://schemas.microsoft.com/office/drawing/2014/main" id="{EF427219-22B8-47F6-A1D6-E8694A9CBB9C}"/>
              </a:ext>
            </a:extLst>
          </p:cNvPr>
          <p:cNvSpPr>
            <a:spLocks noGrp="1"/>
          </p:cNvSpPr>
          <p:nvPr>
            <p:ph idx="1"/>
          </p:nvPr>
        </p:nvSpPr>
        <p:spPr>
          <a:xfrm>
            <a:off x="670984" y="1155543"/>
            <a:ext cx="11216216" cy="4947828"/>
          </a:xfrm>
        </p:spPr>
        <p:txBody>
          <a:bodyPr/>
          <a:lstStyle/>
          <a:p>
            <a:r>
              <a:rPr lang="en-GB" dirty="0"/>
              <a:t>A Sliced </a:t>
            </a:r>
            <a:r>
              <a:rPr lang="en-GB" dirty="0" err="1"/>
              <a:t>Normals</a:t>
            </a:r>
            <a:r>
              <a:rPr lang="en-GB" dirty="0"/>
              <a:t> based formulation of a PSD ensemble has been proposed.</a:t>
            </a:r>
          </a:p>
          <a:p>
            <a:r>
              <a:rPr lang="en-GB" dirty="0"/>
              <a:t>The accuracy of the shape (magnitude, coverage of areas) in comparison with the Truncated Normal RPSD representation is worse, however it seems that the features of the target stochastic processes are converging faster.</a:t>
            </a:r>
          </a:p>
          <a:p>
            <a:r>
              <a:rPr lang="en-GB" dirty="0"/>
              <a:t>Optimality in Physical Space vs. Optimality in Feature Space [Crespo &amp; Colbert]</a:t>
            </a:r>
          </a:p>
          <a:p>
            <a:r>
              <a:rPr lang="en-GB" dirty="0"/>
              <a:t>For now only our toy example is regarded, this is highly unrealistic since the data-thinning and adaptive sampling only works because we actually know the shape of the true PSD. </a:t>
            </a:r>
            <a:r>
              <a:rPr lang="en-GB" dirty="0">
                <a:sym typeface="Wingdings" panose="05000000000000000000" pitchFamily="2" charset="2"/>
              </a:rPr>
              <a:t> A procedure for observation data only should be developed.</a:t>
            </a:r>
          </a:p>
          <a:p>
            <a:r>
              <a:rPr lang="en-GB" dirty="0">
                <a:sym typeface="Wingdings" panose="05000000000000000000" pitchFamily="2" charset="2"/>
              </a:rPr>
              <a:t>It is aimed to apply SN also for EPSD functions.</a:t>
            </a:r>
          </a:p>
          <a:p>
            <a:r>
              <a:rPr lang="en-GB" dirty="0">
                <a:sym typeface="Wingdings" panose="05000000000000000000" pitchFamily="2" charset="2"/>
              </a:rPr>
              <a:t>For Specific examples the Relaxed PSD can be directly </a:t>
            </a:r>
            <a:r>
              <a:rPr lang="en-GB" dirty="0" err="1">
                <a:sym typeface="Wingdings" panose="05000000000000000000" pitchFamily="2" charset="2"/>
              </a:rPr>
              <a:t>transfomed</a:t>
            </a:r>
            <a:r>
              <a:rPr lang="en-GB" dirty="0">
                <a:sym typeface="Wingdings" panose="05000000000000000000" pitchFamily="2" charset="2"/>
              </a:rPr>
              <a:t> into the response space.</a:t>
            </a:r>
          </a:p>
          <a:p>
            <a:r>
              <a:rPr lang="en-GB" dirty="0">
                <a:sym typeface="Wingdings" panose="05000000000000000000" pitchFamily="2" charset="2"/>
              </a:rPr>
              <a:t>Try other PSD driven stochastic process generators such as KL-Expansion.</a:t>
            </a:r>
          </a:p>
          <a:p>
            <a:r>
              <a:rPr lang="en-GB" dirty="0">
                <a:sym typeface="Wingdings" panose="05000000000000000000" pitchFamily="2" charset="2"/>
              </a:rPr>
              <a:t>Expand the applications also to wave, wind and other natural processes.</a:t>
            </a:r>
            <a:endParaRPr lang="en-GB" dirty="0"/>
          </a:p>
        </p:txBody>
      </p:sp>
    </p:spTree>
    <p:extLst>
      <p:ext uri="{BB962C8B-B14F-4D97-AF65-F5344CB8AC3E}">
        <p14:creationId xmlns:p14="http://schemas.microsoft.com/office/powerpoint/2010/main" val="347433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A7B0D-5FE1-4773-84F2-A1053A80F902}"/>
              </a:ext>
            </a:extLst>
          </p:cNvPr>
          <p:cNvSpPr>
            <a:spLocks noGrp="1"/>
          </p:cNvSpPr>
          <p:nvPr>
            <p:ph type="title"/>
          </p:nvPr>
        </p:nvSpPr>
        <p:spPr>
          <a:xfrm>
            <a:off x="2969446" y="1700808"/>
            <a:ext cx="6253108" cy="828675"/>
          </a:xfrm>
        </p:spPr>
        <p:txBody>
          <a:body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r>
              <a:rPr lang="de-DE" dirty="0"/>
              <a:t>!</a:t>
            </a:r>
          </a:p>
        </p:txBody>
      </p:sp>
      <p:sp>
        <p:nvSpPr>
          <p:cNvPr id="3" name="Textfeld 2">
            <a:extLst>
              <a:ext uri="{FF2B5EF4-FFF2-40B4-BE49-F238E27FC236}">
                <a16:creationId xmlns:a16="http://schemas.microsoft.com/office/drawing/2014/main" id="{8D1D27AC-5FF2-453A-9B45-7A7D82073AB1}"/>
              </a:ext>
            </a:extLst>
          </p:cNvPr>
          <p:cNvSpPr txBox="1"/>
          <p:nvPr/>
        </p:nvSpPr>
        <p:spPr>
          <a:xfrm>
            <a:off x="5265104" y="5625244"/>
            <a:ext cx="6926896" cy="830997"/>
          </a:xfrm>
          <a:prstGeom prst="rect">
            <a:avLst/>
          </a:prstGeom>
          <a:noFill/>
        </p:spPr>
        <p:txBody>
          <a:bodyPr wrap="none" rtlCol="0">
            <a:spAutoFit/>
          </a:bodyPr>
          <a:lstStyle/>
          <a:p>
            <a:r>
              <a:rPr lang="de-DE" dirty="0" err="1">
                <a:hlinkClick r:id="rId2"/>
              </a:rPr>
              <a:t>Sliced</a:t>
            </a:r>
            <a:r>
              <a:rPr lang="de-DE" dirty="0">
                <a:hlinkClick r:id="rId2"/>
              </a:rPr>
              <a:t> Normals Framework:</a:t>
            </a:r>
          </a:p>
          <a:p>
            <a:r>
              <a:rPr lang="de-DE" dirty="0">
                <a:hlinkClick r:id="rId2"/>
              </a:rPr>
              <a:t>https://github.com/FriesischScott/SlicedNormals.jl</a:t>
            </a:r>
            <a:endParaRPr lang="de-DE" dirty="0"/>
          </a:p>
        </p:txBody>
      </p:sp>
      <p:sp>
        <p:nvSpPr>
          <p:cNvPr id="4" name="Textfeld 3">
            <a:extLst>
              <a:ext uri="{FF2B5EF4-FFF2-40B4-BE49-F238E27FC236}">
                <a16:creationId xmlns:a16="http://schemas.microsoft.com/office/drawing/2014/main" id="{69A2AEC9-6773-4399-B718-B8BCE3645974}"/>
              </a:ext>
            </a:extLst>
          </p:cNvPr>
          <p:cNvSpPr txBox="1"/>
          <p:nvPr/>
        </p:nvSpPr>
        <p:spPr>
          <a:xfrm>
            <a:off x="371364" y="3681054"/>
            <a:ext cx="3974806" cy="830997"/>
          </a:xfrm>
          <a:prstGeom prst="rect">
            <a:avLst/>
          </a:prstGeom>
          <a:noFill/>
        </p:spPr>
        <p:txBody>
          <a:bodyPr wrap="none" rtlCol="0">
            <a:spAutoFit/>
          </a:bodyPr>
          <a:lstStyle/>
          <a:p>
            <a:r>
              <a:rPr lang="de-DE" dirty="0"/>
              <a:t>Marius Bittner</a:t>
            </a:r>
          </a:p>
          <a:p>
            <a:r>
              <a:rPr lang="de-DE" dirty="0"/>
              <a:t>bittner@irz.uni-hannover.de</a:t>
            </a:r>
          </a:p>
        </p:txBody>
      </p:sp>
    </p:spTree>
    <p:extLst>
      <p:ext uri="{BB962C8B-B14F-4D97-AF65-F5344CB8AC3E}">
        <p14:creationId xmlns:p14="http://schemas.microsoft.com/office/powerpoint/2010/main" val="29250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B07FD-79D9-4EE2-B3FE-42C1FA7A641C}"/>
              </a:ext>
            </a:extLst>
          </p:cNvPr>
          <p:cNvSpPr>
            <a:spLocks noGrp="1"/>
          </p:cNvSpPr>
          <p:nvPr>
            <p:ph type="title"/>
          </p:nvPr>
        </p:nvSpPr>
        <p:spPr/>
        <p:txBody>
          <a:bodyPr/>
          <a:lstStyle/>
          <a:p>
            <a:r>
              <a:rPr lang="en-US" dirty="0"/>
              <a:t>Epistemic Uncertainty Quantification?</a:t>
            </a:r>
            <a:endParaRPr lang="de-DE" dirty="0"/>
          </a:p>
        </p:txBody>
      </p:sp>
      <p:pic>
        <p:nvPicPr>
          <p:cNvPr id="6" name="Grafik 5">
            <a:extLst>
              <a:ext uri="{FF2B5EF4-FFF2-40B4-BE49-F238E27FC236}">
                <a16:creationId xmlns:a16="http://schemas.microsoft.com/office/drawing/2014/main" id="{791732A3-64AE-48B2-B542-A1B4ACB06882}"/>
              </a:ext>
            </a:extLst>
          </p:cNvPr>
          <p:cNvPicPr>
            <a:picLocks noChangeAspect="1"/>
          </p:cNvPicPr>
          <p:nvPr/>
        </p:nvPicPr>
        <p:blipFill>
          <a:blip r:embed="rId3"/>
          <a:stretch>
            <a:fillRect/>
          </a:stretch>
        </p:blipFill>
        <p:spPr>
          <a:xfrm>
            <a:off x="670984" y="1248786"/>
            <a:ext cx="3211256" cy="2738604"/>
          </a:xfrm>
          <a:prstGeom prst="rect">
            <a:avLst/>
          </a:prstGeom>
        </p:spPr>
      </p:pic>
      <p:sp>
        <p:nvSpPr>
          <p:cNvPr id="8" name="Textfeld 7">
            <a:extLst>
              <a:ext uri="{FF2B5EF4-FFF2-40B4-BE49-F238E27FC236}">
                <a16:creationId xmlns:a16="http://schemas.microsoft.com/office/drawing/2014/main" id="{FBFDB9C1-7D6D-47DB-BF52-88D442D6D4D4}"/>
              </a:ext>
            </a:extLst>
          </p:cNvPr>
          <p:cNvSpPr txBox="1"/>
          <p:nvPr/>
        </p:nvSpPr>
        <p:spPr>
          <a:xfrm>
            <a:off x="7505882" y="5280929"/>
            <a:ext cx="1359341" cy="369332"/>
          </a:xfrm>
          <a:prstGeom prst="rect">
            <a:avLst/>
          </a:prstGeom>
          <a:noFill/>
        </p:spPr>
        <p:txBody>
          <a:bodyPr wrap="square" rtlCol="0">
            <a:spAutoFit/>
          </a:bodyPr>
          <a:lstStyle/>
          <a:p>
            <a:r>
              <a:rPr lang="de-DE" sz="1800" dirty="0" err="1"/>
              <a:t>experiment</a:t>
            </a:r>
            <a:endParaRPr lang="de-DE" sz="1800" dirty="0"/>
          </a:p>
        </p:txBody>
      </p:sp>
      <p:sp>
        <p:nvSpPr>
          <p:cNvPr id="9" name="Textfeld 8">
            <a:extLst>
              <a:ext uri="{FF2B5EF4-FFF2-40B4-BE49-F238E27FC236}">
                <a16:creationId xmlns:a16="http://schemas.microsoft.com/office/drawing/2014/main" id="{D98511E1-FF0A-4066-A13C-7F6FDE59F844}"/>
              </a:ext>
            </a:extLst>
          </p:cNvPr>
          <p:cNvSpPr txBox="1"/>
          <p:nvPr/>
        </p:nvSpPr>
        <p:spPr>
          <a:xfrm>
            <a:off x="4569174" y="3521630"/>
            <a:ext cx="3020526" cy="369332"/>
          </a:xfrm>
          <a:prstGeom prst="rect">
            <a:avLst/>
          </a:prstGeom>
          <a:noFill/>
        </p:spPr>
        <p:txBody>
          <a:bodyPr wrap="square" rtlCol="0">
            <a:spAutoFit/>
          </a:bodyPr>
          <a:lstStyle/>
          <a:p>
            <a:r>
              <a:rPr lang="de-DE" sz="1800" dirty="0" err="1"/>
              <a:t>simulation</a:t>
            </a:r>
            <a:endParaRPr lang="de-DE" sz="1800" dirty="0"/>
          </a:p>
        </p:txBody>
      </p:sp>
      <p:pic>
        <p:nvPicPr>
          <p:cNvPr id="10" name="Grafik 9">
            <a:extLst>
              <a:ext uri="{FF2B5EF4-FFF2-40B4-BE49-F238E27FC236}">
                <a16:creationId xmlns:a16="http://schemas.microsoft.com/office/drawing/2014/main" id="{55F83C04-09A6-48BC-87F6-6874B4A1894C}"/>
              </a:ext>
            </a:extLst>
          </p:cNvPr>
          <p:cNvPicPr>
            <a:picLocks noChangeAspect="1"/>
          </p:cNvPicPr>
          <p:nvPr/>
        </p:nvPicPr>
        <p:blipFill>
          <a:blip r:embed="rId4"/>
          <a:stretch>
            <a:fillRect/>
          </a:stretch>
        </p:blipFill>
        <p:spPr>
          <a:xfrm>
            <a:off x="6936816" y="725939"/>
            <a:ext cx="2838283" cy="1357288"/>
          </a:xfrm>
          <a:prstGeom prst="rect">
            <a:avLst/>
          </a:prstGeom>
        </p:spPr>
      </p:pic>
      <p:pic>
        <p:nvPicPr>
          <p:cNvPr id="11" name="Grafik 10">
            <a:extLst>
              <a:ext uri="{FF2B5EF4-FFF2-40B4-BE49-F238E27FC236}">
                <a16:creationId xmlns:a16="http://schemas.microsoft.com/office/drawing/2014/main" id="{F70DC889-5FDA-42F7-B276-9490D06060A3}"/>
              </a:ext>
            </a:extLst>
          </p:cNvPr>
          <p:cNvPicPr>
            <a:picLocks noChangeAspect="1"/>
          </p:cNvPicPr>
          <p:nvPr/>
        </p:nvPicPr>
        <p:blipFill>
          <a:blip r:embed="rId5"/>
          <a:stretch>
            <a:fillRect/>
          </a:stretch>
        </p:blipFill>
        <p:spPr>
          <a:xfrm>
            <a:off x="9664512" y="767850"/>
            <a:ext cx="1666352" cy="1260488"/>
          </a:xfrm>
          <a:prstGeom prst="rect">
            <a:avLst/>
          </a:prstGeom>
        </p:spPr>
      </p:pic>
      <p:sp>
        <p:nvSpPr>
          <p:cNvPr id="12" name="Textfeld 11">
            <a:extLst>
              <a:ext uri="{FF2B5EF4-FFF2-40B4-BE49-F238E27FC236}">
                <a16:creationId xmlns:a16="http://schemas.microsoft.com/office/drawing/2014/main" id="{8D8EB8D9-5063-4E6D-B902-89A1F809CB6A}"/>
              </a:ext>
            </a:extLst>
          </p:cNvPr>
          <p:cNvSpPr txBox="1"/>
          <p:nvPr/>
        </p:nvSpPr>
        <p:spPr>
          <a:xfrm>
            <a:off x="9480376" y="2366094"/>
            <a:ext cx="3020526" cy="646331"/>
          </a:xfrm>
          <a:prstGeom prst="rect">
            <a:avLst/>
          </a:prstGeom>
          <a:noFill/>
        </p:spPr>
        <p:txBody>
          <a:bodyPr wrap="square" rtlCol="0">
            <a:spAutoFit/>
          </a:bodyPr>
          <a:lstStyle/>
          <a:p>
            <a:r>
              <a:rPr lang="de-DE" sz="1800" dirty="0" err="1"/>
              <a:t>uncertain</a:t>
            </a:r>
            <a:r>
              <a:rPr lang="de-DE" sz="1800" dirty="0"/>
              <a:t> </a:t>
            </a:r>
            <a:r>
              <a:rPr lang="de-DE" sz="1800" dirty="0" err="1"/>
              <a:t>results</a:t>
            </a:r>
            <a:r>
              <a:rPr lang="de-DE" sz="1800" dirty="0"/>
              <a:t> </a:t>
            </a:r>
            <a:r>
              <a:rPr lang="de-DE" sz="1800" dirty="0" err="1"/>
              <a:t>of</a:t>
            </a:r>
            <a:r>
              <a:rPr lang="de-DE" sz="1800" dirty="0"/>
              <a:t> </a:t>
            </a:r>
            <a:r>
              <a:rPr lang="de-DE" sz="1800" dirty="0" err="1"/>
              <a:t>simulation</a:t>
            </a:r>
            <a:endParaRPr lang="de-DE" sz="1800" dirty="0"/>
          </a:p>
        </p:txBody>
      </p:sp>
      <p:pic>
        <p:nvPicPr>
          <p:cNvPr id="13" name="图片 3" descr="3">
            <a:extLst>
              <a:ext uri="{FF2B5EF4-FFF2-40B4-BE49-F238E27FC236}">
                <a16:creationId xmlns:a16="http://schemas.microsoft.com/office/drawing/2014/main" id="{E81632C6-1F41-4222-BE92-7D1E635C5AD9}"/>
              </a:ext>
            </a:extLst>
          </p:cNvPr>
          <p:cNvPicPr/>
          <p:nvPr/>
        </p:nvPicPr>
        <p:blipFill>
          <a:blip r:embed="rId6"/>
          <a:stretch>
            <a:fillRect/>
          </a:stretch>
        </p:blipFill>
        <p:spPr>
          <a:xfrm>
            <a:off x="3921880" y="1175314"/>
            <a:ext cx="2653665" cy="2339975"/>
          </a:xfrm>
          <a:prstGeom prst="rect">
            <a:avLst/>
          </a:prstGeom>
        </p:spPr>
      </p:pic>
      <p:sp>
        <p:nvSpPr>
          <p:cNvPr id="14" name="Pfeil: nach rechts 13">
            <a:extLst>
              <a:ext uri="{FF2B5EF4-FFF2-40B4-BE49-F238E27FC236}">
                <a16:creationId xmlns:a16="http://schemas.microsoft.com/office/drawing/2014/main" id="{FF9F08E0-669B-4A8D-8DCD-3F5B9FBEF0C9}"/>
              </a:ext>
            </a:extLst>
          </p:cNvPr>
          <p:cNvSpPr/>
          <p:nvPr/>
        </p:nvSpPr>
        <p:spPr bwMode="auto">
          <a:xfrm>
            <a:off x="3472700" y="2296601"/>
            <a:ext cx="978408" cy="484632"/>
          </a:xfrm>
          <a:prstGeom prst="rightArrow">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Pfeil nach links und rechts 18">
            <a:extLst>
              <a:ext uri="{FF2B5EF4-FFF2-40B4-BE49-F238E27FC236}">
                <a16:creationId xmlns:a16="http://schemas.microsoft.com/office/drawing/2014/main" id="{1E2F8745-04CE-4F3C-8C58-10B92E587A41}"/>
              </a:ext>
            </a:extLst>
          </p:cNvPr>
          <p:cNvSpPr/>
          <p:nvPr/>
        </p:nvSpPr>
        <p:spPr bwMode="auto">
          <a:xfrm rot="2522593">
            <a:off x="5991643" y="3578797"/>
            <a:ext cx="1216152" cy="484632"/>
          </a:xfrm>
          <a:prstGeom prst="leftRight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6" name="Pfeil: nach rechts 15">
            <a:extLst>
              <a:ext uri="{FF2B5EF4-FFF2-40B4-BE49-F238E27FC236}">
                <a16:creationId xmlns:a16="http://schemas.microsoft.com/office/drawing/2014/main" id="{06E2C67C-A86F-46E0-9B2D-E1F82A7F61BD}"/>
              </a:ext>
            </a:extLst>
          </p:cNvPr>
          <p:cNvSpPr/>
          <p:nvPr/>
        </p:nvSpPr>
        <p:spPr bwMode="auto">
          <a:xfrm>
            <a:off x="5766894" y="1248786"/>
            <a:ext cx="1010233" cy="484632"/>
          </a:xfrm>
          <a:prstGeom prst="rightArrow">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17" name="图片 46" descr="D:\@Bai_Deutschland\@Research\2. Hannover\Paper 1\Pictures\Tang\1\IMAG1103.jpg">
            <a:extLst>
              <a:ext uri="{FF2B5EF4-FFF2-40B4-BE49-F238E27FC236}">
                <a16:creationId xmlns:a16="http://schemas.microsoft.com/office/drawing/2014/main" id="{6DC786A0-5636-4000-A51F-DB40EC31DDF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a:xfrm>
            <a:off x="7264511" y="2356853"/>
            <a:ext cx="1842085" cy="2886173"/>
          </a:xfrm>
          <a:prstGeom prst="rect">
            <a:avLst/>
          </a:prstGeom>
          <a:noFill/>
          <a:ln>
            <a:noFill/>
          </a:ln>
        </p:spPr>
      </p:pic>
      <p:sp>
        <p:nvSpPr>
          <p:cNvPr id="19" name="Textfeld 18">
            <a:extLst>
              <a:ext uri="{FF2B5EF4-FFF2-40B4-BE49-F238E27FC236}">
                <a16:creationId xmlns:a16="http://schemas.microsoft.com/office/drawing/2014/main" id="{487C104D-19CD-4258-B99A-9A03231224D8}"/>
              </a:ext>
            </a:extLst>
          </p:cNvPr>
          <p:cNvSpPr txBox="1"/>
          <p:nvPr/>
        </p:nvSpPr>
        <p:spPr>
          <a:xfrm>
            <a:off x="335360" y="4470996"/>
            <a:ext cx="4783045" cy="830997"/>
          </a:xfrm>
          <a:prstGeom prst="rect">
            <a:avLst/>
          </a:prstGeom>
          <a:noFill/>
        </p:spPr>
        <p:txBody>
          <a:bodyPr wrap="square" rtlCol="0">
            <a:spAutoFit/>
          </a:bodyPr>
          <a:lstStyle/>
          <a:p>
            <a:r>
              <a:rPr lang="de-DE" dirty="0" err="1"/>
              <a:t>Seismic</a:t>
            </a:r>
            <a:r>
              <a:rPr lang="de-DE" dirty="0"/>
              <a:t> </a:t>
            </a:r>
            <a:r>
              <a:rPr lang="de-DE" dirty="0" err="1"/>
              <a:t>loads</a:t>
            </a:r>
            <a:r>
              <a:rPr lang="de-DE" dirty="0"/>
              <a:t> </a:t>
            </a:r>
            <a:r>
              <a:rPr lang="de-DE" dirty="0" err="1"/>
              <a:t>are</a:t>
            </a:r>
            <a:r>
              <a:rPr lang="de-DE" dirty="0"/>
              <a:t> </a:t>
            </a:r>
            <a:r>
              <a:rPr lang="de-DE" dirty="0" err="1"/>
              <a:t>considered</a:t>
            </a:r>
            <a:r>
              <a:rPr lang="de-DE" dirty="0"/>
              <a:t> </a:t>
            </a:r>
            <a:r>
              <a:rPr lang="de-DE" dirty="0" err="1"/>
              <a:t>epistemic</a:t>
            </a:r>
            <a:r>
              <a:rPr lang="de-DE" dirty="0"/>
              <a:t> </a:t>
            </a:r>
            <a:r>
              <a:rPr lang="de-DE" dirty="0" err="1"/>
              <a:t>input</a:t>
            </a:r>
            <a:r>
              <a:rPr lang="de-DE" dirty="0"/>
              <a:t> </a:t>
            </a:r>
            <a:r>
              <a:rPr lang="de-DE" dirty="0" err="1"/>
              <a:t>quantities</a:t>
            </a:r>
            <a:endParaRPr lang="de-DE" dirty="0"/>
          </a:p>
        </p:txBody>
      </p:sp>
      <p:sp>
        <p:nvSpPr>
          <p:cNvPr id="20" name="Pfeil nach links und rechts 18">
            <a:extLst>
              <a:ext uri="{FF2B5EF4-FFF2-40B4-BE49-F238E27FC236}">
                <a16:creationId xmlns:a16="http://schemas.microsoft.com/office/drawing/2014/main" id="{5C8F4D9D-9A61-45D4-B8F0-C47C6EB51DED}"/>
              </a:ext>
            </a:extLst>
          </p:cNvPr>
          <p:cNvSpPr/>
          <p:nvPr/>
        </p:nvSpPr>
        <p:spPr bwMode="auto">
          <a:xfrm rot="8106454">
            <a:off x="9218364" y="3434589"/>
            <a:ext cx="1216152" cy="484632"/>
          </a:xfrm>
          <a:prstGeom prst="leftRight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Textfeld 20">
            <a:extLst>
              <a:ext uri="{FF2B5EF4-FFF2-40B4-BE49-F238E27FC236}">
                <a16:creationId xmlns:a16="http://schemas.microsoft.com/office/drawing/2014/main" id="{8A1B1CA8-0EA9-4F68-9B6B-16702CA1D8FF}"/>
              </a:ext>
            </a:extLst>
          </p:cNvPr>
          <p:cNvSpPr txBox="1"/>
          <p:nvPr/>
        </p:nvSpPr>
        <p:spPr>
          <a:xfrm>
            <a:off x="10010753" y="3781850"/>
            <a:ext cx="3020526" cy="369332"/>
          </a:xfrm>
          <a:prstGeom prst="rect">
            <a:avLst/>
          </a:prstGeom>
          <a:noFill/>
        </p:spPr>
        <p:txBody>
          <a:bodyPr wrap="square" rtlCol="0">
            <a:spAutoFit/>
          </a:bodyPr>
          <a:lstStyle/>
          <a:p>
            <a:r>
              <a:rPr lang="de-DE" sz="1800" dirty="0" err="1"/>
              <a:t>comparison</a:t>
            </a:r>
            <a:endParaRPr lang="de-DE" sz="1800" dirty="0"/>
          </a:p>
        </p:txBody>
      </p:sp>
      <p:sp>
        <p:nvSpPr>
          <p:cNvPr id="22" name="Textfeld 21">
            <a:extLst>
              <a:ext uri="{FF2B5EF4-FFF2-40B4-BE49-F238E27FC236}">
                <a16:creationId xmlns:a16="http://schemas.microsoft.com/office/drawing/2014/main" id="{F71C5905-A68D-4231-93FD-8FA54BBAE9CA}"/>
              </a:ext>
            </a:extLst>
          </p:cNvPr>
          <p:cNvSpPr txBox="1"/>
          <p:nvPr/>
        </p:nvSpPr>
        <p:spPr>
          <a:xfrm>
            <a:off x="1955540" y="5841268"/>
            <a:ext cx="10486879" cy="646331"/>
          </a:xfrm>
          <a:prstGeom prst="rect">
            <a:avLst/>
          </a:prstGeom>
          <a:noFill/>
        </p:spPr>
        <p:txBody>
          <a:bodyPr wrap="square" rtlCol="0">
            <a:spAutoFit/>
          </a:bodyPr>
          <a:lstStyle/>
          <a:p>
            <a:r>
              <a:rPr lang="de-DE" sz="1200" dirty="0"/>
              <a:t>________________________________________________________________________________________________________________________</a:t>
            </a:r>
            <a:br>
              <a:rPr lang="de-DE" sz="1200" dirty="0"/>
            </a:br>
            <a:r>
              <a:rPr lang="de-DE" sz="1200" dirty="0"/>
              <a:t>[1] Bai, Y., Li, Y., Tang, Z., Bittner, M., Broggi, M., Beer, M., 2021. </a:t>
            </a:r>
            <a:r>
              <a:rPr lang="en-US" sz="1200" dirty="0"/>
              <a:t>Earthquake-induced collapse reliability of low-rise steel moment frames with additive-mass based on shaking table test. Bulletin of Earthquake Engineering</a:t>
            </a:r>
            <a:endParaRPr lang="de-DE" sz="1200" dirty="0"/>
          </a:p>
        </p:txBody>
      </p:sp>
    </p:spTree>
    <p:extLst>
      <p:ext uri="{BB962C8B-B14F-4D97-AF65-F5344CB8AC3E}">
        <p14:creationId xmlns:p14="http://schemas.microsoft.com/office/powerpoint/2010/main" val="41020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7C666-F927-46D1-BAB1-3A63DB6E5B41}"/>
              </a:ext>
            </a:extLst>
          </p:cNvPr>
          <p:cNvSpPr>
            <a:spLocks noGrp="1"/>
          </p:cNvSpPr>
          <p:nvPr>
            <p:ph type="title"/>
          </p:nvPr>
        </p:nvSpPr>
        <p:spPr/>
        <p:txBody>
          <a:bodyPr/>
          <a:lstStyle/>
          <a:p>
            <a:r>
              <a:rPr lang="en-US" dirty="0" err="1"/>
              <a:t>Localised</a:t>
            </a:r>
            <a:r>
              <a:rPr lang="en-US" dirty="0"/>
              <a:t> Seismic Power Spectral Densities</a:t>
            </a:r>
            <a:endParaRPr lang="de-DE" dirty="0"/>
          </a:p>
        </p:txBody>
      </p:sp>
      <p:sp>
        <p:nvSpPr>
          <p:cNvPr id="4" name="Textfeld 3">
            <a:extLst>
              <a:ext uri="{FF2B5EF4-FFF2-40B4-BE49-F238E27FC236}">
                <a16:creationId xmlns:a16="http://schemas.microsoft.com/office/drawing/2014/main" id="{C248C920-D319-4CA7-B571-091A7D565466}"/>
              </a:ext>
            </a:extLst>
          </p:cNvPr>
          <p:cNvSpPr txBox="1"/>
          <p:nvPr/>
        </p:nvSpPr>
        <p:spPr>
          <a:xfrm>
            <a:off x="1883532" y="5841268"/>
            <a:ext cx="10486879" cy="646331"/>
          </a:xfrm>
          <a:prstGeom prst="rect">
            <a:avLst/>
          </a:prstGeom>
          <a:noFill/>
        </p:spPr>
        <p:txBody>
          <a:bodyPr wrap="square" rtlCol="0">
            <a:spAutoFit/>
          </a:bodyPr>
          <a:lstStyle/>
          <a:p>
            <a:r>
              <a:rPr lang="de-DE" sz="1200" dirty="0"/>
              <a:t>________________________________________________________________________________________________________________________</a:t>
            </a:r>
            <a:br>
              <a:rPr lang="de-DE" sz="1200" dirty="0"/>
            </a:br>
            <a:r>
              <a:rPr lang="de-DE" sz="1200" dirty="0"/>
              <a:t>[2] </a:t>
            </a:r>
            <a:r>
              <a:rPr lang="de-DE" sz="1200" dirty="0" err="1"/>
              <a:t>Giardini</a:t>
            </a:r>
            <a:r>
              <a:rPr lang="de-DE" sz="1200" dirty="0"/>
              <a:t>, D. et al. (2003): The GSHAP Global </a:t>
            </a:r>
            <a:r>
              <a:rPr lang="de-DE" sz="1200" dirty="0" err="1"/>
              <a:t>Seismic</a:t>
            </a:r>
            <a:r>
              <a:rPr lang="de-DE" sz="1200" dirty="0"/>
              <a:t> Hazard </a:t>
            </a:r>
            <a:r>
              <a:rPr lang="de-DE" sz="1200" dirty="0" err="1"/>
              <a:t>Map</a:t>
            </a:r>
            <a:r>
              <a:rPr lang="de-DE" sz="1200" dirty="0"/>
              <a:t>. – In: International Handbook </a:t>
            </a:r>
            <a:r>
              <a:rPr lang="de-DE" sz="1200" dirty="0" err="1"/>
              <a:t>of</a:t>
            </a:r>
            <a:r>
              <a:rPr lang="de-DE" sz="1200" dirty="0"/>
              <a:t> </a:t>
            </a:r>
            <a:r>
              <a:rPr lang="de-DE" sz="1200" dirty="0" err="1"/>
              <a:t>Earthquake</a:t>
            </a:r>
            <a:r>
              <a:rPr lang="de-DE" sz="1200" dirty="0"/>
              <a:t> and Engineering </a:t>
            </a:r>
            <a:r>
              <a:rPr lang="de-DE" sz="1200" dirty="0" err="1"/>
              <a:t>Seismology</a:t>
            </a:r>
            <a:r>
              <a:rPr lang="de-DE" sz="1200" dirty="0"/>
              <a:t>, (International </a:t>
            </a:r>
            <a:r>
              <a:rPr lang="de-DE" sz="1200" dirty="0" err="1"/>
              <a:t>Geophysics</a:t>
            </a:r>
            <a:r>
              <a:rPr lang="de-DE" sz="1200" dirty="0"/>
              <a:t> Series, 81 B), Academic Press, 1233-1239.</a:t>
            </a:r>
          </a:p>
        </p:txBody>
      </p:sp>
      <p:pic>
        <p:nvPicPr>
          <p:cNvPr id="6" name="Grafik 5">
            <a:extLst>
              <a:ext uri="{FF2B5EF4-FFF2-40B4-BE49-F238E27FC236}">
                <a16:creationId xmlns:a16="http://schemas.microsoft.com/office/drawing/2014/main" id="{055997D5-C79D-4AD1-A1BE-E9D8FB1576C9}"/>
              </a:ext>
            </a:extLst>
          </p:cNvPr>
          <p:cNvPicPr>
            <a:picLocks noChangeAspect="1"/>
          </p:cNvPicPr>
          <p:nvPr/>
        </p:nvPicPr>
        <p:blipFill>
          <a:blip r:embed="rId3"/>
          <a:stretch>
            <a:fillRect/>
          </a:stretch>
        </p:blipFill>
        <p:spPr>
          <a:xfrm>
            <a:off x="2203596" y="1096913"/>
            <a:ext cx="7784808" cy="4664174"/>
          </a:xfrm>
          <a:prstGeom prst="rect">
            <a:avLst/>
          </a:prstGeom>
        </p:spPr>
      </p:pic>
      <p:sp>
        <p:nvSpPr>
          <p:cNvPr id="7" name="Textfeld 6">
            <a:extLst>
              <a:ext uri="{FF2B5EF4-FFF2-40B4-BE49-F238E27FC236}">
                <a16:creationId xmlns:a16="http://schemas.microsoft.com/office/drawing/2014/main" id="{41AB2DE9-4B2A-40D3-861A-F7B8B0D6640F}"/>
              </a:ext>
            </a:extLst>
          </p:cNvPr>
          <p:cNvSpPr txBox="1"/>
          <p:nvPr/>
        </p:nvSpPr>
        <p:spPr>
          <a:xfrm>
            <a:off x="3979424" y="5530254"/>
            <a:ext cx="4599336" cy="461665"/>
          </a:xfrm>
          <a:prstGeom prst="rect">
            <a:avLst/>
          </a:prstGeom>
          <a:noFill/>
        </p:spPr>
        <p:txBody>
          <a:bodyPr wrap="none" rtlCol="0">
            <a:spAutoFit/>
          </a:bodyPr>
          <a:lstStyle/>
          <a:p>
            <a:r>
              <a:rPr lang="de-DE" dirty="0"/>
              <a:t>Global </a:t>
            </a:r>
            <a:r>
              <a:rPr lang="de-DE" dirty="0" err="1"/>
              <a:t>Seismic</a:t>
            </a:r>
            <a:r>
              <a:rPr lang="de-DE" dirty="0"/>
              <a:t> Hazard </a:t>
            </a:r>
            <a:r>
              <a:rPr lang="de-DE" dirty="0" err="1"/>
              <a:t>Map</a:t>
            </a:r>
            <a:r>
              <a:rPr lang="de-DE" dirty="0"/>
              <a:t> [1]</a:t>
            </a:r>
          </a:p>
        </p:txBody>
      </p:sp>
      <p:sp>
        <p:nvSpPr>
          <p:cNvPr id="8" name="Ellipse 7">
            <a:extLst>
              <a:ext uri="{FF2B5EF4-FFF2-40B4-BE49-F238E27FC236}">
                <a16:creationId xmlns:a16="http://schemas.microsoft.com/office/drawing/2014/main" id="{115BAAF4-1132-4531-AC81-AF3707D036FF}"/>
              </a:ext>
            </a:extLst>
          </p:cNvPr>
          <p:cNvSpPr/>
          <p:nvPr/>
        </p:nvSpPr>
        <p:spPr bwMode="auto">
          <a:xfrm>
            <a:off x="6384032" y="3140968"/>
            <a:ext cx="252028" cy="252028"/>
          </a:xfrm>
          <a:prstGeom prst="ellipse">
            <a:avLst/>
          </a:prstGeom>
          <a:noFill/>
          <a:ln w="76200" cap="flat" cmpd="sng" algn="ctr">
            <a:solidFill>
              <a:schemeClr val="accent4"/>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Textfeld 8">
            <a:extLst>
              <a:ext uri="{FF2B5EF4-FFF2-40B4-BE49-F238E27FC236}">
                <a16:creationId xmlns:a16="http://schemas.microsoft.com/office/drawing/2014/main" id="{8DDEF78F-0974-4596-9674-D91E13BC62E5}"/>
              </a:ext>
            </a:extLst>
          </p:cNvPr>
          <p:cNvSpPr txBox="1"/>
          <p:nvPr/>
        </p:nvSpPr>
        <p:spPr>
          <a:xfrm>
            <a:off x="6730926" y="2492896"/>
            <a:ext cx="3257478" cy="830997"/>
          </a:xfrm>
          <a:prstGeom prst="rect">
            <a:avLst/>
          </a:prstGeom>
          <a:solidFill>
            <a:srgbClr val="D9D9D9">
              <a:alpha val="70000"/>
            </a:srgbClr>
          </a:solidFill>
        </p:spPr>
        <p:txBody>
          <a:bodyPr wrap="square" rtlCol="0">
            <a:spAutoFit/>
          </a:bodyPr>
          <a:lstStyle/>
          <a:p>
            <a:r>
              <a:rPr lang="de-DE" sz="1600" dirty="0" err="1"/>
              <a:t>How</a:t>
            </a:r>
            <a:r>
              <a:rPr lang="de-DE" sz="1600" dirty="0"/>
              <a:t> </a:t>
            </a:r>
            <a:r>
              <a:rPr lang="de-DE" sz="1600" dirty="0" err="1"/>
              <a:t>to</a:t>
            </a:r>
            <a:r>
              <a:rPr lang="de-DE" sz="1600" dirty="0"/>
              <a:t> perform </a:t>
            </a:r>
            <a:r>
              <a:rPr lang="de-DE" sz="1600" dirty="0" err="1"/>
              <a:t>accurate</a:t>
            </a:r>
            <a:r>
              <a:rPr lang="de-DE" sz="1600" dirty="0"/>
              <a:t> </a:t>
            </a:r>
            <a:r>
              <a:rPr lang="de-DE" sz="1600" dirty="0" err="1"/>
              <a:t>stochastic</a:t>
            </a:r>
            <a:r>
              <a:rPr lang="de-DE" sz="1600" dirty="0"/>
              <a:t> </a:t>
            </a:r>
            <a:r>
              <a:rPr lang="de-DE" sz="1600" dirty="0" err="1"/>
              <a:t>simulations</a:t>
            </a:r>
            <a:r>
              <a:rPr lang="de-DE" sz="1600" dirty="0"/>
              <a:t> </a:t>
            </a:r>
            <a:r>
              <a:rPr lang="de-DE" sz="1600" dirty="0" err="1"/>
              <a:t>for</a:t>
            </a:r>
            <a:r>
              <a:rPr lang="de-DE" sz="1600" dirty="0"/>
              <a:t> </a:t>
            </a:r>
            <a:r>
              <a:rPr lang="de-DE" sz="1600" dirty="0" err="1"/>
              <a:t>specific</a:t>
            </a:r>
            <a:r>
              <a:rPr lang="de-DE" sz="1600" dirty="0"/>
              <a:t> </a:t>
            </a:r>
            <a:r>
              <a:rPr lang="de-DE" sz="1600" dirty="0" err="1"/>
              <a:t>regions</a:t>
            </a:r>
            <a:r>
              <a:rPr lang="de-DE" sz="1600" dirty="0"/>
              <a:t>?</a:t>
            </a:r>
          </a:p>
        </p:txBody>
      </p:sp>
      <p:cxnSp>
        <p:nvCxnSpPr>
          <p:cNvPr id="11" name="Gerader Verbinder 10">
            <a:extLst>
              <a:ext uri="{FF2B5EF4-FFF2-40B4-BE49-F238E27FC236}">
                <a16:creationId xmlns:a16="http://schemas.microsoft.com/office/drawing/2014/main" id="{37C2FABE-AE06-4F9F-8602-880301202564}"/>
              </a:ext>
            </a:extLst>
          </p:cNvPr>
          <p:cNvCxnSpPr>
            <a:stCxn id="9" idx="1"/>
            <a:endCxn id="8" idx="7"/>
          </p:cNvCxnSpPr>
          <p:nvPr/>
        </p:nvCxnSpPr>
        <p:spPr bwMode="auto">
          <a:xfrm flipH="1">
            <a:off x="6599151" y="2908395"/>
            <a:ext cx="131775" cy="269482"/>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3352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36DBEAD-66E0-4F33-96A2-ED7FFE3C00CC}"/>
              </a:ext>
            </a:extLst>
          </p:cNvPr>
          <p:cNvPicPr>
            <a:picLocks noChangeAspect="1"/>
          </p:cNvPicPr>
          <p:nvPr/>
        </p:nvPicPr>
        <p:blipFill>
          <a:blip r:embed="rId3"/>
          <a:stretch>
            <a:fillRect/>
          </a:stretch>
        </p:blipFill>
        <p:spPr>
          <a:xfrm>
            <a:off x="3121" y="1016732"/>
            <a:ext cx="5103869" cy="3400765"/>
          </a:xfrm>
          <a:prstGeom prst="rect">
            <a:avLst/>
          </a:prstGeom>
        </p:spPr>
      </p:pic>
      <p:pic>
        <p:nvPicPr>
          <p:cNvPr id="8" name="Grafik 7">
            <a:extLst>
              <a:ext uri="{FF2B5EF4-FFF2-40B4-BE49-F238E27FC236}">
                <a16:creationId xmlns:a16="http://schemas.microsoft.com/office/drawing/2014/main" id="{8DC32BBF-A011-4D5D-A724-C87AD270811B}"/>
              </a:ext>
            </a:extLst>
          </p:cNvPr>
          <p:cNvPicPr>
            <a:picLocks noChangeAspect="1"/>
          </p:cNvPicPr>
          <p:nvPr/>
        </p:nvPicPr>
        <p:blipFill rotWithShape="1">
          <a:blip r:embed="rId4"/>
          <a:srcRect r="15214"/>
          <a:stretch/>
        </p:blipFill>
        <p:spPr>
          <a:xfrm>
            <a:off x="299356" y="3104964"/>
            <a:ext cx="3636000" cy="2857505"/>
          </a:xfrm>
          <a:prstGeom prst="rect">
            <a:avLst/>
          </a:prstGeom>
        </p:spPr>
      </p:pic>
      <p:sp>
        <p:nvSpPr>
          <p:cNvPr id="10" name="Textfeld 9">
            <a:extLst>
              <a:ext uri="{FF2B5EF4-FFF2-40B4-BE49-F238E27FC236}">
                <a16:creationId xmlns:a16="http://schemas.microsoft.com/office/drawing/2014/main" id="{7975BC4C-B516-48A0-ADDA-36B9F1F639DD}"/>
              </a:ext>
            </a:extLst>
          </p:cNvPr>
          <p:cNvSpPr txBox="1"/>
          <p:nvPr/>
        </p:nvSpPr>
        <p:spPr>
          <a:xfrm>
            <a:off x="1955540" y="5841268"/>
            <a:ext cx="10486879" cy="830997"/>
          </a:xfrm>
          <a:prstGeom prst="rect">
            <a:avLst/>
          </a:prstGeom>
          <a:noFill/>
        </p:spPr>
        <p:txBody>
          <a:bodyPr wrap="square" rtlCol="0">
            <a:spAutoFit/>
          </a:bodyPr>
          <a:lstStyle/>
          <a:p>
            <a:r>
              <a:rPr lang="de-DE" sz="1200" dirty="0"/>
              <a:t>________________________________________________________________________________________________________________________</a:t>
            </a:r>
            <a:br>
              <a:rPr lang="de-DE" sz="1200" dirty="0"/>
            </a:br>
            <a:r>
              <a:rPr lang="de-DE" sz="1200" dirty="0"/>
              <a:t>[3] Luzi L., </a:t>
            </a:r>
            <a:r>
              <a:rPr lang="de-DE" sz="1200" dirty="0" err="1"/>
              <a:t>Lanzano</a:t>
            </a:r>
            <a:r>
              <a:rPr lang="de-DE" sz="1200" dirty="0"/>
              <a:t> G., </a:t>
            </a:r>
            <a:r>
              <a:rPr lang="de-DE" sz="1200" dirty="0" err="1"/>
              <a:t>Felicetta</a:t>
            </a:r>
            <a:r>
              <a:rPr lang="de-DE" sz="1200" dirty="0"/>
              <a:t> C., </a:t>
            </a:r>
            <a:r>
              <a:rPr lang="de-DE" sz="1200" dirty="0" err="1"/>
              <a:t>D‘Amico</a:t>
            </a:r>
            <a:r>
              <a:rPr lang="de-DE" sz="1200" dirty="0"/>
              <a:t> M. C., Russo E., </a:t>
            </a:r>
            <a:r>
              <a:rPr lang="de-DE" sz="1200" dirty="0" err="1"/>
              <a:t>Sgobba</a:t>
            </a:r>
            <a:r>
              <a:rPr lang="de-DE" sz="1200" dirty="0"/>
              <a:t> S., </a:t>
            </a:r>
            <a:r>
              <a:rPr lang="de-DE" sz="1200" dirty="0" err="1"/>
              <a:t>Pacor</a:t>
            </a:r>
            <a:r>
              <a:rPr lang="de-DE" sz="1200" dirty="0"/>
              <a:t>, F., &amp; ORFEUS Working Group 5 (2020). Engineering Strong Motion Database (ESM) (Version 2.0). </a:t>
            </a:r>
            <a:r>
              <a:rPr lang="de-DE" sz="1200" dirty="0" err="1"/>
              <a:t>Istituto</a:t>
            </a:r>
            <a:r>
              <a:rPr lang="de-DE" sz="1200" dirty="0"/>
              <a:t> </a:t>
            </a:r>
            <a:r>
              <a:rPr lang="de-DE" sz="1200" dirty="0" err="1"/>
              <a:t>Nazionale</a:t>
            </a:r>
            <a:r>
              <a:rPr lang="de-DE" sz="1200" dirty="0"/>
              <a:t> di </a:t>
            </a:r>
            <a:r>
              <a:rPr lang="de-DE" sz="1200" dirty="0" err="1"/>
              <a:t>Geofisica</a:t>
            </a:r>
            <a:r>
              <a:rPr lang="de-DE" sz="1200" dirty="0"/>
              <a:t> e </a:t>
            </a:r>
            <a:r>
              <a:rPr lang="de-DE" sz="1200" dirty="0" err="1"/>
              <a:t>Vulcanologia</a:t>
            </a:r>
            <a:r>
              <a:rPr lang="de-DE" sz="1200" dirty="0"/>
              <a:t> (INGV). https://doi.org/10.13127/ESM.2</a:t>
            </a:r>
          </a:p>
          <a:p>
            <a:endParaRPr lang="de-DE" sz="1200" dirty="0"/>
          </a:p>
        </p:txBody>
      </p:sp>
      <p:sp>
        <p:nvSpPr>
          <p:cNvPr id="11" name="Rechteck 10">
            <a:extLst>
              <a:ext uri="{FF2B5EF4-FFF2-40B4-BE49-F238E27FC236}">
                <a16:creationId xmlns:a16="http://schemas.microsoft.com/office/drawing/2014/main" id="{B9533D94-C58C-442D-9B2F-2AA53335C6D0}"/>
              </a:ext>
            </a:extLst>
          </p:cNvPr>
          <p:cNvSpPr/>
          <p:nvPr/>
        </p:nvSpPr>
        <p:spPr bwMode="auto">
          <a:xfrm>
            <a:off x="2747628" y="4185084"/>
            <a:ext cx="180020" cy="324036"/>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3" name="Grafik 12">
            <a:extLst>
              <a:ext uri="{FF2B5EF4-FFF2-40B4-BE49-F238E27FC236}">
                <a16:creationId xmlns:a16="http://schemas.microsoft.com/office/drawing/2014/main" id="{786758D3-9B79-473B-8340-2E6CC605959B}"/>
              </a:ext>
            </a:extLst>
          </p:cNvPr>
          <p:cNvPicPr>
            <a:picLocks noChangeAspect="1"/>
          </p:cNvPicPr>
          <p:nvPr/>
        </p:nvPicPr>
        <p:blipFill>
          <a:blip r:embed="rId5"/>
          <a:stretch>
            <a:fillRect/>
          </a:stretch>
        </p:blipFill>
        <p:spPr>
          <a:xfrm>
            <a:off x="3422704" y="1033664"/>
            <a:ext cx="3553806" cy="2665355"/>
          </a:xfrm>
          <a:prstGeom prst="rect">
            <a:avLst/>
          </a:prstGeom>
        </p:spPr>
      </p:pic>
      <p:cxnSp>
        <p:nvCxnSpPr>
          <p:cNvPr id="15" name="Gerader Verbinder 14">
            <a:extLst>
              <a:ext uri="{FF2B5EF4-FFF2-40B4-BE49-F238E27FC236}">
                <a16:creationId xmlns:a16="http://schemas.microsoft.com/office/drawing/2014/main" id="{04C50D48-6DE3-455D-9EF1-08C06CCF559C}"/>
              </a:ext>
            </a:extLst>
          </p:cNvPr>
          <p:cNvCxnSpPr>
            <a:cxnSpLocks/>
            <a:stCxn id="11" idx="0"/>
          </p:cNvCxnSpPr>
          <p:nvPr/>
        </p:nvCxnSpPr>
        <p:spPr bwMode="auto">
          <a:xfrm flipV="1">
            <a:off x="2837638" y="3429000"/>
            <a:ext cx="702078" cy="756084"/>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 name="Titel 1">
            <a:extLst>
              <a:ext uri="{FF2B5EF4-FFF2-40B4-BE49-F238E27FC236}">
                <a16:creationId xmlns:a16="http://schemas.microsoft.com/office/drawing/2014/main" id="{D35E74DD-26BA-4711-A92A-66B8DAFC5FF0}"/>
              </a:ext>
            </a:extLst>
          </p:cNvPr>
          <p:cNvSpPr>
            <a:spLocks noGrp="1"/>
          </p:cNvSpPr>
          <p:nvPr>
            <p:ph type="title"/>
          </p:nvPr>
        </p:nvSpPr>
        <p:spPr/>
        <p:txBody>
          <a:bodyPr/>
          <a:lstStyle/>
          <a:p>
            <a:r>
              <a:rPr lang="de-DE" dirty="0"/>
              <a:t>Large Database </a:t>
            </a:r>
            <a:r>
              <a:rPr lang="de-DE" dirty="0" err="1"/>
              <a:t>of</a:t>
            </a:r>
            <a:r>
              <a:rPr lang="de-DE" dirty="0"/>
              <a:t> </a:t>
            </a:r>
            <a:r>
              <a:rPr lang="de-DE" dirty="0" err="1"/>
              <a:t>information</a:t>
            </a:r>
            <a:endParaRPr lang="de-DE" dirty="0"/>
          </a:p>
        </p:txBody>
      </p:sp>
      <p:pic>
        <p:nvPicPr>
          <p:cNvPr id="25" name="Grafik 24">
            <a:extLst>
              <a:ext uri="{FF2B5EF4-FFF2-40B4-BE49-F238E27FC236}">
                <a16:creationId xmlns:a16="http://schemas.microsoft.com/office/drawing/2014/main" id="{5A4C70AB-7DF1-4088-968A-98779D0FA101}"/>
              </a:ext>
            </a:extLst>
          </p:cNvPr>
          <p:cNvPicPr>
            <a:picLocks noChangeAspect="1"/>
          </p:cNvPicPr>
          <p:nvPr/>
        </p:nvPicPr>
        <p:blipFill>
          <a:blip r:embed="rId6"/>
          <a:stretch>
            <a:fillRect/>
          </a:stretch>
        </p:blipFill>
        <p:spPr>
          <a:xfrm>
            <a:off x="4025366" y="3807043"/>
            <a:ext cx="3996000" cy="1881255"/>
          </a:xfrm>
          <a:prstGeom prst="rect">
            <a:avLst/>
          </a:prstGeom>
        </p:spPr>
      </p:pic>
      <p:cxnSp>
        <p:nvCxnSpPr>
          <p:cNvPr id="22" name="Gerader Verbinder 21">
            <a:extLst>
              <a:ext uri="{FF2B5EF4-FFF2-40B4-BE49-F238E27FC236}">
                <a16:creationId xmlns:a16="http://schemas.microsoft.com/office/drawing/2014/main" id="{421B5347-344C-4D70-8948-47B08D4F2D7E}"/>
              </a:ext>
            </a:extLst>
          </p:cNvPr>
          <p:cNvCxnSpPr>
            <a:cxnSpLocks/>
            <a:endCxn id="25" idx="0"/>
          </p:cNvCxnSpPr>
          <p:nvPr/>
        </p:nvCxnSpPr>
        <p:spPr bwMode="auto">
          <a:xfrm>
            <a:off x="5735960" y="2708920"/>
            <a:ext cx="287406" cy="1098123"/>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7" name="Grafik 26">
            <a:extLst>
              <a:ext uri="{FF2B5EF4-FFF2-40B4-BE49-F238E27FC236}">
                <a16:creationId xmlns:a16="http://schemas.microsoft.com/office/drawing/2014/main" id="{229897A0-385E-4266-9CC3-613944DB4D3D}"/>
              </a:ext>
            </a:extLst>
          </p:cNvPr>
          <p:cNvPicPr>
            <a:picLocks noChangeAspect="1"/>
          </p:cNvPicPr>
          <p:nvPr/>
        </p:nvPicPr>
        <p:blipFill>
          <a:blip r:embed="rId7"/>
          <a:stretch>
            <a:fillRect/>
          </a:stretch>
        </p:blipFill>
        <p:spPr>
          <a:xfrm>
            <a:off x="7426029" y="3024997"/>
            <a:ext cx="3996000" cy="1870611"/>
          </a:xfrm>
          <a:prstGeom prst="rect">
            <a:avLst/>
          </a:prstGeom>
        </p:spPr>
      </p:pic>
      <p:pic>
        <p:nvPicPr>
          <p:cNvPr id="31" name="Grafik 30">
            <a:extLst>
              <a:ext uri="{FF2B5EF4-FFF2-40B4-BE49-F238E27FC236}">
                <a16:creationId xmlns:a16="http://schemas.microsoft.com/office/drawing/2014/main" id="{A3B4F65F-1E5D-45A8-B858-D19C47004297}"/>
              </a:ext>
            </a:extLst>
          </p:cNvPr>
          <p:cNvPicPr>
            <a:picLocks noChangeAspect="1"/>
          </p:cNvPicPr>
          <p:nvPr/>
        </p:nvPicPr>
        <p:blipFill>
          <a:blip r:embed="rId8"/>
          <a:stretch>
            <a:fillRect/>
          </a:stretch>
        </p:blipFill>
        <p:spPr>
          <a:xfrm>
            <a:off x="7250769" y="993232"/>
            <a:ext cx="3995948" cy="1875268"/>
          </a:xfrm>
          <a:prstGeom prst="rect">
            <a:avLst/>
          </a:prstGeom>
        </p:spPr>
      </p:pic>
      <p:cxnSp>
        <p:nvCxnSpPr>
          <p:cNvPr id="19" name="Gerader Verbinder 18">
            <a:extLst>
              <a:ext uri="{FF2B5EF4-FFF2-40B4-BE49-F238E27FC236}">
                <a16:creationId xmlns:a16="http://schemas.microsoft.com/office/drawing/2014/main" id="{80864AF3-2A64-4EF1-8F06-97336EF6BEE8}"/>
              </a:ext>
            </a:extLst>
          </p:cNvPr>
          <p:cNvCxnSpPr>
            <a:cxnSpLocks/>
          </p:cNvCxnSpPr>
          <p:nvPr/>
        </p:nvCxnSpPr>
        <p:spPr bwMode="auto">
          <a:xfrm>
            <a:off x="5106990" y="2480427"/>
            <a:ext cx="4317039" cy="496097"/>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Gerader Verbinder 16">
            <a:extLst>
              <a:ext uri="{FF2B5EF4-FFF2-40B4-BE49-F238E27FC236}">
                <a16:creationId xmlns:a16="http://schemas.microsoft.com/office/drawing/2014/main" id="{4A2417CF-D098-4A68-B109-8C588E5BE94A}"/>
              </a:ext>
            </a:extLst>
          </p:cNvPr>
          <p:cNvCxnSpPr>
            <a:cxnSpLocks/>
          </p:cNvCxnSpPr>
          <p:nvPr/>
        </p:nvCxnSpPr>
        <p:spPr bwMode="auto">
          <a:xfrm flipV="1">
            <a:off x="4835860" y="1562867"/>
            <a:ext cx="2952328" cy="425973"/>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0973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E4FC0-96FA-4A73-AB08-91DCF334D004}"/>
              </a:ext>
            </a:extLst>
          </p:cNvPr>
          <p:cNvSpPr>
            <a:spLocks noGrp="1"/>
          </p:cNvSpPr>
          <p:nvPr>
            <p:ph type="title"/>
          </p:nvPr>
        </p:nvSpPr>
        <p:spPr/>
        <p:txBody>
          <a:bodyPr/>
          <a:lstStyle/>
          <a:p>
            <a:r>
              <a:rPr lang="de-DE" dirty="0"/>
              <a:t>Motivation: Find a </a:t>
            </a:r>
            <a:r>
              <a:rPr lang="de-DE" dirty="0" err="1"/>
              <a:t>generalized</a:t>
            </a:r>
            <a:r>
              <a:rPr lang="de-DE" dirty="0"/>
              <a:t> PSD </a:t>
            </a:r>
            <a:r>
              <a:rPr lang="de-DE" dirty="0" err="1"/>
              <a:t>description</a:t>
            </a:r>
            <a:endParaRPr lang="de-DE" dirty="0"/>
          </a:p>
        </p:txBody>
      </p:sp>
      <p:pic>
        <p:nvPicPr>
          <p:cNvPr id="4" name="Grafik 3">
            <a:extLst>
              <a:ext uri="{FF2B5EF4-FFF2-40B4-BE49-F238E27FC236}">
                <a16:creationId xmlns:a16="http://schemas.microsoft.com/office/drawing/2014/main" id="{DDA2F931-573E-4D0B-BDC3-EA5D46AE8B61}"/>
              </a:ext>
            </a:extLst>
          </p:cNvPr>
          <p:cNvPicPr>
            <a:picLocks noChangeAspect="1"/>
          </p:cNvPicPr>
          <p:nvPr/>
        </p:nvPicPr>
        <p:blipFill>
          <a:blip r:embed="rId2"/>
          <a:stretch>
            <a:fillRect/>
          </a:stretch>
        </p:blipFill>
        <p:spPr>
          <a:xfrm>
            <a:off x="669387" y="1593855"/>
            <a:ext cx="5334011" cy="4002032"/>
          </a:xfrm>
          <a:prstGeom prst="rect">
            <a:avLst/>
          </a:prstGeom>
        </p:spPr>
      </p:pic>
      <p:sp>
        <p:nvSpPr>
          <p:cNvPr id="5" name="Textfeld 4">
            <a:extLst>
              <a:ext uri="{FF2B5EF4-FFF2-40B4-BE49-F238E27FC236}">
                <a16:creationId xmlns:a16="http://schemas.microsoft.com/office/drawing/2014/main" id="{4D4BEAF3-E0F5-478E-9795-AF524A47681E}"/>
              </a:ext>
            </a:extLst>
          </p:cNvPr>
          <p:cNvSpPr txBox="1"/>
          <p:nvPr/>
        </p:nvSpPr>
        <p:spPr>
          <a:xfrm>
            <a:off x="6003398" y="2422530"/>
            <a:ext cx="5266185" cy="1938992"/>
          </a:xfrm>
          <a:prstGeom prst="rect">
            <a:avLst/>
          </a:prstGeom>
          <a:noFill/>
        </p:spPr>
        <p:txBody>
          <a:bodyPr wrap="none" rtlCol="0">
            <a:spAutoFit/>
          </a:bodyPr>
          <a:lstStyle/>
          <a:p>
            <a:r>
              <a:rPr lang="de-DE" dirty="0"/>
              <a:t>Find a </a:t>
            </a:r>
            <a:r>
              <a:rPr lang="de-DE" dirty="0" err="1"/>
              <a:t>generalized</a:t>
            </a:r>
            <a:r>
              <a:rPr lang="de-DE" dirty="0"/>
              <a:t> </a:t>
            </a:r>
            <a:r>
              <a:rPr lang="de-DE" dirty="0" err="1"/>
              <a:t>stochastic</a:t>
            </a:r>
            <a:r>
              <a:rPr lang="de-DE" dirty="0"/>
              <a:t> </a:t>
            </a:r>
            <a:r>
              <a:rPr lang="de-DE" dirty="0" err="1"/>
              <a:t>model</a:t>
            </a:r>
            <a:br>
              <a:rPr lang="de-DE" dirty="0"/>
            </a:br>
            <a:r>
              <a:rPr lang="de-DE" dirty="0" err="1"/>
              <a:t>for</a:t>
            </a:r>
            <a:r>
              <a:rPr lang="de-DE" dirty="0"/>
              <a:t> </a:t>
            </a:r>
            <a:r>
              <a:rPr lang="de-DE" dirty="0" err="1"/>
              <a:t>the</a:t>
            </a:r>
            <a:r>
              <a:rPr lang="de-DE" dirty="0"/>
              <a:t> Power </a:t>
            </a:r>
            <a:r>
              <a:rPr lang="de-DE" dirty="0" err="1"/>
              <a:t>Spectral</a:t>
            </a:r>
            <a:r>
              <a:rPr lang="de-DE" dirty="0"/>
              <a:t> Density (PSD)</a:t>
            </a:r>
            <a:br>
              <a:rPr lang="de-DE" dirty="0"/>
            </a:br>
            <a:r>
              <a:rPr lang="de-DE" dirty="0" err="1"/>
              <a:t>function</a:t>
            </a:r>
            <a:r>
              <a:rPr lang="de-DE" dirty="0"/>
              <a:t> </a:t>
            </a:r>
            <a:r>
              <a:rPr lang="de-DE" dirty="0" err="1"/>
              <a:t>of</a:t>
            </a:r>
            <a:r>
              <a:rPr lang="de-DE" dirty="0"/>
              <a:t> </a:t>
            </a:r>
            <a:r>
              <a:rPr lang="de-DE" dirty="0" err="1"/>
              <a:t>specific</a:t>
            </a:r>
            <a:r>
              <a:rPr lang="de-DE" dirty="0"/>
              <a:t> </a:t>
            </a:r>
            <a:r>
              <a:rPr lang="de-DE" dirty="0" err="1"/>
              <a:t>localized</a:t>
            </a:r>
            <a:r>
              <a:rPr lang="de-DE" dirty="0"/>
              <a:t> </a:t>
            </a:r>
            <a:r>
              <a:rPr lang="de-DE" dirty="0" err="1"/>
              <a:t>events</a:t>
            </a:r>
            <a:br>
              <a:rPr lang="de-DE" dirty="0"/>
            </a:br>
            <a:br>
              <a:rPr lang="de-DE" dirty="0"/>
            </a:br>
            <a:r>
              <a:rPr lang="de-DE" dirty="0"/>
              <a:t>e.g. a </a:t>
            </a:r>
            <a:r>
              <a:rPr lang="de-DE" dirty="0" err="1"/>
              <a:t>specific</a:t>
            </a:r>
            <a:r>
              <a:rPr lang="de-DE" dirty="0"/>
              <a:t> </a:t>
            </a:r>
            <a:r>
              <a:rPr lang="de-DE" dirty="0" err="1"/>
              <a:t>earthquake</a:t>
            </a:r>
            <a:r>
              <a:rPr lang="de-DE" dirty="0"/>
              <a:t>.</a:t>
            </a:r>
          </a:p>
        </p:txBody>
      </p:sp>
    </p:spTree>
    <p:extLst>
      <p:ext uri="{BB962C8B-B14F-4D97-AF65-F5344CB8AC3E}">
        <p14:creationId xmlns:p14="http://schemas.microsoft.com/office/powerpoint/2010/main" val="202317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30C66-E1FB-47F6-8FFF-9CEC3D93155B}"/>
              </a:ext>
            </a:extLst>
          </p:cNvPr>
          <p:cNvSpPr>
            <a:spLocks noGrp="1"/>
          </p:cNvSpPr>
          <p:nvPr>
            <p:ph type="title"/>
          </p:nvPr>
        </p:nvSpPr>
        <p:spPr/>
        <p:txBody>
          <a:bodyPr/>
          <a:lstStyle/>
          <a:p>
            <a:r>
              <a:rPr lang="de-DE" dirty="0" err="1"/>
              <a:t>Simplified</a:t>
            </a:r>
            <a:r>
              <a:rPr lang="de-DE" dirty="0"/>
              <a:t> Problem</a:t>
            </a:r>
          </a:p>
        </p:txBody>
      </p:sp>
      <p:pic>
        <p:nvPicPr>
          <p:cNvPr id="4" name="Inhaltsplatzhalter 4">
            <a:extLst>
              <a:ext uri="{FF2B5EF4-FFF2-40B4-BE49-F238E27FC236}">
                <a16:creationId xmlns:a16="http://schemas.microsoft.com/office/drawing/2014/main" id="{05396DB3-52AC-48B9-AFD5-26E07555D24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10925" y="1418382"/>
            <a:ext cx="3696911" cy="2464607"/>
          </a:xfrm>
        </p:spPr>
      </p:pic>
      <p:pic>
        <p:nvPicPr>
          <p:cNvPr id="5" name="Grafik 4">
            <a:extLst>
              <a:ext uri="{FF2B5EF4-FFF2-40B4-BE49-F238E27FC236}">
                <a16:creationId xmlns:a16="http://schemas.microsoft.com/office/drawing/2014/main" id="{781CC8B6-C068-4B1A-A7D7-4B141C50744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615180" y="2323487"/>
            <a:ext cx="2811627" cy="1360626"/>
          </a:xfrm>
          <a:prstGeom prst="rect">
            <a:avLst/>
          </a:prstGeom>
        </p:spPr>
      </p:pic>
      <p:pic>
        <p:nvPicPr>
          <p:cNvPr id="6" name="Grafik 5">
            <a:extLst>
              <a:ext uri="{FF2B5EF4-FFF2-40B4-BE49-F238E27FC236}">
                <a16:creationId xmlns:a16="http://schemas.microsoft.com/office/drawing/2014/main" id="{4A947A1F-5AA5-436E-B364-610AAF57942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615179" y="3882990"/>
            <a:ext cx="2811627" cy="1360626"/>
          </a:xfrm>
          <a:prstGeom prst="rect">
            <a:avLst/>
          </a:prstGeom>
        </p:spPr>
      </p:pic>
      <p:pic>
        <p:nvPicPr>
          <p:cNvPr id="7" name="Grafik 6">
            <a:extLst>
              <a:ext uri="{FF2B5EF4-FFF2-40B4-BE49-F238E27FC236}">
                <a16:creationId xmlns:a16="http://schemas.microsoft.com/office/drawing/2014/main" id="{7EB71BC5-6CC4-4C11-A26D-BC8817CE158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615178" y="763983"/>
            <a:ext cx="2811627" cy="1360626"/>
          </a:xfrm>
          <a:prstGeom prst="rect">
            <a:avLst/>
          </a:prstGeom>
        </p:spPr>
      </p:pic>
      <p:cxnSp>
        <p:nvCxnSpPr>
          <p:cNvPr id="8" name="Gerade Verbindung mit Pfeil 7">
            <a:extLst>
              <a:ext uri="{FF2B5EF4-FFF2-40B4-BE49-F238E27FC236}">
                <a16:creationId xmlns:a16="http://schemas.microsoft.com/office/drawing/2014/main" id="{C4A0B221-09F8-4349-9277-931F6E52A5C5}"/>
              </a:ext>
            </a:extLst>
          </p:cNvPr>
          <p:cNvCxnSpPr>
            <a:cxnSpLocks/>
            <a:stCxn id="4" idx="3"/>
            <a:endCxn id="7" idx="1"/>
          </p:cNvCxnSpPr>
          <p:nvPr/>
        </p:nvCxnSpPr>
        <p:spPr bwMode="auto">
          <a:xfrm flipV="1">
            <a:off x="4107836" y="1444296"/>
            <a:ext cx="507342" cy="1206390"/>
          </a:xfrm>
          <a:prstGeom prst="straightConnector1">
            <a:avLst/>
          </a:prstGeom>
          <a:ln>
            <a:headEnd type="none" w="med" len="med"/>
            <a:tailEnd type="triangle"/>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Gerade Verbindung mit Pfeil 8">
            <a:extLst>
              <a:ext uri="{FF2B5EF4-FFF2-40B4-BE49-F238E27FC236}">
                <a16:creationId xmlns:a16="http://schemas.microsoft.com/office/drawing/2014/main" id="{2EC1BEFD-CEB4-4FF8-A165-031240ADAD35}"/>
              </a:ext>
            </a:extLst>
          </p:cNvPr>
          <p:cNvCxnSpPr>
            <a:cxnSpLocks/>
            <a:stCxn id="4" idx="3"/>
            <a:endCxn id="5" idx="1"/>
          </p:cNvCxnSpPr>
          <p:nvPr/>
        </p:nvCxnSpPr>
        <p:spPr bwMode="auto">
          <a:xfrm>
            <a:off x="4107836" y="2650686"/>
            <a:ext cx="507344" cy="353114"/>
          </a:xfrm>
          <a:prstGeom prst="straightConnector1">
            <a:avLst/>
          </a:prstGeom>
          <a:ln>
            <a:headEnd type="none" w="med" len="med"/>
            <a:tailEnd type="triangle"/>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Gerade Verbindung mit Pfeil 9">
            <a:extLst>
              <a:ext uri="{FF2B5EF4-FFF2-40B4-BE49-F238E27FC236}">
                <a16:creationId xmlns:a16="http://schemas.microsoft.com/office/drawing/2014/main" id="{3F1F3F1F-8A92-4127-BF78-28DEE6D7CDEF}"/>
              </a:ext>
            </a:extLst>
          </p:cNvPr>
          <p:cNvCxnSpPr>
            <a:cxnSpLocks/>
            <a:stCxn id="4" idx="3"/>
            <a:endCxn id="6" idx="1"/>
          </p:cNvCxnSpPr>
          <p:nvPr/>
        </p:nvCxnSpPr>
        <p:spPr bwMode="auto">
          <a:xfrm>
            <a:off x="4107836" y="2650686"/>
            <a:ext cx="507343" cy="191261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Gerade Verbindung mit Pfeil 11">
            <a:extLst>
              <a:ext uri="{FF2B5EF4-FFF2-40B4-BE49-F238E27FC236}">
                <a16:creationId xmlns:a16="http://schemas.microsoft.com/office/drawing/2014/main" id="{EC9DD320-F9B5-4483-A134-2CC71FBAD1EC}"/>
              </a:ext>
            </a:extLst>
          </p:cNvPr>
          <p:cNvCxnSpPr>
            <a:cxnSpLocks/>
            <a:stCxn id="7" idx="3"/>
            <a:endCxn id="17" idx="1"/>
          </p:cNvCxnSpPr>
          <p:nvPr/>
        </p:nvCxnSpPr>
        <p:spPr bwMode="auto">
          <a:xfrm>
            <a:off x="7426805" y="1444296"/>
            <a:ext cx="618249" cy="1072370"/>
          </a:xfrm>
          <a:prstGeom prst="straightConnector1">
            <a:avLst/>
          </a:prstGeom>
          <a:ln>
            <a:headEnd type="none" w="med" len="med"/>
            <a:tailEnd type="triangle"/>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3" name="Gerade Verbindung mit Pfeil 12">
            <a:extLst>
              <a:ext uri="{FF2B5EF4-FFF2-40B4-BE49-F238E27FC236}">
                <a16:creationId xmlns:a16="http://schemas.microsoft.com/office/drawing/2014/main" id="{16C15B95-343D-4CAA-A470-488D887BA078}"/>
              </a:ext>
            </a:extLst>
          </p:cNvPr>
          <p:cNvCxnSpPr>
            <a:cxnSpLocks/>
            <a:stCxn id="5" idx="3"/>
            <a:endCxn id="17" idx="1"/>
          </p:cNvCxnSpPr>
          <p:nvPr/>
        </p:nvCxnSpPr>
        <p:spPr bwMode="auto">
          <a:xfrm flipV="1">
            <a:off x="7426807" y="2516666"/>
            <a:ext cx="618247" cy="487134"/>
          </a:xfrm>
          <a:prstGeom prst="straightConnector1">
            <a:avLst/>
          </a:prstGeom>
          <a:ln>
            <a:headEnd type="none" w="med" len="med"/>
            <a:tailEnd type="triangle"/>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4" name="Gerade Verbindung mit Pfeil 13">
            <a:extLst>
              <a:ext uri="{FF2B5EF4-FFF2-40B4-BE49-F238E27FC236}">
                <a16:creationId xmlns:a16="http://schemas.microsoft.com/office/drawing/2014/main" id="{9918F5A8-C58E-4E0F-A11C-821279045814}"/>
              </a:ext>
            </a:extLst>
          </p:cNvPr>
          <p:cNvCxnSpPr>
            <a:cxnSpLocks/>
            <a:stCxn id="6" idx="3"/>
            <a:endCxn id="17" idx="1"/>
          </p:cNvCxnSpPr>
          <p:nvPr/>
        </p:nvCxnSpPr>
        <p:spPr bwMode="auto">
          <a:xfrm flipV="1">
            <a:off x="7426806" y="2516666"/>
            <a:ext cx="618248" cy="20466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 name="Rechteck 14">
            <a:extLst>
              <a:ext uri="{FF2B5EF4-FFF2-40B4-BE49-F238E27FC236}">
                <a16:creationId xmlns:a16="http://schemas.microsoft.com/office/drawing/2014/main" id="{3D82AEDD-0A12-49E1-BFC0-33A8556A4128}"/>
              </a:ext>
            </a:extLst>
          </p:cNvPr>
          <p:cNvSpPr/>
          <p:nvPr/>
        </p:nvSpPr>
        <p:spPr bwMode="auto">
          <a:xfrm>
            <a:off x="873641" y="3957160"/>
            <a:ext cx="2771480" cy="92074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Sample function generation</a:t>
            </a:r>
          </a:p>
          <a:p>
            <a:pPr marL="0" marR="0" indent="0"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Arial" charset="0"/>
              <a:ea typeface="ＭＳ Ｐゴシック" charset="0"/>
              <a:cs typeface="ＭＳ Ｐゴシック" charset="0"/>
            </a:endParaRPr>
          </a:p>
          <a:p>
            <a:r>
              <a:rPr lang="en-US" sz="1200" dirty="0"/>
              <a:t>Using stochastic methods does not lead to same signals</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6" name="Rechteck 15">
            <a:extLst>
              <a:ext uri="{FF2B5EF4-FFF2-40B4-BE49-F238E27FC236}">
                <a16:creationId xmlns:a16="http://schemas.microsoft.com/office/drawing/2014/main" id="{63207280-CB4A-4A98-8783-273255C66892}"/>
              </a:ext>
            </a:extLst>
          </p:cNvPr>
          <p:cNvSpPr/>
          <p:nvPr/>
        </p:nvSpPr>
        <p:spPr bwMode="auto">
          <a:xfrm>
            <a:off x="8818997" y="3957159"/>
            <a:ext cx="2771480" cy="92074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a:solidFill>
                  <a:srgbClr val="000000"/>
                </a:solidFill>
              </a:rPr>
              <a:t>Fast Fourier Transform</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Arial" charset="0"/>
              <a:ea typeface="ＭＳ Ｐゴシック" charset="0"/>
              <a:cs typeface="ＭＳ Ｐゴシック" charset="0"/>
            </a:endParaRPr>
          </a:p>
          <a:p>
            <a:r>
              <a:rPr lang="en-US" sz="1200" dirty="0"/>
              <a:t>Does not lead to the exact same PSD</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17" name="Graphic 2">
            <a:extLst>
              <a:ext uri="{FF2B5EF4-FFF2-40B4-BE49-F238E27FC236}">
                <a16:creationId xmlns:a16="http://schemas.microsoft.com/office/drawing/2014/main" id="{D597EFC3-3D41-467E-8875-298BB98E49E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45054" y="1150343"/>
            <a:ext cx="4098968" cy="2732646"/>
          </a:xfrm>
          <a:prstGeom prst="rect">
            <a:avLst/>
          </a:prstGeom>
        </p:spPr>
      </p:pic>
      <mc:AlternateContent xmlns:mc="http://schemas.openxmlformats.org/markup-compatibility/2006">
        <mc:Choice xmlns:a14="http://schemas.microsoft.com/office/drawing/2010/main" Requires="a14">
          <p:sp>
            <p:nvSpPr>
              <p:cNvPr id="42" name="Rechteck 41">
                <a:extLst>
                  <a:ext uri="{FF2B5EF4-FFF2-40B4-BE49-F238E27FC236}">
                    <a16:creationId xmlns:a16="http://schemas.microsoft.com/office/drawing/2014/main" id="{5A7D2982-BB79-4FB7-A0C1-9BE47329650C}"/>
                  </a:ext>
                </a:extLst>
              </p:cNvPr>
              <p:cNvSpPr/>
              <p:nvPr/>
            </p:nvSpPr>
            <p:spPr>
              <a:xfrm>
                <a:off x="4226399" y="5700372"/>
                <a:ext cx="3474669" cy="698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panose="02040503050406030204" pitchFamily="18" charset="0"/>
                            </a:rPr>
                            <m:t>𝑋</m:t>
                          </m:r>
                        </m:e>
                        <m:sub>
                          <m:r>
                            <a:rPr lang="de-DE" sz="1400" i="1">
                              <a:latin typeface="Cambria Math" panose="02040503050406030204" pitchFamily="18" charset="0"/>
                            </a:rPr>
                            <m:t>𝑡</m:t>
                          </m:r>
                        </m:sub>
                      </m:sSub>
                      <m:r>
                        <a:rPr lang="de-DE" sz="1400" i="0">
                          <a:latin typeface="Cambria Math" panose="02040503050406030204" pitchFamily="18" charset="0"/>
                        </a:rPr>
                        <m:t>=</m:t>
                      </m:r>
                      <m:nary>
                        <m:naryPr>
                          <m:chr m:val="∑"/>
                          <m:limLoc m:val="undOvr"/>
                          <m:ctrlPr>
                            <a:rPr lang="de-DE" sz="1400" i="1">
                              <a:latin typeface="Cambria Math" panose="02040503050406030204" pitchFamily="18" charset="0"/>
                            </a:rPr>
                          </m:ctrlPr>
                        </m:naryPr>
                        <m:sub>
                          <m:r>
                            <a:rPr lang="de-DE" sz="1400" i="1">
                              <a:latin typeface="Cambria Math" panose="02040503050406030204" pitchFamily="18" charset="0"/>
                            </a:rPr>
                            <m:t>𝑛</m:t>
                          </m:r>
                          <m:r>
                            <a:rPr lang="de-DE" sz="1400" i="0">
                              <a:latin typeface="Cambria Math" panose="02040503050406030204" pitchFamily="18" charset="0"/>
                            </a:rPr>
                            <m:t>=0</m:t>
                          </m:r>
                        </m:sub>
                        <m:sup>
                          <m:sSub>
                            <m:sSubPr>
                              <m:ctrlPr>
                                <a:rPr lang="de-DE" sz="1400" i="1">
                                  <a:latin typeface="Cambria Math" panose="02040503050406030204" pitchFamily="18" charset="0"/>
                                </a:rPr>
                              </m:ctrlPr>
                            </m:sSubPr>
                            <m:e>
                              <m:r>
                                <a:rPr lang="de-DE" sz="1400" i="1">
                                  <a:latin typeface="Cambria Math" panose="02040503050406030204" pitchFamily="18" charset="0"/>
                                </a:rPr>
                                <m:t>𝑁</m:t>
                              </m:r>
                            </m:e>
                            <m:sub>
                              <m:r>
                                <a:rPr lang="de-DE" sz="1400" i="1">
                                  <a:latin typeface="Cambria Math" panose="02040503050406030204" pitchFamily="18" charset="0"/>
                                </a:rPr>
                                <m:t>𝜔</m:t>
                              </m:r>
                            </m:sub>
                          </m:sSub>
                          <m:r>
                            <a:rPr lang="de-DE" sz="1400" i="0">
                              <a:latin typeface="Cambria Math" panose="02040503050406030204" pitchFamily="18" charset="0"/>
                            </a:rPr>
                            <m:t>−1</m:t>
                          </m:r>
                        </m:sup>
                        <m:e>
                          <m:d>
                            <m:dPr>
                              <m:begChr m:val=""/>
                              <m:ctrlPr>
                                <a:rPr lang="de-DE" sz="1400" i="1">
                                  <a:latin typeface="Cambria Math" panose="02040503050406030204" pitchFamily="18" charset="0"/>
                                </a:rPr>
                              </m:ctrlPr>
                            </m:dPr>
                            <m:e>
                              <m:rad>
                                <m:radPr>
                                  <m:degHide m:val="on"/>
                                  <m:ctrlPr>
                                    <a:rPr lang="de-DE" sz="1400" i="1">
                                      <a:latin typeface="Cambria Math" panose="02040503050406030204" pitchFamily="18" charset="0"/>
                                    </a:rPr>
                                  </m:ctrlPr>
                                </m:radPr>
                                <m:deg/>
                                <m:e>
                                  <m:r>
                                    <a:rPr lang="de-DE" sz="1400" i="0">
                                      <a:latin typeface="Cambria Math" panose="02040503050406030204" pitchFamily="18" charset="0"/>
                                    </a:rPr>
                                    <m:t>4</m:t>
                                  </m:r>
                                  <m:sSub>
                                    <m:sSubPr>
                                      <m:ctrlPr>
                                        <a:rPr lang="de-DE" sz="1400" i="1">
                                          <a:latin typeface="Cambria Math" panose="02040503050406030204" pitchFamily="18" charset="0"/>
                                        </a:rPr>
                                      </m:ctrlPr>
                                    </m:sSubPr>
                                    <m:e>
                                      <m:r>
                                        <a:rPr lang="de-DE" sz="1400" i="1">
                                          <a:latin typeface="Cambria Math" panose="02040503050406030204" pitchFamily="18" charset="0"/>
                                        </a:rPr>
                                        <m:t>𝑆</m:t>
                                      </m:r>
                                    </m:e>
                                    <m:sub>
                                      <m:r>
                                        <a:rPr lang="de-DE" sz="1400" i="1">
                                          <a:latin typeface="Cambria Math" panose="02040503050406030204" pitchFamily="18" charset="0"/>
                                        </a:rPr>
                                        <m:t>𝑋</m:t>
                                      </m:r>
                                    </m:sub>
                                  </m:sSub>
                                  <m:d>
                                    <m:dPr>
                                      <m:ctrlPr>
                                        <a:rPr lang="de-DE" sz="1400" i="1">
                                          <a:latin typeface="Cambria Math" panose="02040503050406030204" pitchFamily="18" charset="0"/>
                                        </a:rPr>
                                      </m:ctrlPr>
                                    </m:dPr>
                                    <m:e>
                                      <m:sSub>
                                        <m:sSubPr>
                                          <m:ctrlPr>
                                            <a:rPr lang="de-DE" sz="1400" i="1">
                                              <a:latin typeface="Cambria Math" panose="02040503050406030204" pitchFamily="18" charset="0"/>
                                            </a:rPr>
                                          </m:ctrlPr>
                                        </m:sSubPr>
                                        <m:e>
                                          <m:r>
                                            <a:rPr lang="de-DE" sz="1400" i="1">
                                              <a:latin typeface="Cambria Math" panose="02040503050406030204" pitchFamily="18" charset="0"/>
                                            </a:rPr>
                                            <m:t>𝜔</m:t>
                                          </m:r>
                                        </m:e>
                                        <m:sub>
                                          <m:r>
                                            <a:rPr lang="de-DE" sz="1400" i="1">
                                              <a:latin typeface="Cambria Math" panose="02040503050406030204" pitchFamily="18" charset="0"/>
                                            </a:rPr>
                                            <m:t>𝑛</m:t>
                                          </m:r>
                                        </m:sub>
                                      </m:sSub>
                                    </m:e>
                                  </m:d>
                                  <m:r>
                                    <m:rPr>
                                      <m:sty m:val="p"/>
                                    </m:rPr>
                                    <a:rPr lang="de-DE" sz="1400" i="0">
                                      <a:latin typeface="Cambria Math" panose="02040503050406030204" pitchFamily="18" charset="0"/>
                                    </a:rPr>
                                    <m:t>Δ</m:t>
                                  </m:r>
                                  <m:r>
                                    <a:rPr lang="de-DE" sz="1400" i="1">
                                      <a:latin typeface="Cambria Math" panose="02040503050406030204" pitchFamily="18" charset="0"/>
                                    </a:rPr>
                                    <m:t>𝜔</m:t>
                                  </m:r>
                                </m:e>
                              </m:rad>
                              <m:r>
                                <a:rPr lang="de-DE" sz="1400" i="0">
                                  <a:latin typeface="Cambria Math" panose="02040503050406030204" pitchFamily="18" charset="0"/>
                                </a:rPr>
                                <m:t> </m:t>
                              </m:r>
                              <m:r>
                                <m:rPr>
                                  <m:sty m:val="p"/>
                                </m:rPr>
                                <a:rPr lang="de-DE" sz="1400" b="0" i="0" smtClean="0">
                                  <a:latin typeface="Cambria Math" panose="02040503050406030204" pitchFamily="18" charset="0"/>
                                </a:rPr>
                                <m:t>cos</m:t>
                              </m:r>
                              <m:r>
                                <a:rPr lang="de-DE" sz="1400" i="0">
                                  <a:latin typeface="Cambria Math" panose="02040503050406030204" pitchFamily="18" charset="0"/>
                                </a:rPr>
                                <m:t>(</m:t>
                              </m:r>
                              <m:sSub>
                                <m:sSubPr>
                                  <m:ctrlPr>
                                    <a:rPr lang="de-DE" sz="1400" i="1">
                                      <a:latin typeface="Cambria Math" panose="02040503050406030204" pitchFamily="18" charset="0"/>
                                    </a:rPr>
                                  </m:ctrlPr>
                                </m:sSubPr>
                                <m:e>
                                  <m:r>
                                    <a:rPr lang="de-DE" sz="1400" i="1">
                                      <a:latin typeface="Cambria Math" panose="02040503050406030204" pitchFamily="18" charset="0"/>
                                    </a:rPr>
                                    <m:t>𝜔</m:t>
                                  </m:r>
                                </m:e>
                                <m:sub>
                                  <m:r>
                                    <a:rPr lang="de-DE" sz="1400" i="1">
                                      <a:latin typeface="Cambria Math" panose="02040503050406030204" pitchFamily="18" charset="0"/>
                                    </a:rPr>
                                    <m:t>𝑛</m:t>
                                  </m:r>
                                </m:sub>
                              </m:sSub>
                              <m:r>
                                <a:rPr lang="de-DE" sz="1400" i="1">
                                  <a:latin typeface="Cambria Math" panose="02040503050406030204" pitchFamily="18" charset="0"/>
                                </a:rPr>
                                <m:t>𝑡</m:t>
                              </m:r>
                              <m:r>
                                <a:rPr lang="de-DE" sz="1400" i="0">
                                  <a:latin typeface="Cambria Math" panose="02040503050406030204" pitchFamily="18" charset="0"/>
                                </a:rPr>
                                <m:t>+</m:t>
                              </m:r>
                              <m:sSub>
                                <m:sSubPr>
                                  <m:ctrlPr>
                                    <a:rPr lang="de-DE" sz="1400" i="1">
                                      <a:latin typeface="Cambria Math" panose="02040503050406030204" pitchFamily="18" charset="0"/>
                                    </a:rPr>
                                  </m:ctrlPr>
                                </m:sSubPr>
                                <m:e>
                                  <m:r>
                                    <a:rPr lang="de-DE" sz="1400" i="1">
                                      <a:latin typeface="Cambria Math" panose="02040503050406030204" pitchFamily="18" charset="0"/>
                                    </a:rPr>
                                    <m:t>𝜑</m:t>
                                  </m:r>
                                </m:e>
                                <m:sub>
                                  <m:r>
                                    <a:rPr lang="de-DE" sz="1400" i="1">
                                      <a:latin typeface="Cambria Math" panose="02040503050406030204" pitchFamily="18" charset="0"/>
                                    </a:rPr>
                                    <m:t>𝑛</m:t>
                                  </m:r>
                                </m:sub>
                              </m:sSub>
                              <m:r>
                                <a:rPr lang="de-DE" sz="1400" b="0" i="1" smtClean="0">
                                  <a:latin typeface="Cambria Math" panose="02040503050406030204" pitchFamily="18" charset="0"/>
                                </a:rPr>
                                <m:t>(</m:t>
                              </m:r>
                              <m:r>
                                <m:rPr>
                                  <m:sty m:val="p"/>
                                </m:rPr>
                                <a:rPr lang="el-GR" sz="1400" b="0" i="1" smtClean="0">
                                  <a:latin typeface="Cambria Math" panose="02040503050406030204" pitchFamily="18" charset="0"/>
                                </a:rPr>
                                <m:t>θ</m:t>
                              </m:r>
                              <m:r>
                                <a:rPr lang="de-DE" sz="1400" b="0" i="1" smtClean="0">
                                  <a:latin typeface="Cambria Math" panose="02040503050406030204" pitchFamily="18" charset="0"/>
                                </a:rPr>
                                <m:t>)</m:t>
                              </m:r>
                            </m:e>
                          </m:d>
                        </m:e>
                      </m:nary>
                    </m:oMath>
                  </m:oMathPara>
                </a14:m>
                <a:endParaRPr lang="de-DE" sz="1400" dirty="0"/>
              </a:p>
            </p:txBody>
          </p:sp>
        </mc:Choice>
        <mc:Fallback>
          <p:sp>
            <p:nvSpPr>
              <p:cNvPr id="42" name="Rechteck 41">
                <a:extLst>
                  <a:ext uri="{FF2B5EF4-FFF2-40B4-BE49-F238E27FC236}">
                    <a16:creationId xmlns:a16="http://schemas.microsoft.com/office/drawing/2014/main" id="{5A7D2982-BB79-4FB7-A0C1-9BE47329650C}"/>
                  </a:ext>
                </a:extLst>
              </p:cNvPr>
              <p:cNvSpPr>
                <a:spLocks noRot="1" noChangeAspect="1" noMove="1" noResize="1" noEditPoints="1" noAdjustHandles="1" noChangeArrowheads="1" noChangeShapeType="1" noTextEdit="1"/>
              </p:cNvSpPr>
              <p:nvPr/>
            </p:nvSpPr>
            <p:spPr>
              <a:xfrm>
                <a:off x="4226399" y="5700372"/>
                <a:ext cx="3474669" cy="698333"/>
              </a:xfrm>
              <a:prstGeom prst="rect">
                <a:avLst/>
              </a:prstGeom>
              <a:blipFill>
                <a:blip r:embed="rId1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3" name="Rechteck 42">
                <a:extLst>
                  <a:ext uri="{FF2B5EF4-FFF2-40B4-BE49-F238E27FC236}">
                    <a16:creationId xmlns:a16="http://schemas.microsoft.com/office/drawing/2014/main" id="{1432447B-CBFC-4123-8CA1-C1A22299095E}"/>
                  </a:ext>
                </a:extLst>
              </p:cNvPr>
              <p:cNvSpPr/>
              <p:nvPr/>
            </p:nvSpPr>
            <p:spPr>
              <a:xfrm>
                <a:off x="8661614" y="5538651"/>
                <a:ext cx="2865848" cy="923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600" i="1">
                              <a:latin typeface="Cambria Math" panose="02040503050406030204" pitchFamily="18" charset="0"/>
                            </a:rPr>
                          </m:ctrlPr>
                        </m:sSubPr>
                        <m:e>
                          <m:acc>
                            <m:accPr>
                              <m:chr m:val="̂"/>
                              <m:ctrlPr>
                                <a:rPr lang="de-DE" sz="1600" i="1">
                                  <a:latin typeface="Cambria Math" panose="02040503050406030204" pitchFamily="18" charset="0"/>
                                </a:rPr>
                              </m:ctrlPr>
                            </m:accPr>
                            <m:e>
                              <m:r>
                                <a:rPr lang="de-DE" sz="1600" i="1">
                                  <a:latin typeface="Cambria Math" panose="02040503050406030204" pitchFamily="18" charset="0"/>
                                </a:rPr>
                                <m:t>𝑆</m:t>
                              </m:r>
                            </m:e>
                          </m:acc>
                        </m:e>
                        <m:sub>
                          <m:r>
                            <a:rPr lang="de-DE" sz="1600" i="1">
                              <a:latin typeface="Cambria Math" panose="02040503050406030204" pitchFamily="18" charset="0"/>
                            </a:rPr>
                            <m:t>𝑋</m:t>
                          </m:r>
                        </m:sub>
                      </m:sSub>
                      <m:d>
                        <m:dPr>
                          <m:ctrlPr>
                            <a:rPr lang="de-DE" sz="1600" i="1">
                              <a:latin typeface="Cambria Math" panose="02040503050406030204" pitchFamily="18" charset="0"/>
                            </a:rPr>
                          </m:ctrlPr>
                        </m:dPr>
                        <m:e>
                          <m:sSub>
                            <m:sSubPr>
                              <m:ctrlPr>
                                <a:rPr lang="de-DE" sz="1600" i="1">
                                  <a:latin typeface="Cambria Math" panose="02040503050406030204" pitchFamily="18" charset="0"/>
                                </a:rPr>
                              </m:ctrlPr>
                            </m:sSubPr>
                            <m:e>
                              <m:r>
                                <a:rPr lang="de-DE" sz="1600" i="1">
                                  <a:latin typeface="Cambria Math" panose="02040503050406030204" pitchFamily="18" charset="0"/>
                                </a:rPr>
                                <m:t>𝜔</m:t>
                              </m:r>
                            </m:e>
                            <m:sub>
                              <m:r>
                                <a:rPr lang="de-DE" sz="1600" i="1">
                                  <a:latin typeface="Cambria Math" panose="02040503050406030204" pitchFamily="18" charset="0"/>
                                </a:rPr>
                                <m:t>𝑘</m:t>
                              </m:r>
                            </m:sub>
                          </m:sSub>
                        </m:e>
                      </m:d>
                      <m:r>
                        <a:rPr lang="de-DE" sz="1600" i="0">
                          <a:latin typeface="Cambria Math" panose="02040503050406030204" pitchFamily="18" charset="0"/>
                        </a:rPr>
                        <m:t>=</m:t>
                      </m:r>
                      <m:f>
                        <m:fPr>
                          <m:ctrlPr>
                            <a:rPr lang="de-DE" sz="1600" i="1">
                              <a:latin typeface="Cambria Math" panose="02040503050406030204" pitchFamily="18" charset="0"/>
                            </a:rPr>
                          </m:ctrlPr>
                        </m:fPr>
                        <m:num>
                          <m:r>
                            <m:rPr>
                              <m:sty m:val="p"/>
                            </m:rPr>
                            <a:rPr lang="de-DE" sz="1600" i="0">
                              <a:latin typeface="Cambria Math" panose="02040503050406030204" pitchFamily="18" charset="0"/>
                            </a:rPr>
                            <m:t>Δ</m:t>
                          </m:r>
                          <m:sSup>
                            <m:sSupPr>
                              <m:ctrlPr>
                                <a:rPr lang="de-DE" sz="1600" i="1">
                                  <a:latin typeface="Cambria Math" panose="02040503050406030204" pitchFamily="18" charset="0"/>
                                </a:rPr>
                              </m:ctrlPr>
                            </m:sSupPr>
                            <m:e>
                              <m:r>
                                <a:rPr lang="de-DE" sz="1600" i="1">
                                  <a:latin typeface="Cambria Math" panose="02040503050406030204" pitchFamily="18" charset="0"/>
                                </a:rPr>
                                <m:t>𝑡</m:t>
                              </m:r>
                            </m:e>
                            <m:sup>
                              <m:r>
                                <a:rPr lang="de-DE" sz="1600" i="0">
                                  <a:latin typeface="Cambria Math" panose="02040503050406030204" pitchFamily="18" charset="0"/>
                                </a:rPr>
                                <m:t>2</m:t>
                              </m:r>
                            </m:sup>
                          </m:sSup>
                        </m:num>
                        <m:den>
                          <m:r>
                            <a:rPr lang="de-DE" sz="1600" i="1">
                              <a:latin typeface="Cambria Math" panose="02040503050406030204" pitchFamily="18" charset="0"/>
                            </a:rPr>
                            <m:t>𝑇</m:t>
                          </m:r>
                        </m:den>
                      </m:f>
                      <m:sSup>
                        <m:sSupPr>
                          <m:ctrlPr>
                            <a:rPr lang="de-DE" sz="1600" i="1">
                              <a:latin typeface="Cambria Math" panose="02040503050406030204" pitchFamily="18" charset="0"/>
                            </a:rPr>
                          </m:ctrlPr>
                        </m:sSupPr>
                        <m:e>
                          <m:d>
                            <m:dPr>
                              <m:begChr m:val="|"/>
                              <m:endChr m:val="|"/>
                              <m:ctrlPr>
                                <a:rPr lang="de-DE" sz="1600" i="1">
                                  <a:latin typeface="Cambria Math" panose="02040503050406030204" pitchFamily="18" charset="0"/>
                                </a:rPr>
                              </m:ctrlPr>
                            </m:dPr>
                            <m:e>
                              <m:nary>
                                <m:naryPr>
                                  <m:chr m:val="∑"/>
                                  <m:limLoc m:val="undOvr"/>
                                  <m:ctrlPr>
                                    <a:rPr lang="de-DE" sz="1600" i="1">
                                      <a:latin typeface="Cambria Math" panose="02040503050406030204" pitchFamily="18" charset="0"/>
                                    </a:rPr>
                                  </m:ctrlPr>
                                </m:naryPr>
                                <m:sub>
                                  <m:r>
                                    <a:rPr lang="de-DE" sz="1600" i="1">
                                      <a:latin typeface="Cambria Math" panose="02040503050406030204" pitchFamily="18" charset="0"/>
                                    </a:rPr>
                                    <m:t>𝑡</m:t>
                                  </m:r>
                                  <m:r>
                                    <a:rPr lang="de-DE" sz="1600" i="0">
                                      <a:latin typeface="Cambria Math" panose="02040503050406030204" pitchFamily="18" charset="0"/>
                                    </a:rPr>
                                    <m:t>=0</m:t>
                                  </m:r>
                                </m:sub>
                                <m:sup>
                                  <m:r>
                                    <a:rPr lang="de-DE" sz="1600" i="1">
                                      <a:latin typeface="Cambria Math" panose="02040503050406030204" pitchFamily="18" charset="0"/>
                                    </a:rPr>
                                    <m:t>𝑇</m:t>
                                  </m:r>
                                  <m:r>
                                    <a:rPr lang="de-DE" sz="1600" i="0">
                                      <a:latin typeface="Cambria Math" panose="02040503050406030204" pitchFamily="18" charset="0"/>
                                    </a:rPr>
                                    <m:t>−1</m:t>
                                  </m:r>
                                </m:sup>
                                <m:e>
                                  <m:sSub>
                                    <m:sSubPr>
                                      <m:ctrlPr>
                                        <a:rPr lang="de-DE" sz="1600" i="1">
                                          <a:latin typeface="Cambria Math" panose="02040503050406030204" pitchFamily="18" charset="0"/>
                                        </a:rPr>
                                      </m:ctrlPr>
                                    </m:sSubPr>
                                    <m:e>
                                      <m:r>
                                        <a:rPr lang="de-DE" sz="1600" i="1">
                                          <a:latin typeface="Cambria Math" panose="02040503050406030204" pitchFamily="18" charset="0"/>
                                        </a:rPr>
                                        <m:t>𝑥</m:t>
                                      </m:r>
                                    </m:e>
                                    <m:sub>
                                      <m:r>
                                        <a:rPr lang="de-DE" sz="1600" i="1">
                                          <a:latin typeface="Cambria Math" panose="02040503050406030204" pitchFamily="18" charset="0"/>
                                        </a:rPr>
                                        <m:t>𝑡</m:t>
                                      </m:r>
                                    </m:sub>
                                  </m:sSub>
                                  <m:sSup>
                                    <m:sSupPr>
                                      <m:ctrlPr>
                                        <a:rPr lang="de-DE" sz="1600" i="1">
                                          <a:latin typeface="Cambria Math" panose="02040503050406030204" pitchFamily="18" charset="0"/>
                                        </a:rPr>
                                      </m:ctrlPr>
                                    </m:sSupPr>
                                    <m:e>
                                      <m:r>
                                        <a:rPr lang="de-DE" sz="1600" i="1">
                                          <a:latin typeface="Cambria Math" panose="02040503050406030204" pitchFamily="18" charset="0"/>
                                        </a:rPr>
                                        <m:t>𝑒</m:t>
                                      </m:r>
                                    </m:e>
                                    <m:sup>
                                      <m:r>
                                        <a:rPr lang="de-DE" sz="1600" i="0">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𝑖</m:t>
                                          </m:r>
                                          <m:r>
                                            <a:rPr lang="de-DE" sz="1600" i="0">
                                              <a:latin typeface="Cambria Math" panose="02040503050406030204" pitchFamily="18" charset="0"/>
                                            </a:rPr>
                                            <m:t>2</m:t>
                                          </m:r>
                                          <m:r>
                                            <a:rPr lang="de-DE" sz="1600" i="1">
                                              <a:latin typeface="Cambria Math" panose="02040503050406030204" pitchFamily="18" charset="0"/>
                                            </a:rPr>
                                            <m:t>𝜋</m:t>
                                          </m:r>
                                          <m:r>
                                            <a:rPr lang="de-DE" sz="1600" i="1">
                                              <a:latin typeface="Cambria Math" panose="02040503050406030204" pitchFamily="18" charset="0"/>
                                            </a:rPr>
                                            <m:t>𝑘𝑡</m:t>
                                          </m:r>
                                        </m:num>
                                        <m:den>
                                          <m:r>
                                            <a:rPr lang="de-DE" sz="1600" i="1">
                                              <a:latin typeface="Cambria Math" panose="02040503050406030204" pitchFamily="18" charset="0"/>
                                            </a:rPr>
                                            <m:t>𝑇</m:t>
                                          </m:r>
                                        </m:den>
                                      </m:f>
                                    </m:sup>
                                  </m:sSup>
                                </m:e>
                              </m:nary>
                            </m:e>
                          </m:d>
                        </m:e>
                        <m:sup>
                          <m:r>
                            <a:rPr lang="de-DE" sz="1600" i="0">
                              <a:latin typeface="Cambria Math" panose="02040503050406030204" pitchFamily="18" charset="0"/>
                            </a:rPr>
                            <m:t>2</m:t>
                          </m:r>
                        </m:sup>
                      </m:sSup>
                    </m:oMath>
                  </m:oMathPara>
                </a14:m>
                <a:endParaRPr lang="de-DE" sz="1600" dirty="0"/>
              </a:p>
            </p:txBody>
          </p:sp>
        </mc:Choice>
        <mc:Fallback xmlns="">
          <p:sp>
            <p:nvSpPr>
              <p:cNvPr id="43" name="Rechteck 42">
                <a:extLst>
                  <a:ext uri="{FF2B5EF4-FFF2-40B4-BE49-F238E27FC236}">
                    <a16:creationId xmlns:a16="http://schemas.microsoft.com/office/drawing/2014/main" id="{1432447B-CBFC-4123-8CA1-C1A22299095E}"/>
                  </a:ext>
                </a:extLst>
              </p:cNvPr>
              <p:cNvSpPr>
                <a:spLocks noRot="1" noChangeAspect="1" noMove="1" noResize="1" noEditPoints="1" noAdjustHandles="1" noChangeArrowheads="1" noChangeShapeType="1" noTextEdit="1"/>
              </p:cNvSpPr>
              <p:nvPr/>
            </p:nvSpPr>
            <p:spPr>
              <a:xfrm>
                <a:off x="8661614" y="5538651"/>
                <a:ext cx="2865848" cy="9235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Rechteck 50">
                <a:extLst>
                  <a:ext uri="{FF2B5EF4-FFF2-40B4-BE49-F238E27FC236}">
                    <a16:creationId xmlns:a16="http://schemas.microsoft.com/office/drawing/2014/main" id="{4004D67C-C999-4F65-AC1D-AF33FEEBB8B1}"/>
                  </a:ext>
                </a:extLst>
              </p:cNvPr>
              <p:cNvSpPr/>
              <p:nvPr/>
            </p:nvSpPr>
            <p:spPr>
              <a:xfrm>
                <a:off x="71378" y="5872823"/>
                <a:ext cx="4068358"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600" i="1">
                              <a:latin typeface="Cambria Math" panose="02040503050406030204" pitchFamily="18" charset="0"/>
                            </a:rPr>
                          </m:ctrlPr>
                        </m:sSubPr>
                        <m:e>
                          <m:r>
                            <a:rPr lang="en-GB" sz="1600" i="1">
                              <a:latin typeface="Cambria Math" panose="02040503050406030204" pitchFamily="18" charset="0"/>
                              <a:ea typeface="PMingLiU" panose="02020500000000000000" pitchFamily="18" charset="-120"/>
                              <a:cs typeface="Times New Roman" panose="02020603050405020304" pitchFamily="18" charset="0"/>
                            </a:rPr>
                            <m:t>𝑆</m:t>
                          </m:r>
                        </m:e>
                        <m:sub>
                          <m:r>
                            <a:rPr lang="en-GB" sz="1600" i="1">
                              <a:latin typeface="Cambria Math" panose="02040503050406030204" pitchFamily="18" charset="0"/>
                              <a:ea typeface="PMingLiU" panose="02020500000000000000" pitchFamily="18" charset="-120"/>
                              <a:cs typeface="Times New Roman" panose="02020603050405020304" pitchFamily="18" charset="0"/>
                            </a:rPr>
                            <m:t>𝑋</m:t>
                          </m:r>
                        </m:sub>
                      </m:sSub>
                      <m:r>
                        <a:rPr lang="en-GB" sz="1600" i="1">
                          <a:latin typeface="Cambria Math" panose="02040503050406030204" pitchFamily="18" charset="0"/>
                          <a:ea typeface="PMingLiU" panose="02020500000000000000" pitchFamily="18" charset="-120"/>
                          <a:cs typeface="Times New Roman" panose="02020603050405020304" pitchFamily="18" charset="0"/>
                        </a:rPr>
                        <m:t>(</m:t>
                      </m:r>
                      <m:r>
                        <a:rPr lang="en-GB" sz="1600" i="1">
                          <a:latin typeface="Cambria Math" panose="02040503050406030204" pitchFamily="18" charset="0"/>
                          <a:ea typeface="PMingLiU" panose="02020500000000000000" pitchFamily="18" charset="-120"/>
                          <a:cs typeface="Times New Roman" panose="02020603050405020304" pitchFamily="18" charset="0"/>
                        </a:rPr>
                        <m:t>𝜔</m:t>
                      </m:r>
                      <m:r>
                        <a:rPr lang="en-GB" sz="1600" i="1">
                          <a:latin typeface="Cambria Math" panose="02040503050406030204" pitchFamily="18" charset="0"/>
                          <a:ea typeface="PMingLiU" panose="02020500000000000000" pitchFamily="18" charset="-120"/>
                          <a:cs typeface="Times New Roman" panose="02020603050405020304" pitchFamily="18" charset="0"/>
                        </a:rPr>
                        <m:t>)= </m:t>
                      </m:r>
                      <m:f>
                        <m:fPr>
                          <m:ctrlPr>
                            <a:rPr lang="de-DE" sz="1600" i="1">
                              <a:effectLst/>
                              <a:latin typeface="Cambria Math" panose="02040503050406030204" pitchFamily="18" charset="0"/>
                            </a:rPr>
                          </m:ctrlPr>
                        </m:fPr>
                        <m:num>
                          <m:r>
                            <a:rPr lang="en-GB" sz="1600" i="1">
                              <a:latin typeface="Cambria Math" panose="02040503050406030204" pitchFamily="18" charset="0"/>
                              <a:ea typeface="PMingLiU" panose="02020500000000000000" pitchFamily="18" charset="-120"/>
                              <a:cs typeface="Times New Roman" panose="02020603050405020304" pitchFamily="18" charset="0"/>
                            </a:rPr>
                            <m:t>1</m:t>
                          </m:r>
                        </m:num>
                        <m:den>
                          <m:r>
                            <a:rPr lang="en-GB" sz="1600" i="1">
                              <a:latin typeface="Cambria Math" panose="02040503050406030204" pitchFamily="18" charset="0"/>
                              <a:ea typeface="PMingLiU" panose="02020500000000000000" pitchFamily="18" charset="-120"/>
                              <a:cs typeface="Times New Roman" panose="02020603050405020304" pitchFamily="18" charset="0"/>
                            </a:rPr>
                            <m:t>4</m:t>
                          </m:r>
                        </m:den>
                      </m:f>
                      <m:sSup>
                        <m:sSupPr>
                          <m:ctrlPr>
                            <a:rPr lang="de-DE" sz="1600" i="1">
                              <a:effectLst/>
                              <a:latin typeface="Cambria Math" panose="02040503050406030204" pitchFamily="18" charset="0"/>
                            </a:rPr>
                          </m:ctrlPr>
                        </m:sSupPr>
                        <m:e>
                          <m:r>
                            <a:rPr lang="en-GB" sz="1600" i="1">
                              <a:latin typeface="Cambria Math" panose="02040503050406030204" pitchFamily="18" charset="0"/>
                              <a:ea typeface="PMingLiU" panose="02020500000000000000" pitchFamily="18" charset="-120"/>
                              <a:cs typeface="Times New Roman" panose="02020603050405020304" pitchFamily="18" charset="0"/>
                            </a:rPr>
                            <m:t>𝜎</m:t>
                          </m:r>
                        </m:e>
                        <m:sup>
                          <m:r>
                            <a:rPr lang="en-GB" sz="1600" i="1">
                              <a:latin typeface="Cambria Math" panose="02040503050406030204" pitchFamily="18" charset="0"/>
                              <a:ea typeface="PMingLiU" panose="02020500000000000000" pitchFamily="18" charset="-120"/>
                              <a:cs typeface="Times New Roman" panose="02020603050405020304" pitchFamily="18" charset="0"/>
                            </a:rPr>
                            <m:t>2</m:t>
                          </m:r>
                        </m:sup>
                      </m:sSup>
                      <m:sSup>
                        <m:sSupPr>
                          <m:ctrlPr>
                            <a:rPr lang="de-DE" sz="1600" i="1">
                              <a:effectLst/>
                              <a:latin typeface="Cambria Math" panose="02040503050406030204" pitchFamily="18" charset="0"/>
                            </a:rPr>
                          </m:ctrlPr>
                        </m:sSupPr>
                        <m:e>
                          <m:r>
                            <a:rPr lang="en-GB" sz="1600" i="1">
                              <a:latin typeface="Cambria Math" panose="02040503050406030204" pitchFamily="18" charset="0"/>
                              <a:ea typeface="PMingLiU" panose="02020500000000000000" pitchFamily="18" charset="-120"/>
                              <a:cs typeface="Times New Roman" panose="02020603050405020304" pitchFamily="18" charset="0"/>
                            </a:rPr>
                            <m:t>𝑏</m:t>
                          </m:r>
                        </m:e>
                        <m:sup>
                          <m:r>
                            <a:rPr lang="en-GB" sz="1600" i="1">
                              <a:latin typeface="Cambria Math" panose="02040503050406030204" pitchFamily="18" charset="0"/>
                              <a:ea typeface="PMingLiU" panose="02020500000000000000" pitchFamily="18" charset="-120"/>
                              <a:cs typeface="Times New Roman" panose="02020603050405020304" pitchFamily="18" charset="0"/>
                            </a:rPr>
                            <m:t>3</m:t>
                          </m:r>
                        </m:sup>
                      </m:sSup>
                      <m:sSup>
                        <m:sSupPr>
                          <m:ctrlPr>
                            <a:rPr lang="de-DE" sz="1600" i="1">
                              <a:effectLst/>
                              <a:latin typeface="Cambria Math" panose="02040503050406030204" pitchFamily="18" charset="0"/>
                            </a:rPr>
                          </m:ctrlPr>
                        </m:sSupPr>
                        <m:e>
                          <m:r>
                            <a:rPr lang="en-GB" sz="1600" i="1">
                              <a:latin typeface="Cambria Math" panose="02040503050406030204" pitchFamily="18" charset="0"/>
                              <a:ea typeface="PMingLiU" panose="02020500000000000000" pitchFamily="18" charset="-120"/>
                              <a:cs typeface="Times New Roman" panose="02020603050405020304" pitchFamily="18" charset="0"/>
                            </a:rPr>
                            <m:t>𝜔</m:t>
                          </m:r>
                        </m:e>
                        <m:sup>
                          <m:r>
                            <a:rPr lang="en-GB" sz="1600" i="1">
                              <a:latin typeface="Cambria Math" panose="02040503050406030204" pitchFamily="18" charset="0"/>
                              <a:ea typeface="PMingLiU" panose="02020500000000000000" pitchFamily="18" charset="-120"/>
                              <a:cs typeface="Times New Roman" panose="02020603050405020304" pitchFamily="18" charset="0"/>
                            </a:rPr>
                            <m:t>2</m:t>
                          </m:r>
                        </m:sup>
                      </m:sSup>
                      <m:sSup>
                        <m:sSupPr>
                          <m:ctrlPr>
                            <a:rPr lang="de-DE" sz="1600" i="1">
                              <a:effectLst/>
                              <a:latin typeface="Cambria Math" panose="02040503050406030204" pitchFamily="18" charset="0"/>
                            </a:rPr>
                          </m:ctrlPr>
                        </m:sSupPr>
                        <m:e>
                          <m:r>
                            <a:rPr lang="en-GB" sz="1600" i="1">
                              <a:latin typeface="Cambria Math" panose="02040503050406030204" pitchFamily="18" charset="0"/>
                              <a:ea typeface="PMingLiU" panose="02020500000000000000" pitchFamily="18" charset="-120"/>
                              <a:cs typeface="Times New Roman" panose="02020603050405020304" pitchFamily="18" charset="0"/>
                            </a:rPr>
                            <m:t>𝑒</m:t>
                          </m:r>
                        </m:e>
                        <m:sup>
                          <m:r>
                            <a:rPr lang="en-GB" sz="1600" i="1">
                              <a:latin typeface="Cambria Math" panose="02040503050406030204" pitchFamily="18" charset="0"/>
                              <a:ea typeface="PMingLiU" panose="02020500000000000000" pitchFamily="18" charset="-120"/>
                              <a:cs typeface="Times New Roman" panose="02020603050405020304" pitchFamily="18" charset="0"/>
                            </a:rPr>
                            <m:t>−</m:t>
                          </m:r>
                          <m:r>
                            <a:rPr lang="en-GB" sz="1600" i="1">
                              <a:latin typeface="Cambria Math" panose="02040503050406030204" pitchFamily="18" charset="0"/>
                              <a:ea typeface="PMingLiU" panose="02020500000000000000" pitchFamily="18" charset="-120"/>
                              <a:cs typeface="Times New Roman" panose="02020603050405020304" pitchFamily="18" charset="0"/>
                            </a:rPr>
                            <m:t>𝑏</m:t>
                          </m:r>
                          <m:d>
                            <m:dPr>
                              <m:begChr m:val="|"/>
                              <m:endChr m:val="|"/>
                              <m:ctrlPr>
                                <a:rPr lang="de-DE" sz="1600" b="1" i="1">
                                  <a:effectLst/>
                                  <a:latin typeface="Cambria Math" panose="02040503050406030204" pitchFamily="18" charset="0"/>
                                </a:rPr>
                              </m:ctrlPr>
                            </m:dPr>
                            <m:e>
                              <m:r>
                                <a:rPr lang="en-GB" sz="1600" i="1">
                                  <a:latin typeface="Cambria Math" panose="02040503050406030204" pitchFamily="18" charset="0"/>
                                  <a:ea typeface="PMingLiU" panose="02020500000000000000" pitchFamily="18" charset="-120"/>
                                  <a:cs typeface="Times New Roman" panose="02020603050405020304" pitchFamily="18" charset="0"/>
                                </a:rPr>
                                <m:t>𝜔</m:t>
                              </m:r>
                            </m:e>
                          </m:d>
                        </m:sup>
                      </m:sSup>
                      <m:r>
                        <a:rPr lang="en-GB" sz="1600" b="1" i="1">
                          <a:latin typeface="Cambria Math" panose="02040503050406030204" pitchFamily="18" charset="0"/>
                          <a:ea typeface="PMingLiU" panose="02020500000000000000" pitchFamily="18" charset="-120"/>
                          <a:cs typeface="Times New Roman" panose="02020603050405020304" pitchFamily="18" charset="0"/>
                        </a:rPr>
                        <m:t>       −∞&lt;</m:t>
                      </m:r>
                      <m:r>
                        <a:rPr lang="en-GB" sz="1600" i="1">
                          <a:latin typeface="Cambria Math" panose="02040503050406030204" pitchFamily="18" charset="0"/>
                          <a:ea typeface="PMingLiU" panose="02020500000000000000" pitchFamily="18" charset="-120"/>
                          <a:cs typeface="Times New Roman" panose="02020603050405020304" pitchFamily="18" charset="0"/>
                        </a:rPr>
                        <m:t>𝜔</m:t>
                      </m:r>
                      <m:r>
                        <a:rPr lang="en-GB" sz="1600" b="1" i="1">
                          <a:latin typeface="Cambria Math" panose="02040503050406030204" pitchFamily="18" charset="0"/>
                          <a:ea typeface="PMingLiU" panose="02020500000000000000" pitchFamily="18" charset="-120"/>
                          <a:cs typeface="Times New Roman" panose="02020603050405020304" pitchFamily="18" charset="0"/>
                        </a:rPr>
                        <m:t>&lt;∞</m:t>
                      </m:r>
                    </m:oMath>
                  </m:oMathPara>
                </a14:m>
                <a:endParaRPr lang="de-DE" sz="1600" dirty="0"/>
              </a:p>
            </p:txBody>
          </p:sp>
        </mc:Choice>
        <mc:Fallback xmlns="">
          <p:sp>
            <p:nvSpPr>
              <p:cNvPr id="51" name="Rechteck 50">
                <a:extLst>
                  <a:ext uri="{FF2B5EF4-FFF2-40B4-BE49-F238E27FC236}">
                    <a16:creationId xmlns:a16="http://schemas.microsoft.com/office/drawing/2014/main" id="{4004D67C-C999-4F65-AC1D-AF33FEEBB8B1}"/>
                  </a:ext>
                </a:extLst>
              </p:cNvPr>
              <p:cNvSpPr>
                <a:spLocks noRot="1" noChangeAspect="1" noMove="1" noResize="1" noEditPoints="1" noAdjustHandles="1" noChangeArrowheads="1" noChangeShapeType="1" noTextEdit="1"/>
              </p:cNvSpPr>
              <p:nvPr/>
            </p:nvSpPr>
            <p:spPr>
              <a:xfrm>
                <a:off x="71378" y="5872823"/>
                <a:ext cx="4068358" cy="553357"/>
              </a:xfrm>
              <a:prstGeom prst="rect">
                <a:avLst/>
              </a:prstGeom>
              <a:blipFill>
                <a:blip r:embed="rId15"/>
                <a:stretch>
                  <a:fillRect/>
                </a:stretch>
              </a:blipFill>
            </p:spPr>
            <p:txBody>
              <a:bodyPr/>
              <a:lstStyle/>
              <a:p>
                <a:r>
                  <a:rPr lang="de-DE">
                    <a:noFill/>
                  </a:rPr>
                  <a:t> </a:t>
                </a:r>
              </a:p>
            </p:txBody>
          </p:sp>
        </mc:Fallback>
      </mc:AlternateContent>
      <p:cxnSp>
        <p:nvCxnSpPr>
          <p:cNvPr id="70" name="Gerader Verbinder 69">
            <a:extLst>
              <a:ext uri="{FF2B5EF4-FFF2-40B4-BE49-F238E27FC236}">
                <a16:creationId xmlns:a16="http://schemas.microsoft.com/office/drawing/2014/main" id="{679B3E8C-1479-4FAB-BB6F-91958310D7CD}"/>
              </a:ext>
            </a:extLst>
          </p:cNvPr>
          <p:cNvCxnSpPr/>
          <p:nvPr/>
        </p:nvCxnSpPr>
        <p:spPr bwMode="auto">
          <a:xfrm>
            <a:off x="4295800" y="763983"/>
            <a:ext cx="0" cy="5698191"/>
          </a:xfrm>
          <a:prstGeom prst="line">
            <a:avLst/>
          </a:prstGeom>
          <a:solidFill>
            <a:schemeClr val="accent1"/>
          </a:solidFill>
          <a:ln w="38100" cap="flat" cmpd="sng" algn="ctr">
            <a:solidFill>
              <a:srgbClr val="3A6EB0"/>
            </a:solidFill>
            <a:prstDash val="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1" name="Gerader Verbinder 70">
            <a:extLst>
              <a:ext uri="{FF2B5EF4-FFF2-40B4-BE49-F238E27FC236}">
                <a16:creationId xmlns:a16="http://schemas.microsoft.com/office/drawing/2014/main" id="{5E1DC64D-B24F-4C81-9914-7AB8494E2937}"/>
              </a:ext>
            </a:extLst>
          </p:cNvPr>
          <p:cNvCxnSpPr/>
          <p:nvPr/>
        </p:nvCxnSpPr>
        <p:spPr bwMode="auto">
          <a:xfrm>
            <a:off x="7789412" y="763983"/>
            <a:ext cx="0" cy="5698191"/>
          </a:xfrm>
          <a:prstGeom prst="line">
            <a:avLst/>
          </a:prstGeom>
          <a:solidFill>
            <a:schemeClr val="accent1"/>
          </a:solidFill>
          <a:ln w="38100" cap="flat" cmpd="sng" algn="ctr">
            <a:solidFill>
              <a:srgbClr val="3A6EB0"/>
            </a:solidFill>
            <a:prstDash val="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 name="Textfeld 2">
            <a:extLst>
              <a:ext uri="{FF2B5EF4-FFF2-40B4-BE49-F238E27FC236}">
                <a16:creationId xmlns:a16="http://schemas.microsoft.com/office/drawing/2014/main" id="{727CA16C-6238-43DD-A0B5-CBB0933D33D1}"/>
              </a:ext>
            </a:extLst>
          </p:cNvPr>
          <p:cNvSpPr txBox="1"/>
          <p:nvPr/>
        </p:nvSpPr>
        <p:spPr>
          <a:xfrm>
            <a:off x="7408394" y="6367187"/>
            <a:ext cx="526106" cy="338554"/>
          </a:xfrm>
          <a:prstGeom prst="rect">
            <a:avLst/>
          </a:prstGeom>
          <a:noFill/>
        </p:spPr>
        <p:txBody>
          <a:bodyPr wrap="square" rtlCol="0">
            <a:spAutoFit/>
          </a:bodyPr>
          <a:lstStyle/>
          <a:p>
            <a:r>
              <a:rPr lang="de-DE" sz="1600" dirty="0"/>
              <a:t>[3]</a:t>
            </a:r>
          </a:p>
        </p:txBody>
      </p:sp>
      <p:sp>
        <p:nvSpPr>
          <p:cNvPr id="22" name="Textfeld 21">
            <a:extLst>
              <a:ext uri="{FF2B5EF4-FFF2-40B4-BE49-F238E27FC236}">
                <a16:creationId xmlns:a16="http://schemas.microsoft.com/office/drawing/2014/main" id="{326B26B7-F79F-4BEF-9B7D-4739AA066AE4}"/>
              </a:ext>
            </a:extLst>
          </p:cNvPr>
          <p:cNvSpPr txBox="1"/>
          <p:nvPr/>
        </p:nvSpPr>
        <p:spPr>
          <a:xfrm>
            <a:off x="3732748" y="6363002"/>
            <a:ext cx="526106" cy="338554"/>
          </a:xfrm>
          <a:prstGeom prst="rect">
            <a:avLst/>
          </a:prstGeom>
          <a:noFill/>
        </p:spPr>
        <p:txBody>
          <a:bodyPr wrap="square" rtlCol="0">
            <a:spAutoFit/>
          </a:bodyPr>
          <a:lstStyle/>
          <a:p>
            <a:r>
              <a:rPr lang="de-DE" sz="1600" dirty="0"/>
              <a:t>[3]</a:t>
            </a:r>
          </a:p>
        </p:txBody>
      </p:sp>
      <p:sp>
        <p:nvSpPr>
          <p:cNvPr id="23" name="Textfeld 22">
            <a:extLst>
              <a:ext uri="{FF2B5EF4-FFF2-40B4-BE49-F238E27FC236}">
                <a16:creationId xmlns:a16="http://schemas.microsoft.com/office/drawing/2014/main" id="{8568AF85-D9D6-4B0F-AE9B-F1741A627721}"/>
              </a:ext>
            </a:extLst>
          </p:cNvPr>
          <p:cNvSpPr txBox="1"/>
          <p:nvPr/>
        </p:nvSpPr>
        <p:spPr>
          <a:xfrm>
            <a:off x="11375350" y="6417810"/>
            <a:ext cx="526106" cy="338554"/>
          </a:xfrm>
          <a:prstGeom prst="rect">
            <a:avLst/>
          </a:prstGeom>
          <a:noFill/>
        </p:spPr>
        <p:txBody>
          <a:bodyPr wrap="square" rtlCol="0">
            <a:spAutoFit/>
          </a:bodyPr>
          <a:lstStyle/>
          <a:p>
            <a:r>
              <a:rPr lang="de-DE" sz="1600" dirty="0"/>
              <a:t>[4]</a:t>
            </a:r>
          </a:p>
        </p:txBody>
      </p:sp>
    </p:spTree>
    <p:extLst>
      <p:ext uri="{BB962C8B-B14F-4D97-AF65-F5344CB8AC3E}">
        <p14:creationId xmlns:p14="http://schemas.microsoft.com/office/powerpoint/2010/main" val="381083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7720D6D-F1D6-4778-A011-6B098502FF55}"/>
              </a:ext>
            </a:extLst>
          </p:cNvPr>
          <p:cNvSpPr>
            <a:spLocks noGrp="1"/>
          </p:cNvSpPr>
          <p:nvPr>
            <p:ph idx="1"/>
          </p:nvPr>
        </p:nvSpPr>
        <p:spPr>
          <a:xfrm>
            <a:off x="695400" y="872716"/>
            <a:ext cx="11216216" cy="4659312"/>
          </a:xfrm>
        </p:spPr>
        <p:txBody>
          <a:bodyPr/>
          <a:lstStyle/>
          <a:p>
            <a:pPr marL="0" indent="0">
              <a:buNone/>
            </a:pPr>
            <a:r>
              <a:rPr lang="en-US" dirty="0"/>
              <a:t>[3] M. </a:t>
            </a:r>
            <a:r>
              <a:rPr lang="en-US" dirty="0" err="1"/>
              <a:t>Shinozuka</a:t>
            </a:r>
            <a:r>
              <a:rPr lang="en-US" dirty="0"/>
              <a:t>, G. </a:t>
            </a:r>
            <a:r>
              <a:rPr lang="en-US" dirty="0" err="1"/>
              <a:t>Deodatis</a:t>
            </a:r>
            <a:r>
              <a:rPr lang="en-US" dirty="0"/>
              <a:t>, Simulation of Stochastic Processes by Spectral Representation, Applied Mechanics Reviews 44 (1991) 191–204, </a:t>
            </a:r>
            <a:r>
              <a:rPr lang="en-US" dirty="0">
                <a:hlinkClick r:id="rId2"/>
              </a:rPr>
              <a:t>https://doi.org/10.1115/1.3119501</a:t>
            </a:r>
            <a:r>
              <a:rPr lang="en-US" dirty="0"/>
              <a:t>.</a:t>
            </a:r>
          </a:p>
          <a:p>
            <a:pPr marL="0" indent="0">
              <a:buNone/>
            </a:pPr>
            <a:r>
              <a:rPr lang="en-US" dirty="0"/>
              <a:t>[4] D. E. Newland, An Introduction to Random Vibrations, Spectral &amp; Wavelet Analysis, Courier Corporation, 2012.</a:t>
            </a:r>
          </a:p>
          <a:p>
            <a:endParaRPr lang="de-DE" dirty="0"/>
          </a:p>
        </p:txBody>
      </p:sp>
    </p:spTree>
    <p:extLst>
      <p:ext uri="{BB962C8B-B14F-4D97-AF65-F5344CB8AC3E}">
        <p14:creationId xmlns:p14="http://schemas.microsoft.com/office/powerpoint/2010/main" val="261679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CBFDC-DB94-48FA-9B1E-95D261E410B6}"/>
              </a:ext>
            </a:extLst>
          </p:cNvPr>
          <p:cNvSpPr>
            <a:spLocks noGrp="1"/>
          </p:cNvSpPr>
          <p:nvPr>
            <p:ph type="title"/>
          </p:nvPr>
        </p:nvSpPr>
        <p:spPr>
          <a:xfrm>
            <a:off x="670984" y="765180"/>
            <a:ext cx="11216216" cy="828675"/>
          </a:xfrm>
        </p:spPr>
        <p:txBody>
          <a:bodyPr/>
          <a:lstStyle/>
          <a:p>
            <a:r>
              <a:rPr lang="de-DE" dirty="0"/>
              <a:t>Relaxed Power </a:t>
            </a:r>
            <a:r>
              <a:rPr lang="de-DE" dirty="0" err="1"/>
              <a:t>Spectrum</a:t>
            </a:r>
            <a:r>
              <a:rPr lang="de-DE" dirty="0"/>
              <a:t> </a:t>
            </a:r>
            <a:r>
              <a:rPr lang="de-DE" dirty="0" err="1"/>
              <a:t>estimation</a:t>
            </a:r>
            <a:endParaRPr lang="de-DE" dirty="0"/>
          </a:p>
        </p:txBody>
      </p:sp>
      <p:cxnSp>
        <p:nvCxnSpPr>
          <p:cNvPr id="5" name="Gerade Verbindung mit Pfeil 4">
            <a:extLst>
              <a:ext uri="{FF2B5EF4-FFF2-40B4-BE49-F238E27FC236}">
                <a16:creationId xmlns:a16="http://schemas.microsoft.com/office/drawing/2014/main" id="{F80158DD-81FB-42E0-AB56-C924270742EE}"/>
              </a:ext>
            </a:extLst>
          </p:cNvPr>
          <p:cNvCxnSpPr>
            <a:cxnSpLocks/>
            <a:stCxn id="9" idx="3"/>
            <a:endCxn id="10" idx="1"/>
          </p:cNvCxnSpPr>
          <p:nvPr/>
        </p:nvCxnSpPr>
        <p:spPr bwMode="auto">
          <a:xfrm flipV="1">
            <a:off x="4735283" y="3136680"/>
            <a:ext cx="2843853" cy="845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9" name="Graphic 2">
            <a:extLst>
              <a:ext uri="{FF2B5EF4-FFF2-40B4-BE49-F238E27FC236}">
                <a16:creationId xmlns:a16="http://schemas.microsoft.com/office/drawing/2014/main" id="{EA2C367B-7F7B-4D26-A708-3B7DF855B1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553" y="1778225"/>
            <a:ext cx="4100730" cy="2733820"/>
          </a:xfrm>
          <a:prstGeom prst="rect">
            <a:avLst/>
          </a:prstGeom>
        </p:spPr>
      </p:pic>
      <p:pic>
        <p:nvPicPr>
          <p:cNvPr id="10" name="Graphic 1">
            <a:extLst>
              <a:ext uri="{FF2B5EF4-FFF2-40B4-BE49-F238E27FC236}">
                <a16:creationId xmlns:a16="http://schemas.microsoft.com/office/drawing/2014/main" id="{7B5E912B-3ACE-4F4D-A520-422B65EC2A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9136" y="1761315"/>
            <a:ext cx="4126096" cy="2750730"/>
          </a:xfrm>
          <a:prstGeom prst="rect">
            <a:avLst/>
          </a:prstGeom>
        </p:spPr>
      </p:pic>
      <p:sp>
        <p:nvSpPr>
          <p:cNvPr id="17" name="Textfeld 16">
            <a:extLst>
              <a:ext uri="{FF2B5EF4-FFF2-40B4-BE49-F238E27FC236}">
                <a16:creationId xmlns:a16="http://schemas.microsoft.com/office/drawing/2014/main" id="{E537D14B-527F-4739-974B-5D77CE128FF8}"/>
              </a:ext>
            </a:extLst>
          </p:cNvPr>
          <p:cNvSpPr txBox="1"/>
          <p:nvPr/>
        </p:nvSpPr>
        <p:spPr>
          <a:xfrm>
            <a:off x="1705121" y="5747854"/>
            <a:ext cx="10486879" cy="646331"/>
          </a:xfrm>
          <a:prstGeom prst="rect">
            <a:avLst/>
          </a:prstGeom>
          <a:noFill/>
        </p:spPr>
        <p:txBody>
          <a:bodyPr wrap="square" rtlCol="0">
            <a:spAutoFit/>
          </a:bodyPr>
          <a:lstStyle/>
          <a:p>
            <a:r>
              <a:rPr lang="de-DE" sz="1200" dirty="0"/>
              <a:t>________________________________________________________________________________________________________________________</a:t>
            </a:r>
            <a:br>
              <a:rPr lang="de-DE" sz="1200" dirty="0"/>
            </a:br>
            <a:r>
              <a:rPr lang="de-DE" sz="1200" dirty="0"/>
              <a:t>[5] Behrendt, M. et al., (2022). Relaxed power </a:t>
            </a:r>
            <a:r>
              <a:rPr lang="de-DE" sz="1200" dirty="0" err="1"/>
              <a:t>spectrum</a:t>
            </a:r>
            <a:r>
              <a:rPr lang="de-DE" sz="1200" dirty="0"/>
              <a:t> </a:t>
            </a:r>
            <a:r>
              <a:rPr lang="de-DE" sz="1200" dirty="0" err="1"/>
              <a:t>estimation</a:t>
            </a:r>
            <a:r>
              <a:rPr lang="de-DE" sz="1200" dirty="0"/>
              <a:t> </a:t>
            </a:r>
            <a:r>
              <a:rPr lang="de-DE" sz="1200" dirty="0" err="1"/>
              <a:t>from</a:t>
            </a:r>
            <a:r>
              <a:rPr lang="de-DE" sz="1200" dirty="0"/>
              <a:t> multiple </a:t>
            </a:r>
            <a:r>
              <a:rPr lang="de-DE" sz="1200" dirty="0" err="1"/>
              <a:t>data</a:t>
            </a:r>
            <a:r>
              <a:rPr lang="de-DE" sz="1200" dirty="0"/>
              <a:t> </a:t>
            </a:r>
            <a:r>
              <a:rPr lang="de-DE" sz="1200" dirty="0" err="1"/>
              <a:t>records</a:t>
            </a:r>
            <a:r>
              <a:rPr lang="de-DE" sz="1200" dirty="0"/>
              <a:t> </a:t>
            </a:r>
            <a:r>
              <a:rPr lang="de-DE" sz="1200" dirty="0" err="1"/>
              <a:t>utilising</a:t>
            </a:r>
            <a:r>
              <a:rPr lang="de-DE" sz="1200" dirty="0"/>
              <a:t> </a:t>
            </a:r>
            <a:r>
              <a:rPr lang="de-DE" sz="1200" dirty="0" err="1"/>
              <a:t>subjective</a:t>
            </a:r>
            <a:r>
              <a:rPr lang="de-DE" sz="1200" dirty="0"/>
              <a:t> </a:t>
            </a:r>
            <a:r>
              <a:rPr lang="de-DE" sz="1200" dirty="0" err="1"/>
              <a:t>probabilities</a:t>
            </a:r>
            <a:r>
              <a:rPr lang="de-DE" sz="1200" dirty="0"/>
              <a:t>. </a:t>
            </a:r>
            <a:r>
              <a:rPr lang="de-DE" sz="1200" dirty="0" err="1"/>
              <a:t>Mechanical</a:t>
            </a:r>
            <a:r>
              <a:rPr lang="de-DE" sz="1200" dirty="0"/>
              <a:t> Systems and Signal Processing, 165</a:t>
            </a:r>
          </a:p>
        </p:txBody>
      </p:sp>
      <mc:AlternateContent xmlns:mc="http://schemas.openxmlformats.org/markup-compatibility/2006" xmlns:a14="http://schemas.microsoft.com/office/drawing/2010/main">
        <mc:Choice Requires="a14">
          <p:sp>
            <p:nvSpPr>
              <p:cNvPr id="18" name="Rechteck 17">
                <a:extLst>
                  <a:ext uri="{FF2B5EF4-FFF2-40B4-BE49-F238E27FC236}">
                    <a16:creationId xmlns:a16="http://schemas.microsoft.com/office/drawing/2014/main" id="{38B11FB6-DDFB-4A20-938C-5A56CA15020C}"/>
                  </a:ext>
                </a:extLst>
              </p:cNvPr>
              <p:cNvSpPr/>
              <p:nvPr/>
            </p:nvSpPr>
            <p:spPr>
              <a:xfrm>
                <a:off x="7752184" y="4648634"/>
                <a:ext cx="4017446" cy="9337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600" i="1">
                              <a:latin typeface="Cambria Math" panose="02040503050406030204" pitchFamily="18" charset="0"/>
                            </a:rPr>
                          </m:ctrlPr>
                        </m:sSubPr>
                        <m:e>
                          <m:r>
                            <a:rPr lang="de-DE" sz="1600" i="1">
                              <a:latin typeface="Cambria Math" panose="02040503050406030204" pitchFamily="18" charset="0"/>
                            </a:rPr>
                            <m:t>𝑓</m:t>
                          </m:r>
                        </m:e>
                        <m:sub>
                          <m:sSub>
                            <m:sSubPr>
                              <m:ctrlPr>
                                <a:rPr lang="de-DE" sz="1600" i="1">
                                  <a:latin typeface="Cambria Math" panose="02040503050406030204" pitchFamily="18" charset="0"/>
                                </a:rPr>
                              </m:ctrlPr>
                            </m:sSubPr>
                            <m:e>
                              <m:r>
                                <a:rPr lang="de-DE" sz="1600" i="1">
                                  <a:latin typeface="Cambria Math" panose="02040503050406030204" pitchFamily="18" charset="0"/>
                                </a:rPr>
                                <m:t>𝜔</m:t>
                              </m:r>
                            </m:e>
                            <m:sub>
                              <m:r>
                                <a:rPr lang="de-DE" sz="1600" i="1">
                                  <a:latin typeface="Cambria Math" panose="02040503050406030204" pitchFamily="18" charset="0"/>
                                </a:rPr>
                                <m:t>𝑛</m:t>
                              </m:r>
                            </m:sub>
                          </m:sSub>
                        </m:sub>
                      </m:sSub>
                      <m:r>
                        <a:rPr lang="de-DE" sz="1600" i="0">
                          <a:latin typeface="Cambria Math" panose="02040503050406030204" pitchFamily="18" charset="0"/>
                        </a:rPr>
                        <m:t>(</m:t>
                      </m:r>
                      <m:r>
                        <a:rPr lang="de-DE" sz="1600" i="1">
                          <a:latin typeface="Cambria Math" panose="02040503050406030204" pitchFamily="18" charset="0"/>
                        </a:rPr>
                        <m:t>𝑠</m:t>
                      </m:r>
                      <m:r>
                        <a:rPr lang="de-DE" sz="1600" i="0">
                          <a:latin typeface="Cambria Math" panose="02040503050406030204" pitchFamily="18" charset="0"/>
                        </a:rPr>
                        <m:t>;</m:t>
                      </m:r>
                      <m:r>
                        <a:rPr lang="de-DE" sz="1600" i="1">
                          <a:latin typeface="Cambria Math" panose="02040503050406030204" pitchFamily="18" charset="0"/>
                        </a:rPr>
                        <m:t>𝜇</m:t>
                      </m:r>
                      <m:r>
                        <a:rPr lang="de-DE" sz="1600" i="0">
                          <a:latin typeface="Cambria Math" panose="02040503050406030204" pitchFamily="18" charset="0"/>
                        </a:rPr>
                        <m:t>,</m:t>
                      </m:r>
                      <m:r>
                        <a:rPr lang="de-DE" sz="1600" i="1">
                          <a:latin typeface="Cambria Math" panose="02040503050406030204" pitchFamily="18" charset="0"/>
                        </a:rPr>
                        <m:t>𝜎</m:t>
                      </m:r>
                      <m:r>
                        <a:rPr lang="de-DE" sz="1600" i="0">
                          <a:latin typeface="Cambria Math" panose="02040503050406030204" pitchFamily="18" charset="0"/>
                        </a:rPr>
                        <m:t>,</m:t>
                      </m:r>
                      <m:r>
                        <a:rPr lang="de-DE" sz="1600" i="1">
                          <a:latin typeface="Cambria Math" panose="02040503050406030204" pitchFamily="18" charset="0"/>
                        </a:rPr>
                        <m:t>𝑎</m:t>
                      </m:r>
                      <m:r>
                        <a:rPr lang="de-DE" sz="1600" i="0">
                          <a:latin typeface="Cambria Math" panose="02040503050406030204" pitchFamily="18" charset="0"/>
                        </a:rPr>
                        <m:t>,</m:t>
                      </m:r>
                      <m:r>
                        <a:rPr lang="de-DE" sz="1600" i="1">
                          <a:latin typeface="Cambria Math" panose="02040503050406030204" pitchFamily="18" charset="0"/>
                        </a:rPr>
                        <m:t>𝑏</m:t>
                      </m:r>
                      <m:r>
                        <a:rPr lang="de-DE" sz="1600" i="0">
                          <a:latin typeface="Cambria Math" panose="02040503050406030204" pitchFamily="18" charset="0"/>
                        </a:rPr>
                        <m:t>)=</m:t>
                      </m:r>
                      <m:f>
                        <m:fPr>
                          <m:ctrlPr>
                            <a:rPr lang="de-DE" sz="1600" i="1">
                              <a:latin typeface="Cambria Math" panose="02040503050406030204" pitchFamily="18" charset="0"/>
                            </a:rPr>
                          </m:ctrlPr>
                        </m:fPr>
                        <m:num>
                          <m:r>
                            <a:rPr lang="de-DE" sz="1600" i="0">
                              <a:latin typeface="Cambria Math" panose="02040503050406030204" pitchFamily="18" charset="0"/>
                            </a:rPr>
                            <m:t>1</m:t>
                          </m:r>
                        </m:num>
                        <m:den>
                          <m:r>
                            <a:rPr lang="de-DE" sz="1600" i="1">
                              <a:latin typeface="Cambria Math" panose="02040503050406030204" pitchFamily="18" charset="0"/>
                            </a:rPr>
                            <m:t>𝜎</m:t>
                          </m:r>
                        </m:den>
                      </m:f>
                      <m:f>
                        <m:fPr>
                          <m:ctrlPr>
                            <a:rPr lang="de-DE" sz="1600" i="1">
                              <a:latin typeface="Cambria Math" panose="02040503050406030204" pitchFamily="18" charset="0"/>
                            </a:rPr>
                          </m:ctrlPr>
                        </m:fPr>
                        <m:num>
                          <m:r>
                            <a:rPr lang="de-DE" sz="1600" i="1">
                              <a:latin typeface="Cambria Math" panose="02040503050406030204" pitchFamily="18" charset="0"/>
                            </a:rPr>
                            <m:t>𝜙</m:t>
                          </m:r>
                          <m:d>
                            <m:dPr>
                              <m:ctrlPr>
                                <a:rPr lang="de-DE" sz="1600" i="1">
                                  <a:latin typeface="Cambria Math" panose="02040503050406030204" pitchFamily="18" charset="0"/>
                                </a:rPr>
                              </m:ctrlPr>
                            </m:dPr>
                            <m:e>
                              <m:f>
                                <m:fPr>
                                  <m:ctrlPr>
                                    <a:rPr lang="de-DE" sz="1600" i="1">
                                      <a:latin typeface="Cambria Math" panose="02040503050406030204" pitchFamily="18" charset="0"/>
                                    </a:rPr>
                                  </m:ctrlPr>
                                </m:fPr>
                                <m:num>
                                  <m:r>
                                    <a:rPr lang="de-DE" sz="1600" i="1">
                                      <a:latin typeface="Cambria Math" panose="02040503050406030204" pitchFamily="18" charset="0"/>
                                    </a:rPr>
                                    <m:t>𝑠</m:t>
                                  </m:r>
                                  <m:r>
                                    <a:rPr lang="de-DE" sz="1600" i="0">
                                      <a:latin typeface="Cambria Math" panose="02040503050406030204" pitchFamily="18" charset="0"/>
                                    </a:rPr>
                                    <m:t>−</m:t>
                                  </m:r>
                                  <m:r>
                                    <a:rPr lang="de-DE" sz="1600" i="1">
                                      <a:latin typeface="Cambria Math" panose="02040503050406030204" pitchFamily="18" charset="0"/>
                                    </a:rPr>
                                    <m:t>𝜇</m:t>
                                  </m:r>
                                </m:num>
                                <m:den>
                                  <m:r>
                                    <a:rPr lang="de-DE" sz="1600" i="1">
                                      <a:latin typeface="Cambria Math" panose="02040503050406030204" pitchFamily="18" charset="0"/>
                                    </a:rPr>
                                    <m:t>𝜎</m:t>
                                  </m:r>
                                </m:den>
                              </m:f>
                            </m:e>
                          </m:d>
                        </m:num>
                        <m:den>
                          <m:r>
                            <a:rPr lang="de-DE" sz="1600" i="1">
                              <a:latin typeface="Cambria Math" panose="02040503050406030204" pitchFamily="18" charset="0"/>
                            </a:rPr>
                            <m:t>𝛷</m:t>
                          </m:r>
                          <m:d>
                            <m:dPr>
                              <m:ctrlPr>
                                <a:rPr lang="de-DE" sz="1600" i="1">
                                  <a:latin typeface="Cambria Math" panose="02040503050406030204" pitchFamily="18" charset="0"/>
                                </a:rPr>
                              </m:ctrlPr>
                            </m:dPr>
                            <m:e>
                              <m:f>
                                <m:fPr>
                                  <m:ctrlPr>
                                    <a:rPr lang="de-DE" sz="1600" i="1">
                                      <a:latin typeface="Cambria Math" panose="02040503050406030204" pitchFamily="18" charset="0"/>
                                    </a:rPr>
                                  </m:ctrlPr>
                                </m:fPr>
                                <m:num>
                                  <m:r>
                                    <a:rPr lang="de-DE" sz="1600" i="1">
                                      <a:latin typeface="Cambria Math" panose="02040503050406030204" pitchFamily="18" charset="0"/>
                                    </a:rPr>
                                    <m:t>𝑏</m:t>
                                  </m:r>
                                  <m:r>
                                    <a:rPr lang="de-DE" sz="1600" i="0">
                                      <a:latin typeface="Cambria Math" panose="02040503050406030204" pitchFamily="18" charset="0"/>
                                    </a:rPr>
                                    <m:t>−</m:t>
                                  </m:r>
                                  <m:r>
                                    <a:rPr lang="de-DE" sz="1600" i="1">
                                      <a:latin typeface="Cambria Math" panose="02040503050406030204" pitchFamily="18" charset="0"/>
                                    </a:rPr>
                                    <m:t>𝜇</m:t>
                                  </m:r>
                                </m:num>
                                <m:den>
                                  <m:r>
                                    <a:rPr lang="de-DE" sz="1600" i="1">
                                      <a:latin typeface="Cambria Math" panose="02040503050406030204" pitchFamily="18" charset="0"/>
                                    </a:rPr>
                                    <m:t>𝜎</m:t>
                                  </m:r>
                                </m:den>
                              </m:f>
                            </m:e>
                          </m:d>
                          <m:r>
                            <a:rPr lang="de-DE" sz="1600" i="0">
                              <a:latin typeface="Cambria Math" panose="02040503050406030204" pitchFamily="18" charset="0"/>
                            </a:rPr>
                            <m:t>−</m:t>
                          </m:r>
                          <m:r>
                            <a:rPr lang="de-DE" sz="1600" i="1">
                              <a:latin typeface="Cambria Math" panose="02040503050406030204" pitchFamily="18" charset="0"/>
                            </a:rPr>
                            <m:t>𝛷</m:t>
                          </m:r>
                          <m:d>
                            <m:dPr>
                              <m:ctrlPr>
                                <a:rPr lang="de-DE" sz="1600" i="1">
                                  <a:latin typeface="Cambria Math" panose="02040503050406030204" pitchFamily="18" charset="0"/>
                                </a:rPr>
                              </m:ctrlPr>
                            </m:dPr>
                            <m:e>
                              <m:f>
                                <m:fPr>
                                  <m:ctrlPr>
                                    <a:rPr lang="de-DE" sz="1600" i="1">
                                      <a:latin typeface="Cambria Math" panose="02040503050406030204" pitchFamily="18" charset="0"/>
                                    </a:rPr>
                                  </m:ctrlPr>
                                </m:fPr>
                                <m:num>
                                  <m:r>
                                    <a:rPr lang="de-DE" sz="1600" i="1">
                                      <a:latin typeface="Cambria Math" panose="02040503050406030204" pitchFamily="18" charset="0"/>
                                    </a:rPr>
                                    <m:t>𝑎</m:t>
                                  </m:r>
                                  <m:r>
                                    <a:rPr lang="de-DE" sz="1600" i="0">
                                      <a:latin typeface="Cambria Math" panose="02040503050406030204" pitchFamily="18" charset="0"/>
                                    </a:rPr>
                                    <m:t>−</m:t>
                                  </m:r>
                                  <m:r>
                                    <a:rPr lang="de-DE" sz="1600" i="1">
                                      <a:latin typeface="Cambria Math" panose="02040503050406030204" pitchFamily="18" charset="0"/>
                                    </a:rPr>
                                    <m:t>𝜇</m:t>
                                  </m:r>
                                </m:num>
                                <m:den>
                                  <m:r>
                                    <a:rPr lang="de-DE" sz="1600" i="1">
                                      <a:latin typeface="Cambria Math" panose="02040503050406030204" pitchFamily="18" charset="0"/>
                                    </a:rPr>
                                    <m:t>𝜎</m:t>
                                  </m:r>
                                </m:den>
                              </m:f>
                            </m:e>
                          </m:d>
                        </m:den>
                      </m:f>
                    </m:oMath>
                  </m:oMathPara>
                </a14:m>
                <a:endParaRPr lang="de-DE" sz="1600" dirty="0"/>
              </a:p>
            </p:txBody>
          </p:sp>
        </mc:Choice>
        <mc:Fallback xmlns="">
          <p:sp>
            <p:nvSpPr>
              <p:cNvPr id="18" name="Rechteck 17">
                <a:extLst>
                  <a:ext uri="{FF2B5EF4-FFF2-40B4-BE49-F238E27FC236}">
                    <a16:creationId xmlns:a16="http://schemas.microsoft.com/office/drawing/2014/main" id="{38B11FB6-DDFB-4A20-938C-5A56CA15020C}"/>
                  </a:ext>
                </a:extLst>
              </p:cNvPr>
              <p:cNvSpPr>
                <a:spLocks noRot="1" noChangeAspect="1" noMove="1" noResize="1" noEditPoints="1" noAdjustHandles="1" noChangeArrowheads="1" noChangeShapeType="1" noTextEdit="1"/>
              </p:cNvSpPr>
              <p:nvPr/>
            </p:nvSpPr>
            <p:spPr>
              <a:xfrm>
                <a:off x="7752184" y="4648634"/>
                <a:ext cx="4017446" cy="933782"/>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8B15C475-4B2B-481F-817F-8E7D5C249810}"/>
                  </a:ext>
                </a:extLst>
              </p:cNvPr>
              <p:cNvSpPr/>
              <p:nvPr/>
            </p:nvSpPr>
            <p:spPr>
              <a:xfrm>
                <a:off x="1839173" y="4804061"/>
                <a:ext cx="1691489" cy="622927"/>
              </a:xfrm>
              <a:prstGeom prst="rect">
                <a:avLst/>
              </a:prstGeom>
            </p:spPr>
            <p:txBody>
              <a:bodyPr wrap="none">
                <a:spAutoFit/>
              </a:bodyPr>
              <a:lstStyle/>
              <a:p>
                <a:pPr algn="ctr"/>
                <a:r>
                  <a:rPr lang="en-GB" sz="1600" dirty="0">
                    <a:latin typeface="Times New Roman" panose="02020603050405020304" pitchFamily="18" charset="0"/>
                    <a:ea typeface="PMingLiU" panose="02020500000000000000" pitchFamily="18" charset="-120"/>
                    <a:cs typeface="Times New Roman" panose="02020603050405020304" pitchFamily="18" charset="0"/>
                  </a:rPr>
                  <a:t>ensemble of PSDs</a:t>
                </a:r>
                <a:br>
                  <a:rPr lang="en-GB" sz="1600" dirty="0">
                    <a:latin typeface="Times New Roman" panose="02020603050405020304" pitchFamily="18" charset="0"/>
                    <a:ea typeface="PMingLiU" panose="02020500000000000000" pitchFamily="18" charset="-120"/>
                    <a:cs typeface="Times New Roman" panose="02020603050405020304" pitchFamily="18" charset="0"/>
                  </a:rPr>
                </a:br>
                <a14:m>
                  <m:oMath xmlns:m="http://schemas.openxmlformats.org/officeDocument/2006/math">
                    <m:r>
                      <a:rPr lang="en-GB" sz="1600" i="1">
                        <a:latin typeface="Cambria Math" panose="02040503050406030204" pitchFamily="18" charset="0"/>
                        <a:ea typeface="PMingLiU" panose="02020500000000000000" pitchFamily="18" charset="-120"/>
                        <a:cs typeface="Times New Roman" panose="02020603050405020304" pitchFamily="18" charset="0"/>
                      </a:rPr>
                      <m:t>{</m:t>
                    </m:r>
                    <m:sSub>
                      <m:sSubPr>
                        <m:ctrlPr>
                          <a:rPr lang="de-DE" sz="1600" i="1">
                            <a:effectLst/>
                            <a:latin typeface="Cambria Math" panose="02040503050406030204" pitchFamily="18" charset="0"/>
                          </a:rPr>
                        </m:ctrlPr>
                      </m:sSubPr>
                      <m:e>
                        <m:acc>
                          <m:accPr>
                            <m:chr m:val="̂"/>
                            <m:ctrlPr>
                              <a:rPr lang="de-DE" sz="1600" i="1">
                                <a:effectLst/>
                                <a:latin typeface="Cambria Math" panose="02040503050406030204" pitchFamily="18" charset="0"/>
                              </a:rPr>
                            </m:ctrlPr>
                          </m:accPr>
                          <m:e>
                            <m:r>
                              <a:rPr lang="en-GB" sz="1600" i="1">
                                <a:latin typeface="Cambria Math" panose="02040503050406030204" pitchFamily="18" charset="0"/>
                                <a:ea typeface="PMingLiU" panose="02020500000000000000" pitchFamily="18" charset="-120"/>
                                <a:cs typeface="Times New Roman" panose="02020603050405020304" pitchFamily="18" charset="0"/>
                              </a:rPr>
                              <m:t>𝑆</m:t>
                            </m:r>
                          </m:e>
                        </m:acc>
                      </m:e>
                      <m:sub>
                        <m:sSub>
                          <m:sSubPr>
                            <m:ctrlPr>
                              <a:rPr lang="de-DE" sz="1600" i="1">
                                <a:effectLst/>
                                <a:latin typeface="Cambria Math" panose="02040503050406030204" pitchFamily="18" charset="0"/>
                              </a:rPr>
                            </m:ctrlPr>
                          </m:sSubPr>
                          <m:e>
                            <m:r>
                              <a:rPr lang="en-GB" sz="1600" i="1">
                                <a:latin typeface="Cambria Math" panose="02040503050406030204" pitchFamily="18" charset="0"/>
                                <a:ea typeface="PMingLiU" panose="02020500000000000000" pitchFamily="18" charset="-120"/>
                                <a:cs typeface="Times New Roman" panose="02020603050405020304" pitchFamily="18" charset="0"/>
                              </a:rPr>
                              <m:t>𝑥</m:t>
                            </m:r>
                          </m:e>
                          <m:sub>
                            <m:r>
                              <a:rPr lang="en-GB" sz="1600" i="1">
                                <a:latin typeface="Cambria Math" panose="02040503050406030204" pitchFamily="18" charset="0"/>
                                <a:ea typeface="PMingLiU" panose="02020500000000000000" pitchFamily="18" charset="-120"/>
                                <a:cs typeface="Times New Roman" panose="02020603050405020304" pitchFamily="18" charset="0"/>
                              </a:rPr>
                              <m:t>𝑖</m:t>
                            </m:r>
                          </m:sub>
                        </m:sSub>
                      </m:sub>
                    </m:sSub>
                    <m:r>
                      <a:rPr lang="en-GB" sz="1600" i="1">
                        <a:latin typeface="Cambria Math" panose="02040503050406030204" pitchFamily="18" charset="0"/>
                        <a:ea typeface="PMingLiU" panose="02020500000000000000" pitchFamily="18" charset="-120"/>
                        <a:cs typeface="Times New Roman" panose="02020603050405020304" pitchFamily="18" charset="0"/>
                      </a:rPr>
                      <m:t>}</m:t>
                    </m:r>
                  </m:oMath>
                </a14:m>
                <a:r>
                  <a:rPr lang="en-GB" sz="1600" dirty="0">
                    <a:latin typeface="Times New Roman" panose="02020603050405020304" pitchFamily="18" charset="0"/>
                    <a:ea typeface="PMingLiU" panose="02020500000000000000" pitchFamily="18" charset="-120"/>
                  </a:rPr>
                  <a:t> </a:t>
                </a:r>
                <a:endParaRPr lang="de-DE" sz="1600" dirty="0"/>
              </a:p>
            </p:txBody>
          </p:sp>
        </mc:Choice>
        <mc:Fallback xmlns="">
          <p:sp>
            <p:nvSpPr>
              <p:cNvPr id="3" name="Rechteck 2">
                <a:extLst>
                  <a:ext uri="{FF2B5EF4-FFF2-40B4-BE49-F238E27FC236}">
                    <a16:creationId xmlns:a16="http://schemas.microsoft.com/office/drawing/2014/main" id="{8B15C475-4B2B-481F-817F-8E7D5C249810}"/>
                  </a:ext>
                </a:extLst>
              </p:cNvPr>
              <p:cNvSpPr>
                <a:spLocks noRot="1" noChangeAspect="1" noMove="1" noResize="1" noEditPoints="1" noAdjustHandles="1" noChangeArrowheads="1" noChangeShapeType="1" noTextEdit="1"/>
              </p:cNvSpPr>
              <p:nvPr/>
            </p:nvSpPr>
            <p:spPr>
              <a:xfrm>
                <a:off x="1839173" y="4804061"/>
                <a:ext cx="1691489" cy="622927"/>
              </a:xfrm>
              <a:prstGeom prst="rect">
                <a:avLst/>
              </a:prstGeom>
              <a:blipFill>
                <a:blip r:embed="rId7"/>
                <a:stretch>
                  <a:fillRect l="-1444" t="-2941" r="-1083" b="-196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2644288C-C18C-4921-90A7-EDDE8CD4F5FB}"/>
              </a:ext>
            </a:extLst>
          </p:cNvPr>
          <p:cNvSpPr/>
          <p:nvPr/>
        </p:nvSpPr>
        <p:spPr bwMode="auto">
          <a:xfrm>
            <a:off x="4776727" y="3591300"/>
            <a:ext cx="2771480" cy="92074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Relaxed Power Spectrum </a:t>
            </a:r>
            <a:b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b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estimation</a:t>
            </a:r>
          </a:p>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ＭＳ Ｐゴシック" charset="0"/>
                <a:cs typeface="ＭＳ Ｐゴシック" charset="0"/>
              </a:rPr>
              <a:t>Using Truncated Normal Distributions</a:t>
            </a:r>
          </a:p>
        </p:txBody>
      </p:sp>
    </p:spTree>
    <p:extLst>
      <p:ext uri="{BB962C8B-B14F-4D97-AF65-F5344CB8AC3E}">
        <p14:creationId xmlns:p14="http://schemas.microsoft.com/office/powerpoint/2010/main" val="213607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Leere Präsentation">
  <a:themeElements>
    <a:clrScheme name="Leere Präsentation 13">
      <a:dk1>
        <a:srgbClr val="000000"/>
      </a:dk1>
      <a:lt1>
        <a:srgbClr val="FFFFFF"/>
      </a:lt1>
      <a:dk2>
        <a:srgbClr val="000000"/>
      </a:dk2>
      <a:lt2>
        <a:srgbClr val="808080"/>
      </a:lt2>
      <a:accent1>
        <a:srgbClr val="BBE0E3"/>
      </a:accent1>
      <a:accent2>
        <a:srgbClr val="3366FF"/>
      </a:accent2>
      <a:accent3>
        <a:srgbClr val="FFFFFF"/>
      </a:accent3>
      <a:accent4>
        <a:srgbClr val="000000"/>
      </a:accent4>
      <a:accent5>
        <a:srgbClr val="DAEDEF"/>
      </a:accent5>
      <a:accent6>
        <a:srgbClr val="2D5CE7"/>
      </a:accent6>
      <a:hlink>
        <a:srgbClr val="00519E"/>
      </a:hlink>
      <a:folHlink>
        <a:srgbClr val="99CC00"/>
      </a:folHlink>
    </a:clrScheme>
    <a:fontScheme name="Leere Präsentation">
      <a:majorFont>
        <a:latin typeface="Agfa Rotis Sans Serif"/>
        <a:ea typeface="ＭＳ Ｐゴシック"/>
        <a:cs typeface="ＭＳ Ｐゴシック"/>
      </a:majorFont>
      <a:minorFont>
        <a:latin typeface="Agfa Rotis Sans Serif"/>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3">
        <a:dk1>
          <a:srgbClr val="000000"/>
        </a:dk1>
        <a:lt1>
          <a:srgbClr val="FFFFFF"/>
        </a:lt1>
        <a:dk2>
          <a:srgbClr val="000000"/>
        </a:dk2>
        <a:lt2>
          <a:srgbClr val="808080"/>
        </a:lt2>
        <a:accent1>
          <a:srgbClr val="BBE0E3"/>
        </a:accent1>
        <a:accent2>
          <a:srgbClr val="3366FF"/>
        </a:accent2>
        <a:accent3>
          <a:srgbClr val="FFFFFF"/>
        </a:accent3>
        <a:accent4>
          <a:srgbClr val="000000"/>
        </a:accent4>
        <a:accent5>
          <a:srgbClr val="DAEDEF"/>
        </a:accent5>
        <a:accent6>
          <a:srgbClr val="2D5CE7"/>
        </a:accent6>
        <a:hlink>
          <a:srgbClr val="00519E"/>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id="{3806D0D6-A124-4AFE-9EF5-88D9C31DB81F}" vid="{4425991D-D8F3-4DBE-A71B-91A6C9C8D652}"/>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1028</Words>
  <Application>Microsoft Office PowerPoint</Application>
  <PresentationFormat>Breitbild</PresentationFormat>
  <Paragraphs>139</Paragraphs>
  <Slides>27</Slides>
  <Notes>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27</vt:i4>
      </vt:variant>
    </vt:vector>
  </HeadingPairs>
  <TitlesOfParts>
    <vt:vector size="36" baseType="lpstr">
      <vt:lpstr>ＭＳ Ｐゴシック</vt:lpstr>
      <vt:lpstr>PMingLiU</vt:lpstr>
      <vt:lpstr>Agfa Rotis Sans Serif</vt:lpstr>
      <vt:lpstr>Arial</vt:lpstr>
      <vt:lpstr>Cambria Math</vt:lpstr>
      <vt:lpstr>Rotis Sans Serif Std</vt:lpstr>
      <vt:lpstr>Times New Roman</vt:lpstr>
      <vt:lpstr>Wingdings</vt:lpstr>
      <vt:lpstr>Leere Präsentation</vt:lpstr>
      <vt:lpstr>Epistemic Uncertainty Quantification of Localised Seismic Power Spectral Densities</vt:lpstr>
      <vt:lpstr>Agenda</vt:lpstr>
      <vt:lpstr>Epistemic Uncertainty Quantification?</vt:lpstr>
      <vt:lpstr>Localised Seismic Power Spectral Densities</vt:lpstr>
      <vt:lpstr>Large Database of information</vt:lpstr>
      <vt:lpstr>Motivation: Find a generalized PSD description</vt:lpstr>
      <vt:lpstr>Simplified Problem</vt:lpstr>
      <vt:lpstr>PowerPoint-Präsentation</vt:lpstr>
      <vt:lpstr>Relaxed Power Spectrum estimation</vt:lpstr>
      <vt:lpstr>Problems</vt:lpstr>
      <vt:lpstr>New approach – Sliced Normal Distributions</vt:lpstr>
      <vt:lpstr>Construction of Sliced Normal distributions (review)</vt:lpstr>
      <vt:lpstr>Construction of sliced Normal distributions (review)</vt:lpstr>
      <vt:lpstr>Construction of Sliced Normal distributions (review)</vt:lpstr>
      <vt:lpstr>Construction of Sliced Normal distributions (review)</vt:lpstr>
      <vt:lpstr>PowerPoint-Präsentation</vt:lpstr>
      <vt:lpstr>Data-Thinning</vt:lpstr>
      <vt:lpstr>Data-Thinning</vt:lpstr>
      <vt:lpstr>PowerPoint-Präsentation</vt:lpstr>
      <vt:lpstr>Adaptive Sampling</vt:lpstr>
      <vt:lpstr>Adaptive Sampling</vt:lpstr>
      <vt:lpstr>PSD Modelling</vt:lpstr>
      <vt:lpstr>PowerPoint-Präsentation</vt:lpstr>
      <vt:lpstr>PowerPoint-Präsentation</vt:lpstr>
      <vt:lpstr>PowerPoint-Präsentation</vt:lpstr>
      <vt:lpstr>Concluding Remarks</vt:lpstr>
      <vt:lpstr>Thank you very much for your attention!</vt:lpstr>
    </vt:vector>
  </TitlesOfParts>
  <Company>Michael Wilde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Michael Wilde</dc:creator>
  <cp:lastModifiedBy>Marius Bittner</cp:lastModifiedBy>
  <cp:revision>455</cp:revision>
  <cp:lastPrinted>2010-12-03T11:09:15Z</cp:lastPrinted>
  <dcterms:created xsi:type="dcterms:W3CDTF">2008-02-08T11:26:06Z</dcterms:created>
  <dcterms:modified xsi:type="dcterms:W3CDTF">2022-07-01T20:11:01Z</dcterms:modified>
</cp:coreProperties>
</file>