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3" r:id="rId2"/>
    <p:sldId id="367" r:id="rId3"/>
    <p:sldId id="321" r:id="rId4"/>
    <p:sldId id="304" r:id="rId5"/>
    <p:sldId id="356" r:id="rId6"/>
    <p:sldId id="323" r:id="rId7"/>
    <p:sldId id="309" r:id="rId8"/>
    <p:sldId id="310" r:id="rId9"/>
    <p:sldId id="361" r:id="rId10"/>
    <p:sldId id="311" r:id="rId11"/>
    <p:sldId id="312" r:id="rId12"/>
    <p:sldId id="363" r:id="rId13"/>
    <p:sldId id="365" r:id="rId14"/>
    <p:sldId id="366" r:id="rId15"/>
    <p:sldId id="314" r:id="rId16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BE9CE339-E000-42AE-9767-4A1A0818660E}">
          <p14:sldIdLst>
            <p14:sldId id="303"/>
            <p14:sldId id="367"/>
            <p14:sldId id="321"/>
            <p14:sldId id="304"/>
            <p14:sldId id="356"/>
            <p14:sldId id="323"/>
            <p14:sldId id="309"/>
            <p14:sldId id="310"/>
            <p14:sldId id="361"/>
            <p14:sldId id="311"/>
            <p14:sldId id="312"/>
            <p14:sldId id="363"/>
            <p14:sldId id="365"/>
            <p14:sldId id="366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orient="horz" pos="142" userDrawn="1">
          <p15:clr>
            <a:srgbClr val="A4A3A4"/>
          </p15:clr>
        </p15:guide>
        <p15:guide id="3" orient="horz" pos="3984" userDrawn="1">
          <p15:clr>
            <a:srgbClr val="A4A3A4"/>
          </p15:clr>
        </p15:guide>
        <p15:guide id="4" orient="horz" pos="4042" userDrawn="1">
          <p15:clr>
            <a:srgbClr val="A4A3A4"/>
          </p15:clr>
        </p15:guide>
        <p15:guide id="5" orient="horz" pos="1275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7488" userDrawn="1">
          <p15:clr>
            <a:srgbClr val="A4A3A4"/>
          </p15:clr>
        </p15:guide>
        <p15:guide id="8" pos="241" userDrawn="1">
          <p15:clr>
            <a:srgbClr val="A4A3A4"/>
          </p15:clr>
        </p15:guide>
        <p15:guide id="9" pos="512" userDrawn="1">
          <p15:clr>
            <a:srgbClr val="A4A3A4"/>
          </p15:clr>
        </p15:guide>
        <p15:guide id="10" pos="59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C91F"/>
    <a:srgbClr val="FF0000"/>
    <a:srgbClr val="00FFFF"/>
    <a:srgbClr val="FF6600"/>
    <a:srgbClr val="D9D9D9"/>
    <a:srgbClr val="BFBFBF"/>
    <a:srgbClr val="A6A6A6"/>
    <a:srgbClr val="FF6464"/>
    <a:srgbClr val="3A6EB0"/>
    <a:srgbClr val="DC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5" autoAdjust="0"/>
    <p:restoredTop sz="67351" autoAdjust="0"/>
  </p:normalViewPr>
  <p:slideViewPr>
    <p:cSldViewPr>
      <p:cViewPr varScale="1">
        <p:scale>
          <a:sx n="56" d="100"/>
          <a:sy n="56" d="100"/>
        </p:scale>
        <p:origin x="1608" y="34"/>
      </p:cViewPr>
      <p:guideLst>
        <p:guide orient="horz" pos="527"/>
        <p:guide orient="horz" pos="142"/>
        <p:guide orient="horz" pos="3984"/>
        <p:guide orient="horz" pos="4042"/>
        <p:guide orient="horz" pos="1275"/>
        <p:guide pos="3840"/>
        <p:guide pos="7488"/>
        <p:guide pos="241"/>
        <p:guide pos="512"/>
        <p:guide pos="5987"/>
      </p:guideLst>
    </p:cSldViewPr>
  </p:slideViewPr>
  <p:outlineViewPr>
    <p:cViewPr>
      <p:scale>
        <a:sx n="33" d="100"/>
        <a:sy n="33" d="100"/>
      </p:scale>
      <p:origin x="0" y="-4879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5742" y="7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AB377-1D43-964F-9F13-4E7413E7498B}" type="datetimeFigureOut">
              <a:rPr lang="de-DE" smtClean="0"/>
              <a:pPr/>
              <a:t>01.07.2022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A025F-0FB9-D44A-8B19-5750E9CC577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950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A2E2B5-891B-044D-BE27-85BF4A2550F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0389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2E2B5-891B-044D-BE27-85BF4A2550F5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8771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2E2B5-891B-044D-BE27-85BF4A2550F5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2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2E2B5-891B-044D-BE27-85BF4A2550F5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0306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2E2B5-891B-044D-BE27-85BF4A2550F5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07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2E2B5-891B-044D-BE27-85BF4A2550F5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0171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2E2B5-891B-044D-BE27-85BF4A2550F5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8911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2E2B5-891B-044D-BE27-85BF4A2550F5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4761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2E2B5-891B-044D-BE27-85BF4A2550F5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13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2E2B5-891B-044D-BE27-85BF4A2550F5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0415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2E2B5-891B-044D-BE27-85BF4A2550F5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7922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2E2B5-891B-044D-BE27-85BF4A2550F5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3265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2E2B5-891B-044D-BE27-85BF4A2550F5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351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2E2B5-891B-044D-BE27-85BF4A2550F5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4433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2E2B5-891B-044D-BE27-85BF4A2550F5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946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2E2B5-891B-044D-BE27-85BF4A2550F5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104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70984" y="1411292"/>
            <a:ext cx="11216216" cy="612775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GB" noProof="0" dirty="0" err="1"/>
              <a:t>Spielwiese</a:t>
            </a:r>
            <a:endParaRPr lang="en-GB" noProof="0" dirty="0"/>
          </a:p>
        </p:txBody>
      </p:sp>
      <p:sp>
        <p:nvSpPr>
          <p:cNvPr id="3085" name="Rectangle 13"/>
          <p:cNvSpPr>
            <a:spLocks noChangeArrowheads="1"/>
          </p:cNvSpPr>
          <p:nvPr userDrawn="1"/>
        </p:nvSpPr>
        <p:spPr bwMode="auto">
          <a:xfrm>
            <a:off x="0" y="6318250"/>
            <a:ext cx="12192000" cy="539750"/>
          </a:xfrm>
          <a:prstGeom prst="rect">
            <a:avLst/>
          </a:prstGeom>
          <a:solidFill>
            <a:srgbClr val="DCDED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z="24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2800" y="6400800"/>
            <a:ext cx="11074400" cy="381000"/>
          </a:xfrm>
        </p:spPr>
        <p:txBody>
          <a:bodyPr/>
          <a:lstStyle>
            <a:lvl1pPr marL="0" indent="0">
              <a:buFont typeface="Wingdings" charset="0"/>
              <a:buNone/>
              <a:defRPr sz="1600" b="1" baseline="0"/>
            </a:lvl1pPr>
          </a:lstStyle>
          <a:p>
            <a:pPr lvl="0"/>
            <a:endParaRPr lang="de-DE" noProof="0" dirty="0"/>
          </a:p>
        </p:txBody>
      </p:sp>
      <p:pic>
        <p:nvPicPr>
          <p:cNvPr id="7" name="Picture 21" descr="luh_logo_rgb_pp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838" y="219169"/>
            <a:ext cx="2519362" cy="723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79" y="225425"/>
            <a:ext cx="2795694" cy="72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084733" y="765179"/>
            <a:ext cx="2802467" cy="55594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70984" y="765179"/>
            <a:ext cx="8210549" cy="55594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5318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 err="1"/>
              <a:t>Mastertitelformat</a:t>
            </a:r>
            <a:r>
              <a:rPr lang="de-DE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 err="1"/>
              <a:t>Mastertextformat</a:t>
            </a:r>
            <a:r>
              <a:rPr lang="de-DE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de-DE" dirty="0"/>
              <a:t> </a:t>
            </a:r>
            <a:r>
              <a:rPr lang="en-GB" noProof="0" dirty="0"/>
              <a:t>Ebene</a:t>
            </a:r>
          </a:p>
          <a:p>
            <a:pPr lvl="2"/>
            <a:r>
              <a:rPr lang="en-GB" noProof="0" dirty="0" err="1"/>
              <a:t>Dritte</a:t>
            </a:r>
            <a:r>
              <a:rPr lang="de-DE" dirty="0"/>
              <a:t> </a:t>
            </a:r>
            <a:r>
              <a:rPr lang="en-GB" noProof="0" dirty="0"/>
              <a:t>Ebene</a:t>
            </a:r>
          </a:p>
          <a:p>
            <a:pPr lvl="3"/>
            <a:r>
              <a:rPr lang="en-GB" noProof="0" dirty="0" err="1"/>
              <a:t>Vierte</a:t>
            </a:r>
            <a:r>
              <a:rPr lang="de-DE" dirty="0"/>
              <a:t> </a:t>
            </a:r>
            <a:r>
              <a:rPr lang="en-GB" noProof="0" dirty="0"/>
              <a:t>Ebene</a:t>
            </a:r>
          </a:p>
          <a:p>
            <a:pPr lvl="4"/>
            <a:r>
              <a:rPr lang="en-GB" noProof="0" dirty="0" err="1"/>
              <a:t>Fünfte</a:t>
            </a:r>
            <a:r>
              <a:rPr lang="de-DE" dirty="0"/>
              <a:t> </a:t>
            </a:r>
            <a:r>
              <a:rPr lang="en-GB" noProof="0" dirty="0"/>
              <a:t>Ebene</a:t>
            </a:r>
          </a:p>
        </p:txBody>
      </p:sp>
    </p:spTree>
    <p:extLst>
      <p:ext uri="{BB962C8B-B14F-4D97-AF65-F5344CB8AC3E}">
        <p14:creationId xmlns:p14="http://schemas.microsoft.com/office/powerpoint/2010/main" val="41090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63084" y="4406905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noProof="0" dirty="0" err="1"/>
              <a:t>Mastertitelformat</a:t>
            </a:r>
            <a:r>
              <a:rPr lang="de-DE" dirty="0"/>
              <a:t>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de-DE" dirty="0"/>
              <a:t> bearbeiten</a:t>
            </a:r>
          </a:p>
        </p:txBody>
      </p:sp>
    </p:spTree>
    <p:extLst>
      <p:ext uri="{BB962C8B-B14F-4D97-AF65-F5344CB8AC3E}">
        <p14:creationId xmlns:p14="http://schemas.microsoft.com/office/powerpoint/2010/main" val="184889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err="1"/>
              <a:t>Mastertitelformat</a:t>
            </a:r>
            <a:r>
              <a:rPr lang="de-DE" dirty="0"/>
              <a:t>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670987" y="1665288"/>
            <a:ext cx="5505449" cy="4659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Ebene</a:t>
            </a:r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379637" y="1665288"/>
            <a:ext cx="5507567" cy="4659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Ebene</a:t>
            </a:r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Ebene</a:t>
            </a:r>
          </a:p>
        </p:txBody>
      </p:sp>
    </p:spTree>
    <p:extLst>
      <p:ext uri="{BB962C8B-B14F-4D97-AF65-F5344CB8AC3E}">
        <p14:creationId xmlns:p14="http://schemas.microsoft.com/office/powerpoint/2010/main" val="65960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err="1"/>
              <a:t>Mastertitelformat</a:t>
            </a:r>
            <a:r>
              <a:rPr lang="de-DE" dirty="0"/>
              <a:t> bearbeiten</a:t>
            </a:r>
          </a:p>
        </p:txBody>
      </p:sp>
    </p:spTree>
    <p:extLst>
      <p:ext uri="{BB962C8B-B14F-4D97-AF65-F5344CB8AC3E}">
        <p14:creationId xmlns:p14="http://schemas.microsoft.com/office/powerpoint/2010/main" val="6098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011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 dirty="0" err="1"/>
              <a:t>Mastertitelformat</a:t>
            </a:r>
            <a:r>
              <a:rPr lang="de-DE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Ebene</a:t>
            </a:r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de-DE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10249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6710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9581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0984" y="765180"/>
            <a:ext cx="11216216" cy="82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/>
              <a:t>Mastertitelformat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0984" y="1665288"/>
            <a:ext cx="11216216" cy="46593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Ebene</a:t>
            </a:r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Ebene</a:t>
            </a:r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Ebene</a:t>
            </a:r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Ebene</a:t>
            </a:r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10016068" y="6477000"/>
            <a:ext cx="1871133" cy="76200"/>
          </a:xfrm>
          <a:prstGeom prst="rect">
            <a:avLst/>
          </a:prstGeom>
          <a:solidFill>
            <a:srgbClr val="B1C91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z="2400"/>
          </a:p>
        </p:txBody>
      </p:sp>
      <p:pic>
        <p:nvPicPr>
          <p:cNvPr id="8" name="Picture 19" descr="luh_logo_rgb_ppt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850" y="226521"/>
            <a:ext cx="1403350" cy="403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4" y="230213"/>
            <a:ext cx="1557814" cy="403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ACA448-FF8B-4616-B429-AC76AFF608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rgbClr val="DC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indent="0" algn="ctr">
              <a:tabLst>
                <a:tab pos="6010275" algn="ctr"/>
              </a:tabLst>
            </a:pPr>
            <a:r>
              <a:rPr lang="en-GB" sz="1200" noProof="0" dirty="0">
                <a:latin typeface="Calibri" panose="020F0502020204030204" pitchFamily="34" charset="0"/>
                <a:cs typeface="Calibri" panose="020F0502020204030204" pitchFamily="34" charset="0"/>
              </a:rPr>
              <a:t>Marco Behrendt	</a:t>
            </a:r>
            <a:r>
              <a:rPr lang="en-GB" sz="1200" b="0" noProof="0" dirty="0">
                <a:latin typeface="Calibri" panose="020F0502020204030204" pitchFamily="34" charset="0"/>
                <a:cs typeface="Calibri" panose="020F0502020204030204" pitchFamily="34" charset="0"/>
              </a:rPr>
              <a:t>Capturing Epistemic Uncertainties in the Power Spectral Density for Limited Data Sets					</a:t>
            </a:r>
            <a:fld id="{7960E2D3-C98E-F24F-9303-2B4721300DA3}" type="slidenum">
              <a:rPr lang="en-GB" sz="1200" noProof="0" smtClean="0">
                <a:latin typeface="Calibri" panose="020F0502020204030204" pitchFamily="34" charset="0"/>
                <a:cs typeface="Calibri" panose="020F0502020204030204" pitchFamily="34" charset="0"/>
              </a:rPr>
              <a:pPr marL="0" indent="0" algn="ctr">
                <a:tabLst>
                  <a:tab pos="6010275" algn="ctr"/>
                </a:tabLst>
              </a:pPr>
              <a:t>‹#›</a:t>
            </a:fld>
            <a:endParaRPr lang="en-GB" sz="12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dt="0"/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519E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519E"/>
          </a:solidFill>
          <a:latin typeface="Agfa Rotis Sans Serif" charset="0"/>
          <a:ea typeface="ＭＳ Ｐゴシック" charset="0"/>
          <a:cs typeface="ＭＳ Ｐゴシック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519E"/>
          </a:solidFill>
          <a:latin typeface="Agfa Rotis Sans Serif" charset="0"/>
          <a:ea typeface="ＭＳ Ｐゴシック" charset="0"/>
          <a:cs typeface="ＭＳ Ｐゴシック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519E"/>
          </a:solidFill>
          <a:latin typeface="Agfa Rotis Sans Serif" charset="0"/>
          <a:ea typeface="ＭＳ Ｐゴシック" charset="0"/>
          <a:cs typeface="ＭＳ Ｐゴシック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519E"/>
          </a:solidFill>
          <a:latin typeface="Agfa Rotis Sans Serif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519E"/>
          </a:solidFill>
          <a:latin typeface="Agfa Rotis Sans Serif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519E"/>
          </a:solidFill>
          <a:latin typeface="Agfa Rotis Sans Serif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519E"/>
          </a:solidFill>
          <a:latin typeface="Agfa Rotis Sans Serif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519E"/>
          </a:solidFill>
          <a:latin typeface="Agfa Rotis Sans Serif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16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16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4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0.png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0984" y="1411292"/>
            <a:ext cx="11216216" cy="901584"/>
          </a:xfrm>
        </p:spPr>
        <p:txBody>
          <a:bodyPr/>
          <a:lstStyle/>
          <a:p>
            <a:r>
              <a:rPr lang="en-GB" noProof="0" dirty="0"/>
              <a:t>Capturing Epistemic Uncertainties in the </a:t>
            </a:r>
            <a:br>
              <a:rPr lang="en-GB" noProof="0" dirty="0"/>
            </a:br>
            <a:r>
              <a:rPr lang="en-GB" noProof="0" dirty="0"/>
              <a:t>Power Spectral Density for Limited Data Sets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feld 4">
            <a:extLst>
              <a:ext uri="{FF2B5EF4-FFF2-40B4-BE49-F238E27FC236}">
                <a16:creationId xmlns:a16="http://schemas.microsoft.com/office/drawing/2014/main" id="{2D18B83C-49D8-4A67-A95B-C666990DE46C}"/>
              </a:ext>
            </a:extLst>
          </p:cNvPr>
          <p:cNvSpPr txBox="1"/>
          <p:nvPr/>
        </p:nvSpPr>
        <p:spPr>
          <a:xfrm>
            <a:off x="6847200" y="3529028"/>
            <a:ext cx="5040000" cy="245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Marco Behrendt</a:t>
            </a:r>
            <a:r>
              <a:rPr lang="en-GB" altLang="de-DE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, Matthias G.R. Faes</a:t>
            </a:r>
            <a:r>
              <a:rPr lang="en-GB" altLang="de-DE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en-GB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Marcos A. Valdebenito</a:t>
            </a:r>
            <a:r>
              <a:rPr lang="en-GB" altLang="de-DE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, Michael Beer</a:t>
            </a:r>
            <a:r>
              <a:rPr lang="en-GB" altLang="de-DE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1,4,5</a:t>
            </a:r>
          </a:p>
          <a:p>
            <a:endParaRPr lang="en-GB" altLang="de-DE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altLang="de-DE" sz="105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altLang="de-DE" sz="1050" dirty="0">
                <a:latin typeface="Calibri" panose="020F0502020204030204" pitchFamily="34" charset="0"/>
                <a:cs typeface="Calibri" panose="020F0502020204030204" pitchFamily="34" charset="0"/>
              </a:rPr>
              <a:t>Institute for Risk and Reliability, Leibniz Universität Hannover, Germany</a:t>
            </a:r>
          </a:p>
          <a:p>
            <a:endParaRPr lang="en-GB" altLang="de-DE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altLang="de-DE" sz="105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altLang="de-DE" sz="1050" dirty="0">
                <a:latin typeface="Calibri" panose="020F0502020204030204" pitchFamily="34" charset="0"/>
                <a:cs typeface="Calibri" panose="020F0502020204030204" pitchFamily="34" charset="0"/>
              </a:rPr>
              <a:t>Chair for Reliable Engineering, </a:t>
            </a:r>
            <a:r>
              <a:rPr lang="en-GB" altLang="de-DE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Technische</a:t>
            </a:r>
            <a:r>
              <a:rPr lang="en-GB" altLang="de-DE" sz="1050" dirty="0">
                <a:latin typeface="Calibri" panose="020F0502020204030204" pitchFamily="34" charset="0"/>
                <a:cs typeface="Calibri" panose="020F0502020204030204" pitchFamily="34" charset="0"/>
              </a:rPr>
              <a:t> Universität Dortmund, Germany</a:t>
            </a:r>
          </a:p>
          <a:p>
            <a:endParaRPr lang="en-GB" altLang="de-DE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altLang="de-DE" sz="105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altLang="de-DE" sz="1050" dirty="0">
                <a:latin typeface="Calibri" panose="020F0502020204030204" pitchFamily="34" charset="0"/>
                <a:cs typeface="Calibri" panose="020F0502020204030204" pitchFamily="34" charset="0"/>
              </a:rPr>
              <a:t>Faculty of Engineering and Sciences, Universidad Adolfo Ibáñez, </a:t>
            </a:r>
          </a:p>
          <a:p>
            <a:r>
              <a:rPr lang="en-GB" altLang="de-DE" sz="10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de-DE" sz="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de-DE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Viña</a:t>
            </a:r>
            <a:r>
              <a:rPr lang="en-GB" altLang="de-DE" sz="1050" dirty="0">
                <a:latin typeface="Calibri" panose="020F0502020204030204" pitchFamily="34" charset="0"/>
                <a:cs typeface="Calibri" panose="020F0502020204030204" pitchFamily="34" charset="0"/>
              </a:rPr>
              <a:t> del Mar, Chile</a:t>
            </a:r>
          </a:p>
          <a:p>
            <a:endParaRPr lang="en-GB" altLang="de-DE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altLang="de-DE" sz="105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altLang="de-DE" sz="1050" dirty="0">
                <a:latin typeface="Calibri" panose="020F0502020204030204" pitchFamily="34" charset="0"/>
                <a:cs typeface="Calibri" panose="020F0502020204030204" pitchFamily="34" charset="0"/>
              </a:rPr>
              <a:t>Institute for Risk and Uncertainty, University of Liverpool, United Kingdom</a:t>
            </a:r>
          </a:p>
          <a:p>
            <a:endParaRPr lang="en-GB" altLang="de-DE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altLang="de-DE" sz="105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GB" altLang="de-DE" sz="1050" dirty="0">
                <a:latin typeface="Calibri" panose="020F0502020204030204" pitchFamily="34" charset="0"/>
                <a:cs typeface="Calibri" panose="020F0502020204030204" pitchFamily="34" charset="0"/>
              </a:rPr>
              <a:t>International Joint Research </a:t>
            </a:r>
            <a:r>
              <a:rPr lang="en-GB" altLang="de-DE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  <a:r>
              <a:rPr lang="en-GB" altLang="de-DE" sz="1050" dirty="0">
                <a:latin typeface="Calibri" panose="020F0502020204030204" pitchFamily="34" charset="0"/>
                <a:cs typeface="Calibri" panose="020F0502020204030204" pitchFamily="34" charset="0"/>
              </a:rPr>
              <a:t> for Engineering Reliability an Stochastic</a:t>
            </a:r>
          </a:p>
          <a:p>
            <a:r>
              <a:rPr lang="en-GB" altLang="de-DE" sz="10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de-DE" sz="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de-DE" sz="1050" dirty="0">
                <a:latin typeface="Calibri" panose="020F0502020204030204" pitchFamily="34" charset="0"/>
                <a:cs typeface="Calibri" panose="020F0502020204030204" pitchFamily="34" charset="0"/>
              </a:rPr>
              <a:t>Mechanics, Tongji University, Shanghai, China</a:t>
            </a:r>
            <a:endParaRPr lang="en-GB" alt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4183B55F-2629-41B6-BED7-E3619132949A}"/>
              </a:ext>
            </a:extLst>
          </p:cNvPr>
          <p:cNvSpPr txBox="1"/>
          <p:nvPr/>
        </p:nvSpPr>
        <p:spPr>
          <a:xfrm>
            <a:off x="270933" y="4352330"/>
            <a:ext cx="5073867" cy="1631216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GB" alt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PSAM 16 2022</a:t>
            </a:r>
          </a:p>
          <a:p>
            <a:pPr algn="r"/>
            <a:r>
              <a:rPr lang="en-GB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Probabilistic Safety Assessment and </a:t>
            </a:r>
          </a:p>
          <a:p>
            <a:pPr algn="r"/>
            <a:r>
              <a:rPr lang="en-GB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Management Conference</a:t>
            </a:r>
          </a:p>
          <a:p>
            <a:pPr algn="r"/>
            <a:endParaRPr lang="en-GB" alt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GB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26 June – 1 July 2022 </a:t>
            </a:r>
          </a:p>
          <a:p>
            <a:pPr algn="r"/>
            <a:r>
              <a:rPr lang="en-GB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Honolulu, Hawaii</a:t>
            </a:r>
          </a:p>
        </p:txBody>
      </p:sp>
    </p:spTree>
    <p:extLst>
      <p:ext uri="{BB962C8B-B14F-4D97-AF65-F5344CB8AC3E}">
        <p14:creationId xmlns:p14="http://schemas.microsoft.com/office/powerpoint/2010/main" val="2585470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35DC1-D730-4372-B5BC-D2D022E00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Optimisation of the bounds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40D92-CEC2-4F21-B1DF-00193A0E0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2000" i="1" noProof="0" dirty="0">
              <a:effectLst/>
              <a:latin typeface="Cambria Math" panose="02040503050406030204" pitchFamily="18" charset="0"/>
              <a:ea typeface="PMingLiU" panose="02020500000000000000" pitchFamily="18" charset="-120"/>
            </a:endParaRPr>
          </a:p>
          <a:p>
            <a:pPr marL="0" indent="0">
              <a:buNone/>
            </a:pPr>
            <a:endParaRPr lang="de-DE" sz="2000" i="1" noProof="0" dirty="0">
              <a:effectLst/>
              <a:latin typeface="Cambria Math" panose="02040503050406030204" pitchFamily="18" charset="0"/>
              <a:ea typeface="PMingLiU" panose="02020500000000000000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060731C-3FD0-F582-4858-889D6B480F7C}"/>
                  </a:ext>
                </a:extLst>
              </p:cNvPr>
              <p:cNvSpPr/>
              <p:nvPr/>
            </p:nvSpPr>
            <p:spPr bwMode="auto">
              <a:xfrm>
                <a:off x="803412" y="4346618"/>
                <a:ext cx="4344896" cy="169218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 smtClean="0">
                              <a:latin typeface="Cambria Math" panose="02040503050406030204" pitchFamily="18" charset="0"/>
                              <a:ea typeface="PMingLiU" panose="02020500000000000000" pitchFamily="18" charset="-120"/>
                            </a:rPr>
                          </m:ctrlPr>
                        </m:funcPr>
                        <m:fName>
                          <m:r>
                            <a:rPr lang="en-GB" sz="2000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</a:rPr>
                            <m:t>𝑚𝑖𝑛</m:t>
                          </m:r>
                        </m:fName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PMingLiU" panose="02020500000000000000" pitchFamily="18" charset="-120"/>
                            </a:rPr>
                            <m:t> 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</a:rPr>
                            <m:t>    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</a:rPr>
                              </m:ctrlPr>
                            </m:dPr>
                            <m:e>
                              <m:bar>
                                <m:barPr>
                                  <m:pos m:val="top"/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</a:rPr>
                                        <m:t>𝑜𝑝𝑡</m:t>
                                      </m:r>
                                    </m:sub>
                                  </m:sSub>
                                </m:e>
                              </m:bar>
                              <m:d>
                                <m:d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</a:rPr>
                                    <m:t>𝜔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</a:rPr>
                                    <m:t>;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</a:rPr>
                                <m:t>−</m:t>
                              </m:r>
                              <m:bar>
                                <m:bar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</a:rPr>
                                        <m:t>𝑜𝑝𝑡</m:t>
                                      </m:r>
                                    </m:sub>
                                  </m:sSub>
                                </m:e>
                              </m:bar>
                              <m:d>
                                <m:d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</a:rPr>
                                    <m:t>𝜔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</a:rPr>
                                    <m:t>;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</a:rPr>
                                    <m:t>𝛿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sz="2000" dirty="0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  <a:ea typeface="PMingLiU" panose="02020500000000000000" pitchFamily="18" charset="-120"/>
                        </a:rPr>
                        <m:t>𝑠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PMingLiU" panose="02020500000000000000" pitchFamily="18" charset="-120"/>
                        </a:rPr>
                        <m:t>.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PMingLiU" panose="02020500000000000000" pitchFamily="18" charset="-120"/>
                        </a:rPr>
                        <m:t>𝑡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PMingLiU" panose="02020500000000000000" pitchFamily="18" charset="-120"/>
                        </a:rPr>
                        <m:t>.     </m:t>
                      </m:r>
                      <m:bar>
                        <m:barPr>
                          <m:pos m:val="top"/>
                          <m:ctrlPr>
                            <a:rPr lang="en-GB" sz="2000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</a:rPr>
                                <m:t>𝑜𝑝𝑡</m:t>
                              </m:r>
                            </m:sub>
                          </m:sSub>
                        </m:e>
                      </m:ba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</a:rPr>
                            <m:t>𝜔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</a:rPr>
                            <m:t>;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</a:rPr>
                            <m:t>𝛿</m:t>
                          </m:r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  <a:ea typeface="PMingLiU" panose="02020500000000000000" pitchFamily="18" charset="-120"/>
                        </a:rPr>
                        <m:t>≥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</a:rPr>
                            <m:t>𝑆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</a:rPr>
                            <m:t>𝑚𝑎𝑥</m:t>
                          </m:r>
                        </m:sub>
                      </m:sSub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GB" sz="2000" dirty="0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  <a:ea typeface="PMingLiU" panose="02020500000000000000" pitchFamily="18" charset="-120"/>
                        </a:rPr>
                        <m:t>           </m:t>
                      </m:r>
                      <m:bar>
                        <m:barPr>
                          <m:ctrlPr>
                            <a:rPr lang="en-GB" sz="2000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</a:rPr>
                                <m:t>𝑜𝑝𝑡</m:t>
                              </m:r>
                            </m:sub>
                          </m:sSub>
                        </m:e>
                      </m:ba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</a:rPr>
                            <m:t>𝜔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</a:rPr>
                            <m:t>;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</a:rPr>
                            <m:t>𝛿</m:t>
                          </m:r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  <a:ea typeface="PMingLiU" panose="02020500000000000000" pitchFamily="18" charset="-120"/>
                        </a:rPr>
                        <m:t>≤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</a:rPr>
                            <m:t>𝑆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</a:rPr>
                            <m:t>𝑚𝑖𝑛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  <a:ea typeface="PMingLiU" panose="02020500000000000000" pitchFamily="18" charset="-120"/>
                        </a:rPr>
                        <m:t>(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PMingLiU" panose="02020500000000000000" pitchFamily="18" charset="-120"/>
                        </a:rPr>
                        <m:t>𝜔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PMingLiU" panose="02020500000000000000" pitchFamily="18" charset="-120"/>
                        </a:rPr>
                        <m:t>)</m:t>
                      </m:r>
                    </m:oMath>
                  </m:oMathPara>
                </a14:m>
                <a:endParaRPr lang="en-GB" sz="2000" dirty="0">
                  <a:latin typeface="Times New Roman" panose="02020603050405020304" pitchFamily="18" charset="0"/>
                  <a:ea typeface="PMingLiU" panose="02020500000000000000" pitchFamily="18" charset="-12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𝑜𝑝𝑡</m:t>
                              </m:r>
                            </m:sub>
                          </m:sSub>
                        </m:e>
                      </m:ba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≥0 </m:t>
                      </m:r>
                    </m:oMath>
                  </m:oMathPara>
                </a14:m>
                <a:endParaRPr lang="en-GB" sz="2000" dirty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060731C-3FD0-F582-4858-889D6B480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3412" y="4346618"/>
                <a:ext cx="4344896" cy="1692188"/>
              </a:xfrm>
              <a:prstGeom prst="rect">
                <a:avLst/>
              </a:prstGeom>
              <a:blipFill>
                <a:blip r:embed="rId3"/>
                <a:stretch>
                  <a:fillRect b="-1071"/>
                </a:stretch>
              </a:blip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C2EB1A-7394-B594-EAB7-FCA47A89345E}"/>
                  </a:ext>
                </a:extLst>
              </p:cNvPr>
              <p:cNvSpPr txBox="1"/>
              <p:nvPr/>
            </p:nvSpPr>
            <p:spPr>
              <a:xfrm>
                <a:off x="304800" y="1528504"/>
                <a:ext cx="6118302" cy="17729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GB" sz="2000" i="1" noProof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GB" sz="2000" i="1" noProof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 noProof="0"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sz="2000" i="1" noProof="0"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𝑜𝑝𝑡</m:t>
                              </m:r>
                            </m:sub>
                          </m:sSub>
                        </m:e>
                      </m:bar>
                      <m:d>
                        <m:dPr>
                          <m:ctrlPr>
                            <a:rPr lang="en-GB" sz="2000" i="1" noProof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GB" sz="2000" i="1" noProof="0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</m:d>
                      <m:r>
                        <a:rPr lang="en-GB" sz="2000" i="1" noProof="0"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GB" sz="2000" i="1" noProof="0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000" i="1" noProof="0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GB" sz="2000" i="1" noProof="0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2000" i="1" noProof="0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 noProof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 noProof="0"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 noProof="0"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en-GB" sz="2000" i="1" noProof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 noProof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 noProof="0"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GB" sz="2000" i="1" noProof="0"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000" i="1" noProof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GB" sz="2000" i="1" noProof="0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000" i="1" noProof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 noProof="0"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de-DE" sz="2000" b="0" i="1" noProof="0" smtClean="0"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sub>
                          </m:sSub>
                        </m:e>
                      </m:d>
                      <m:r>
                        <a:rPr lang="en-GB" sz="2000" i="1" noProof="0"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i="1" noProof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 noProof="0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sz="2000" i="1" noProof="0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2000" noProof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GB" sz="2000" i="1" noProof="0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GB" sz="2000" i="1" noProof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 noProof="0"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sz="2000" i="1" noProof="0"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𝑜𝑝𝑡</m:t>
                              </m:r>
                            </m:sub>
                          </m:sSub>
                        </m:e>
                      </m:bar>
                      <m:d>
                        <m:dPr>
                          <m:ctrlPr>
                            <a:rPr lang="en-GB" sz="2000" i="1" noProof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GB" sz="2000" i="1" noProof="0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</m:d>
                      <m:r>
                        <a:rPr lang="en-GB" sz="2000" i="1" noProof="0"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GB" sz="2000" i="1" noProof="0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000" i="1" noProof="0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GB" sz="2000" i="1" noProof="0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2000" i="1" noProof="0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 noProof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 noProof="0"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sz="2000" i="1" noProof="0"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en-GB" sz="2000" i="1" noProof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 noProof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 noProof="0"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GB" sz="2000" i="1" noProof="0"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000" i="1" noProof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GB" sz="2000" i="1" noProof="0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000" i="1" noProof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 noProof="0">
                                  <a:effectLst/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sub>
                          </m:sSub>
                        </m:e>
                      </m:d>
                      <m:r>
                        <a:rPr lang="en-GB" sz="2000" i="1" noProof="0">
                          <a:effectLst/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i="1" noProof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 noProof="0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sz="2000" i="1" noProof="0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2000" noProof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C2EB1A-7394-B594-EAB7-FCA47A893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28504"/>
                <a:ext cx="6118302" cy="17729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>
            <a:extLst>
              <a:ext uri="{FF2B5EF4-FFF2-40B4-BE49-F238E27FC236}">
                <a16:creationId xmlns:a16="http://schemas.microsoft.com/office/drawing/2014/main" id="{75C20C82-3B2C-5D8F-647B-1625CDD8E3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23102" y="1113705"/>
            <a:ext cx="5241860" cy="252358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A306C3A-BDB8-54A5-5E4E-98780F7205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423102" y="3795743"/>
            <a:ext cx="5241859" cy="252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E8989-0D6C-4A52-BAB6-BA3485A0A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Sampling from the imprecise PSD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4F7679-FA35-4406-9A39-55E02C00A9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Determine reliability of structures by Monte Carlo simulation</a:t>
                </a:r>
              </a:p>
              <a:p>
                <a:r>
                  <a:rPr lang="en-GB" noProof="0" dirty="0"/>
                  <a:t>Sampling uniformly </a:t>
                </a:r>
                <a:r>
                  <a:rPr lang="en-GB" dirty="0"/>
                  <a:t>distributed </a:t>
                </a:r>
                <a:r>
                  <a:rPr lang="en-GB" noProof="0" dirty="0"/>
                  <a:t>PSDs to generate time signals</a:t>
                </a:r>
              </a:p>
              <a:p>
                <a:pPr lvl="1"/>
                <a:r>
                  <a:rPr lang="en-GB" dirty="0"/>
                  <a:t>Spectral representation method is utilised</a:t>
                </a:r>
                <a:endParaRPr lang="en-GB" noProof="0" dirty="0"/>
              </a:p>
              <a:p>
                <a:endParaRPr lang="en-GB" noProof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</m:sub>
                              </m:sSub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𝑏𝑎𝑠𝑖𝑠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e>
                          </m:nary>
                          <m:nary>
                            <m:naryPr>
                              <m:chr m:val="∑"/>
                              <m:limLoc m:val="undOvr"/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</m:sub>
                              </m:sSub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PMingLiU" panose="02020500000000000000" pitchFamily="18" charset="-12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PMingLiU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𝑠𝑎𝑚𝑝𝑙𝑒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  <a:ea typeface="PMingLiU" panose="02020500000000000000" pitchFamily="18" charset="-12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  <m:t>𝑡𝑜𝑙</m:t>
                          </m:r>
                        </m:sub>
                      </m:sSub>
                    </m:oMath>
                  </m:oMathPara>
                </a14:m>
                <a:endParaRPr lang="en-GB" sz="2000" noProof="0" dirty="0"/>
              </a:p>
              <a:p>
                <a:endParaRPr lang="en-GB" dirty="0"/>
              </a:p>
              <a:p>
                <a:r>
                  <a:rPr lang="en-GB" noProof="0" dirty="0"/>
                  <a:t>Tolerance factor ensures same energy content</a:t>
                </a:r>
                <a:r>
                  <a:rPr lang="en-GB" dirty="0"/>
                  <a:t> of sampled PSD</a:t>
                </a:r>
              </a:p>
              <a:p>
                <a:pPr lvl="1"/>
                <a:r>
                  <a:rPr lang="en-GB" noProof="0" dirty="0"/>
                  <a:t>No unrealistic PSD sampled (such as the upper bound) </a:t>
                </a:r>
                <a:r>
                  <a:rPr lang="en-GB" noProof="0" dirty="0">
                    <a:sym typeface="Wingdings" panose="05000000000000000000" pitchFamily="2" charset="2"/>
                  </a:rPr>
                  <a:t> does not reflect the stochastic process</a:t>
                </a:r>
                <a:endParaRPr lang="en-GB" noProof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4F7679-FA35-4406-9A39-55E02C00A9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7" t="-1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7386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C504D-FDF9-4310-BF2F-8B5B6DB93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Numerical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F6ADF5-91B5-4661-91ED-8A586DBBB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noProof="0" dirty="0"/>
                  <a:t>Single-degree-of-freedom model: 		</a:t>
                </a:r>
                <a14:m>
                  <m:oMath xmlns:m="http://schemas.openxmlformats.org/officeDocument/2006/math">
                    <m:r>
                      <a:rPr lang="de-DE" b="0" i="1" noProof="0" smtClean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de-DE" b="0" i="1" noProof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noProof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de-DE" b="0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noProof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b="0" i="1" noProof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noProof="0" smtClean="0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̇"/>
                        <m:ctrlPr>
                          <a:rPr lang="de-DE" b="0" i="1" noProof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noProof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de-DE" b="0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noProof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b="0" i="1" noProof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noProof="0" smtClean="0">
                        <a:latin typeface="Cambria Math" panose="02040503050406030204" pitchFamily="18" charset="0"/>
                      </a:rPr>
                      <m:t>𝑘𝑥</m:t>
                    </m:r>
                    <m:d>
                      <m:dPr>
                        <m:ctrlPr>
                          <a:rPr lang="de-DE" b="0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noProof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b="0" i="1" noProof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noProof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b="0" i="1" noProof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noProof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b="0" i="1" noProof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noProof="0" dirty="0"/>
              </a:p>
              <a:p>
                <a:pPr marL="0" indent="0">
                  <a:buNone/>
                </a:pPr>
                <a:endParaRPr lang="en-GB" dirty="0"/>
              </a:p>
              <a:p>
                <a:endParaRPr lang="en-GB" dirty="0"/>
              </a:p>
              <a:p>
                <a:endParaRPr lang="en-GB" noProof="0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noProof="0" dirty="0"/>
              </a:p>
              <a:p>
                <a:pPr marL="0" indent="0">
                  <a:buNone/>
                </a:pPr>
                <a:endParaRPr lang="en-GB" noProof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F6ADF5-91B5-4661-91ED-8A586DBBB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7" t="-1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6A085F0-9171-08F2-6AA8-C84A67132BEC}"/>
                  </a:ext>
                </a:extLst>
              </p:cNvPr>
              <p:cNvSpPr/>
              <p:nvPr/>
            </p:nvSpPr>
            <p:spPr bwMode="auto">
              <a:xfrm>
                <a:off x="1055440" y="3032956"/>
                <a:ext cx="2736304" cy="159247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None/>
                </a:pPr>
                <a:r>
                  <a:rPr lang="en-GB" sz="1800" b="1" dirty="0">
                    <a:latin typeface="Rotis Sans Serif Std" panose="020B0503030202020304" pitchFamily="34" charset="0"/>
                  </a:rPr>
                  <a:t>Example 1)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GB" sz="1800" dirty="0"/>
                  <a:t> </a:t>
                </a:r>
                <a:r>
                  <a:rPr lang="en-GB" sz="1800" dirty="0">
                    <a:latin typeface="Rotis Sans Serif Std" panose="020B0503030202020304" pitchFamily="34" charset="0"/>
                  </a:rPr>
                  <a:t>kg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800" dirty="0"/>
                  <a:t> </a:t>
                </a:r>
                <a:r>
                  <a:rPr lang="en-GB" sz="1800" dirty="0">
                    <a:latin typeface="Rotis Sans Serif Std" panose="020B0503030202020304" pitchFamily="34" charset="0"/>
                  </a:rPr>
                  <a:t>Ns/m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=4441.3</m:t>
                    </m:r>
                  </m:oMath>
                </a14:m>
                <a:r>
                  <a:rPr lang="en-GB" sz="1800" dirty="0"/>
                  <a:t> </a:t>
                </a:r>
                <a:r>
                  <a:rPr lang="en-GB" sz="1800" dirty="0">
                    <a:latin typeface="Rotis Sans Serif Std" panose="020B0503030202020304" pitchFamily="34" charset="0"/>
                  </a:rPr>
                  <a:t>N/m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18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rad>
                      <m:r>
                        <a:rPr lang="de-DE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≈3</m:t>
                      </m:r>
                      <m:r>
                        <a:rPr lang="de-DE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800" dirty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6A085F0-9171-08F2-6AA8-C84A67132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5440" y="3032956"/>
                <a:ext cx="2736304" cy="1592477"/>
              </a:xfrm>
              <a:prstGeom prst="rect">
                <a:avLst/>
              </a:prstGeom>
              <a:blipFill>
                <a:blip r:embed="rId4"/>
                <a:stretch>
                  <a:fillRect l="-1552" t="-1901"/>
                </a:stretch>
              </a:blip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AF61DEA-B3DF-3433-7353-B002BC897843}"/>
                  </a:ext>
                </a:extLst>
              </p:cNvPr>
              <p:cNvSpPr/>
              <p:nvPr/>
            </p:nvSpPr>
            <p:spPr bwMode="auto">
              <a:xfrm>
                <a:off x="1055440" y="4803556"/>
                <a:ext cx="2775938" cy="159247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None/>
                </a:pPr>
                <a:r>
                  <a:rPr lang="en-GB" sz="1800" b="1" dirty="0">
                    <a:latin typeface="Rotis Sans Serif Std" panose="020B0503030202020304" pitchFamily="34" charset="0"/>
                  </a:rPr>
                  <a:t>Example 2)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GB" sz="1800" dirty="0"/>
                  <a:t> </a:t>
                </a:r>
                <a:r>
                  <a:rPr lang="en-GB" sz="1800" dirty="0">
                    <a:latin typeface="Rotis Sans Serif Std" panose="020B0503030202020304" pitchFamily="34" charset="0"/>
                  </a:rPr>
                  <a:t>kg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/>
                  <a:t> </a:t>
                </a:r>
                <a:r>
                  <a:rPr lang="en-GB" sz="1800" dirty="0">
                    <a:latin typeface="Rotis Sans Serif Std" panose="020B0503030202020304" pitchFamily="34" charset="0"/>
                  </a:rPr>
                  <a:t>Ns/m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=12337</m:t>
                    </m:r>
                  </m:oMath>
                </a14:m>
                <a:r>
                  <a:rPr lang="en-GB" sz="1800" dirty="0"/>
                  <a:t> </a:t>
                </a:r>
                <a:r>
                  <a:rPr lang="en-GB" sz="1800" dirty="0">
                    <a:latin typeface="Rotis Sans Serif Std" panose="020B0503030202020304" pitchFamily="34" charset="0"/>
                  </a:rPr>
                  <a:t>N/m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18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rad>
                      <m:r>
                        <a:rPr lang="de-DE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de-DE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800" dirty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AF61DEA-B3DF-3433-7353-B002BC8978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5440" y="4803556"/>
                <a:ext cx="2775938" cy="1592477"/>
              </a:xfrm>
              <a:prstGeom prst="rect">
                <a:avLst/>
              </a:prstGeom>
              <a:blipFill>
                <a:blip r:embed="rId5"/>
                <a:stretch>
                  <a:fillRect l="-1528" t="-1901"/>
                </a:stretch>
              </a:blip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9">
            <a:extLst>
              <a:ext uri="{FF2B5EF4-FFF2-40B4-BE49-F238E27FC236}">
                <a16:creationId xmlns:a16="http://schemas.microsoft.com/office/drawing/2014/main" id="{9D5A3A10-F1B9-2B1E-957A-95EE588357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27948" y="3442917"/>
            <a:ext cx="6138216" cy="29551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4E5D37-F8D1-4DEE-1899-6AC92D34AF2B}"/>
              </a:ext>
            </a:extLst>
          </p:cNvPr>
          <p:cNvSpPr/>
          <p:nvPr/>
        </p:nvSpPr>
        <p:spPr bwMode="auto">
          <a:xfrm>
            <a:off x="6248784" y="2708920"/>
            <a:ext cx="4896544" cy="80189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sz="2000" b="1" dirty="0">
                <a:latin typeface="Rotis Sans Serif Std" panose="020B0503030202020304" pitchFamily="34" charset="0"/>
              </a:rPr>
              <a:t>For</a:t>
            </a:r>
            <a:r>
              <a:rPr lang="de-DE" sz="2000" b="1" dirty="0">
                <a:latin typeface="Rotis Sans Serif Std" panose="020B0503030202020304" pitchFamily="34" charset="0"/>
              </a:rPr>
              <a:t> </a:t>
            </a:r>
            <a:r>
              <a:rPr lang="en-GB" sz="2000" b="1" dirty="0">
                <a:latin typeface="Rotis Sans Serif Std" panose="020B0503030202020304" pitchFamily="34" charset="0"/>
              </a:rPr>
              <a:t>comparison: </a:t>
            </a:r>
            <a:r>
              <a:rPr lang="en-GB" sz="2000" dirty="0">
                <a:latin typeface="Rotis Sans Serif Std" panose="020B0503030202020304" pitchFamily="34" charset="0"/>
              </a:rPr>
              <a:t>Mean value of an ensemble consisting of 100 PSDs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455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C504D-FDF9-4310-BF2F-8B5B6DB93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Example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6ADF5-91B5-4661-91ED-8A586DBBB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noProof="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noProof="0" dirty="0"/>
          </a:p>
          <a:p>
            <a:pPr marL="0" indent="0">
              <a:buNone/>
            </a:pPr>
            <a:endParaRPr lang="en-GB" noProof="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F4A0AB4-B345-172D-7E62-FE1DCF136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967264" y="2276297"/>
            <a:ext cx="6048672" cy="291632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60ECC89-2859-766B-DF94-D1AC784B57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0351" y="2276297"/>
            <a:ext cx="6057646" cy="291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02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C504D-FDF9-4310-BF2F-8B5B6DB93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Example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6ADF5-91B5-4661-91ED-8A586DBBB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noProof="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noProof="0" dirty="0"/>
          </a:p>
          <a:p>
            <a:pPr marL="0" indent="0">
              <a:buNone/>
            </a:pPr>
            <a:endParaRPr lang="en-GB" noProof="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F4A0AB4-B345-172D-7E62-FE1DCF136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967265" y="2276297"/>
            <a:ext cx="6048669" cy="291632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60ECC89-2859-766B-DF94-D1AC784B57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0352" y="2276297"/>
            <a:ext cx="6057644" cy="291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00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08BD9-8726-4B5F-9409-B3A8B6C23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CC639-52DE-48AC-9374-9D10806E5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Novel representation of the power spectral density function</a:t>
            </a:r>
          </a:p>
          <a:p>
            <a:pPr lvl="1"/>
            <a:r>
              <a:rPr lang="en-GB" dirty="0"/>
              <a:t>Set of discrete-valued power spectra is transformed to an interval-valued power spectrum</a:t>
            </a:r>
          </a:p>
          <a:p>
            <a:pPr lvl="1"/>
            <a:r>
              <a:rPr lang="en-GB" dirty="0"/>
              <a:t>Specifically useful for a limited amount of data is available</a:t>
            </a:r>
          </a:p>
          <a:p>
            <a:pPr lvl="1"/>
            <a:r>
              <a:rPr lang="en-GB" dirty="0"/>
              <a:t>Not possible to obtain reliable statistical information</a:t>
            </a:r>
          </a:p>
          <a:p>
            <a:endParaRPr lang="en-GB" dirty="0"/>
          </a:p>
          <a:p>
            <a:r>
              <a:rPr lang="en-GB" dirty="0"/>
              <a:t>Intervals instead of discrete values for each frequency</a:t>
            </a:r>
          </a:p>
          <a:p>
            <a:pPr lvl="1"/>
            <a:r>
              <a:rPr lang="en-GB" dirty="0"/>
              <a:t>Range of possible values identified by optimisation</a:t>
            </a:r>
          </a:p>
          <a:p>
            <a:pPr lvl="1"/>
            <a:r>
              <a:rPr lang="en-GB" dirty="0"/>
              <a:t>Does not rely on any distribution of the data within the bounds</a:t>
            </a:r>
          </a:p>
          <a:p>
            <a:pPr lvl="1"/>
            <a:endParaRPr lang="en-GB" dirty="0"/>
          </a:p>
          <a:p>
            <a:r>
              <a:rPr lang="en-GB" dirty="0"/>
              <a:t>Enables the quantification of uncertainties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104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24B59-9EE6-3B15-73CE-1EB37FB73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D195A-FC02-1BE4-EA04-7C028E1E3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Buildings and structures are subject to environmental processes</a:t>
            </a:r>
          </a:p>
          <a:p>
            <a:pPr lvl="1"/>
            <a:r>
              <a:rPr lang="en-GB" dirty="0"/>
              <a:t>High-rise buildings</a:t>
            </a:r>
          </a:p>
          <a:p>
            <a:pPr lvl="1"/>
            <a:r>
              <a:rPr lang="en-GB" dirty="0"/>
              <a:t>Bridges</a:t>
            </a:r>
          </a:p>
          <a:p>
            <a:pPr lvl="1"/>
            <a:r>
              <a:rPr lang="en-GB" dirty="0"/>
              <a:t>Offshore-platforms</a:t>
            </a:r>
          </a:p>
          <a:p>
            <a:r>
              <a:rPr lang="en-GB" dirty="0"/>
              <a:t>Hazards by environmental processes</a:t>
            </a:r>
          </a:p>
          <a:p>
            <a:pPr lvl="1"/>
            <a:r>
              <a:rPr lang="en-GB" dirty="0"/>
              <a:t>Earthquakes</a:t>
            </a:r>
          </a:p>
          <a:p>
            <a:pPr lvl="1"/>
            <a:r>
              <a:rPr lang="en-GB" dirty="0"/>
              <a:t>Wind loads</a:t>
            </a:r>
          </a:p>
          <a:p>
            <a:pPr lvl="1"/>
            <a:r>
              <a:rPr lang="en-GB" dirty="0"/>
              <a:t>Sea waves</a:t>
            </a:r>
          </a:p>
          <a:p>
            <a:pPr lvl="1"/>
            <a:endParaRPr lang="en-GB" dirty="0"/>
          </a:p>
          <a:p>
            <a:endParaRPr lang="en-GB" dirty="0">
              <a:solidFill>
                <a:srgbClr val="FF0000"/>
              </a:solidFill>
            </a:endParaRPr>
          </a:p>
          <a:p>
            <a:pPr lvl="1"/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F304D73-7374-CF77-47B7-0E8FDA67A316}"/>
              </a:ext>
            </a:extLst>
          </p:cNvPr>
          <p:cNvSpPr/>
          <p:nvPr/>
        </p:nvSpPr>
        <p:spPr bwMode="auto">
          <a:xfrm>
            <a:off x="6668232" y="2510933"/>
            <a:ext cx="2070231" cy="77143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>
                <a:solidFill>
                  <a:srgbClr val="000000"/>
                </a:solidFill>
                <a:latin typeface="Rotis Sans Serif Std" panose="020B0503030202020304" pitchFamily="34" charset="0"/>
              </a:rPr>
              <a:t>Reliability of e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tis Sans Serif Std" panose="020B0503030202020304" pitchFamily="34" charset="0"/>
              </a:rPr>
              <a:t>xisting</a:t>
            </a:r>
            <a:r>
              <a:rPr kumimoji="0" lang="de-D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tis Sans Serif Std" panose="020B0503030202020304" pitchFamily="34" charset="0"/>
              </a:rPr>
              <a:t> 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tis Sans Serif Std" panose="020B0503030202020304" pitchFamily="34" charset="0"/>
              </a:rPr>
              <a:t>structures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789CA1C-DA5B-2D3D-E0D1-4572DE99412F}"/>
              </a:ext>
            </a:extLst>
          </p:cNvPr>
          <p:cNvSpPr/>
          <p:nvPr/>
        </p:nvSpPr>
        <p:spPr bwMode="auto">
          <a:xfrm>
            <a:off x="9453058" y="2510933"/>
            <a:ext cx="2070231" cy="77143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tis Sans Serif Std" panose="020B0503030202020304" pitchFamily="34" charset="0"/>
              </a:rPr>
              <a:t>Design safe structures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25668B-F90C-E3AE-2242-4910BFD65ABA}"/>
              </a:ext>
            </a:extLst>
          </p:cNvPr>
          <p:cNvSpPr/>
          <p:nvPr/>
        </p:nvSpPr>
        <p:spPr bwMode="auto">
          <a:xfrm>
            <a:off x="8060645" y="3810346"/>
            <a:ext cx="2070231" cy="77143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>
                <a:solidFill>
                  <a:srgbClr val="000000"/>
                </a:solidFill>
                <a:latin typeface="Rotis Sans Serif Std" panose="020B0503030202020304" pitchFamily="34" charset="0"/>
              </a:rPr>
              <a:t>Dynamic behaviour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Rotis Sans Serif Std" panose="020B05030302020203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327C4B-995E-7D2A-B45B-C313779A37E6}"/>
              </a:ext>
            </a:extLst>
          </p:cNvPr>
          <p:cNvSpPr/>
          <p:nvPr/>
        </p:nvSpPr>
        <p:spPr bwMode="auto">
          <a:xfrm>
            <a:off x="8060644" y="5192712"/>
            <a:ext cx="2070231" cy="77143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800" dirty="0">
                <a:solidFill>
                  <a:srgbClr val="000000"/>
                </a:solidFill>
                <a:latin typeface="Rotis Sans Serif Std" panose="020B0503030202020304" pitchFamily="34" charset="0"/>
              </a:rPr>
              <a:t>Time analyses and simulations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Rotis Sans Serif Std" panose="020B05030302020203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FCBE98-97E0-4C2B-BB2F-9AB75FCA94AD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 bwMode="auto">
          <a:xfrm>
            <a:off x="7703348" y="3282367"/>
            <a:ext cx="1392413" cy="5279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93D8E76-A3FB-4D45-8F4E-2E9B1FF30356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 bwMode="auto">
          <a:xfrm flipH="1">
            <a:off x="9095761" y="3282367"/>
            <a:ext cx="1392413" cy="5279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DC7B4DB-6666-D874-74E5-4B65747CA2C6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 bwMode="auto">
          <a:xfrm flipH="1">
            <a:off x="9095760" y="4581780"/>
            <a:ext cx="1" cy="6109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83825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42DAE-468F-CD33-9C06-FD55C6319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Environmental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14F74-5DD3-BC4D-48C5-D4082131B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Environmental processes can be considered as stochastic processes</a:t>
            </a:r>
          </a:p>
          <a:p>
            <a:r>
              <a:rPr lang="en-GB" dirty="0"/>
              <a:t>Power spectral density (PSD) function is widely adopted in modelling of stochastic processes</a:t>
            </a:r>
          </a:p>
          <a:p>
            <a:r>
              <a:rPr lang="en-GB" dirty="0"/>
              <a:t>Interested in the influence of environmental processes to systems</a:t>
            </a:r>
          </a:p>
          <a:p>
            <a:pPr lvl="1"/>
            <a:r>
              <a:rPr lang="en-GB" dirty="0"/>
              <a:t>Apply data to a model with system excitation/response process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116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F6627-26A9-49B4-95BB-D942F0AB3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Power spectral density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A39140-EC8D-4494-8681-BB78E36B9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noProof="0" dirty="0"/>
                  <a:t>Transformation from time domain to frequency domain</a:t>
                </a:r>
              </a:p>
              <a:p>
                <a:pPr lvl="1"/>
                <a:r>
                  <a:rPr lang="en-GB" dirty="0"/>
                  <a:t>Distribution of power into frequency components</a:t>
                </a:r>
              </a:p>
              <a:p>
                <a:pPr lvl="1"/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i="1" noProof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 noProof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GB" i="1" noProof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GB" i="1" noProof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noProof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i="1" noProof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GB" i="1" noProof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noProof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noProof="0">
                              <a:latin typeface="Cambria Math" panose="02040503050406030204" pitchFamily="18" charset="0"/>
                            </a:rPr>
                            <m:t>Δ</m:t>
                          </m:r>
                          <m:sSup>
                            <m:sSupPr>
                              <m:ctrlPr>
                                <a:rPr lang="en-GB" i="1" noProof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 noProof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i="1" noProof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i="1" noProof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p>
                        <m:sSupPr>
                          <m:ctrlPr>
                            <a:rPr lang="en-GB" i="1" noProof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i="1" noProof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GB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i="1" noProof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i="1" noProof="0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GB" i="1" noProof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GB" i="1" noProof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GB" i="1" noProof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 noProof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i="1" noProof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GB" i="1" noProof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 noProof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GB" i="1" noProof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GB" i="1" noProof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i="1" noProof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GB" i="1" noProof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GB" i="1" noProof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GB" i="1" noProof="0">
                                              <a:latin typeface="Cambria Math" panose="02040503050406030204" pitchFamily="18" charset="0"/>
                                            </a:rPr>
                                            <m:t>𝑘𝑡</m:t>
                                          </m:r>
                                        </m:num>
                                        <m:den>
                                          <m:r>
                                            <a:rPr lang="en-GB" i="1" noProof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GB" i="1" noProof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i="1" noProof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GB" i="1" noProof="0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sz="2000" i="1" noProof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000" noProof="0" dirty="0"/>
                  <a:t> 	number of data points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noProof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de-DE" sz="2000" b="0" i="1" noProof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000" noProof="0" dirty="0"/>
                  <a:t>	sampling time increment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sz="2000" b="0" i="1" noProof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000" noProof="0" dirty="0"/>
                  <a:t>		data point index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sz="2000" i="1" noProof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noProof="0" dirty="0"/>
                  <a:t>		integer frequency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noProof="0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sz="2000" i="1" noProof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sz="2000" b="0" i="1" noProof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sz="2000" b="0" i="1" noProof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sz="2000" b="0" i="1" noProof="0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de-DE" sz="2000" b="0" i="1" noProof="0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de-DE" sz="2000" b="0" i="1" noProof="0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n-GB" sz="2000" noProof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A39140-EC8D-4494-8681-BB78E36B9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7" t="-1046" b="-8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7D6403-1CA6-2BE8-CC34-7B3C9C53A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7536160" y="2204864"/>
            <a:ext cx="3734926" cy="193415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4272C4C-417C-FA8B-573C-40FF5C783F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1" t="6550" r="-320" b="-6551"/>
          <a:stretch/>
        </p:blipFill>
        <p:spPr>
          <a:xfrm>
            <a:off x="7536160" y="4515862"/>
            <a:ext cx="3734927" cy="180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12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361E89-6E04-4F25-8026-26E78A9C4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Uncertainties in real data records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B73B9-B196-4000-88CC-C2C090756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Real data records underlie uncertainties</a:t>
            </a:r>
          </a:p>
          <a:p>
            <a:r>
              <a:rPr lang="en-GB" dirty="0"/>
              <a:t>Uncertainties must be quantified</a:t>
            </a:r>
          </a:p>
          <a:p>
            <a:pPr lvl="1"/>
            <a:r>
              <a:rPr lang="en-GB" dirty="0"/>
              <a:t>To ensure reliable simulation results</a:t>
            </a:r>
          </a:p>
          <a:p>
            <a:r>
              <a:rPr lang="en-GB" dirty="0"/>
              <a:t>There is a need to represent the data in a manner suitable for application to systems</a:t>
            </a:r>
          </a:p>
          <a:p>
            <a:pPr lvl="1"/>
            <a:r>
              <a:rPr lang="en-GB" dirty="0"/>
              <a:t>A different form of the PSD function is derived from similar PSD functions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578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E3B457-AACE-4BB5-A071-A30B99599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Ensemble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10F6702-C77F-4224-82B3-61167FD23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487488" y="3068960"/>
            <a:ext cx="2811627" cy="136062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F695B29-77C8-4C75-9A3A-D19E40AFF8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487487" y="4628463"/>
            <a:ext cx="2811627" cy="136062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1C6B28A-6AA4-4380-BF95-C08D99BAF6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487486" y="1509456"/>
            <a:ext cx="2811627" cy="1360626"/>
          </a:xfrm>
          <a:prstGeom prst="rect">
            <a:avLst/>
          </a:prstGeom>
        </p:spPr>
      </p:pic>
      <p:pic>
        <p:nvPicPr>
          <p:cNvPr id="27" name="Inhaltsplatzhalter 4">
            <a:extLst>
              <a:ext uri="{FF2B5EF4-FFF2-40B4-BE49-F238E27FC236}">
                <a16:creationId xmlns:a16="http://schemas.microsoft.com/office/drawing/2014/main" id="{DA34AC41-1669-492D-99B2-6C6E07FCE8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435" r="3435"/>
          <a:stretch/>
        </p:blipFill>
        <p:spPr bwMode="auto">
          <a:xfrm>
            <a:off x="7032104" y="2540146"/>
            <a:ext cx="4677972" cy="241825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C03D1EA6-44B7-4D67-B8C4-257DBDE562F5}"/>
              </a:ext>
            </a:extLst>
          </p:cNvPr>
          <p:cNvCxnSpPr>
            <a:cxnSpLocks/>
            <a:stCxn id="9" idx="3"/>
            <a:endCxn id="27" idx="1"/>
          </p:cNvCxnSpPr>
          <p:nvPr/>
        </p:nvCxnSpPr>
        <p:spPr bwMode="auto">
          <a:xfrm>
            <a:off x="4299113" y="2189769"/>
            <a:ext cx="2732991" cy="1559504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39D0A312-664E-4D1F-B160-7437E1C72426}"/>
              </a:ext>
            </a:extLst>
          </p:cNvPr>
          <p:cNvCxnSpPr>
            <a:cxnSpLocks/>
            <a:stCxn id="4" idx="3"/>
            <a:endCxn id="27" idx="1"/>
          </p:cNvCxnSpPr>
          <p:nvPr/>
        </p:nvCxnSpPr>
        <p:spPr bwMode="auto">
          <a:xfrm>
            <a:off x="4299115" y="3749273"/>
            <a:ext cx="2732989" cy="0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57B9FAC9-377D-4836-B8EB-B9C1BEEAD5CF}"/>
              </a:ext>
            </a:extLst>
          </p:cNvPr>
          <p:cNvCxnSpPr>
            <a:cxnSpLocks/>
            <a:stCxn id="7" idx="3"/>
            <a:endCxn id="27" idx="1"/>
          </p:cNvCxnSpPr>
          <p:nvPr/>
        </p:nvCxnSpPr>
        <p:spPr bwMode="auto">
          <a:xfrm flipV="1">
            <a:off x="4299114" y="3749273"/>
            <a:ext cx="2732990" cy="15595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2646348D-3D65-481F-AE26-A8914E054B19}"/>
              </a:ext>
            </a:extLst>
          </p:cNvPr>
          <p:cNvSpPr/>
          <p:nvPr/>
        </p:nvSpPr>
        <p:spPr bwMode="auto">
          <a:xfrm>
            <a:off x="4981915" y="1801377"/>
            <a:ext cx="1656184" cy="6657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0000"/>
                </a:solidFill>
              </a:rPr>
              <a:t>PSD estimation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643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86B39-E5BD-4461-86C2-943D0EEC8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Imprecise power spectrum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FA65E-7A7C-4993-BCF8-36F5844B3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noProof="0" dirty="0"/>
              <a:t>Identification of the basis power spectrum of the ensemble</a:t>
            </a:r>
          </a:p>
          <a:p>
            <a:pPr marL="457200" indent="-457200">
              <a:buFont typeface="+mj-lt"/>
              <a:buAutoNum type="arabicPeriod"/>
            </a:pPr>
            <a:r>
              <a:rPr lang="en-GB" noProof="0" dirty="0"/>
              <a:t>Fitting an RBF network to the basis power spectrum</a:t>
            </a:r>
          </a:p>
          <a:p>
            <a:pPr marL="457200" indent="-457200">
              <a:buFont typeface="+mj-lt"/>
              <a:buAutoNum type="arabicPeriod"/>
            </a:pPr>
            <a:r>
              <a:rPr lang="en-GB" noProof="0" dirty="0"/>
              <a:t>Adding/subtracting an interval parameter to/from each basis function to obtain a first approximation of the bounds</a:t>
            </a:r>
          </a:p>
          <a:p>
            <a:pPr marL="457200" indent="-457200">
              <a:buFont typeface="+mj-lt"/>
              <a:buAutoNum type="arabicPeriod"/>
            </a:pPr>
            <a:r>
              <a:rPr lang="en-GB" noProof="0" dirty="0"/>
              <a:t>Optimisation of the interval parameter with minimum of constrained non-linear multi-variable function to obtain reliable bounds depending on the ensemble minimum and maximum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22576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12C07E5-37B8-E488-E214-AD26C0386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35615" y="3032955"/>
            <a:ext cx="5565997" cy="26796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8137EC-101F-45F6-A5B7-F7C26BBDC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Basis power spectrum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202F8D-4B33-4EA1-9F13-E07CA6790A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noProof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noProof="0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 noProof="0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𝑏𝑎𝑠𝑖𝑠</m:t>
                        </m:r>
                      </m:sub>
                    </m:sSub>
                    <m:r>
                      <a:rPr lang="en-GB" i="1" noProof="0">
                        <a:effectLst/>
                        <a:latin typeface="Cambria Math" panose="020405030504060302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i="1" noProof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noProof="0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 noProof="0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i="1" noProof="0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noProof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noProof="0">
                                <a:effectLst/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i="1" noProof="0">
                                <a:effectLst/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  <a:cs typeface="Times New Roman" panose="020206030504050203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GB" i="1" noProof="0">
                            <a:effectLst/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i="1" noProof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noProof="0">
                                <a:effectLst/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i="1" noProof="0">
                                <a:effectLst/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  <a:cs typeface="Times New Roman" panose="02020603050405020304" pitchFamily="18" charset="0"/>
                              </a:rPr>
                              <m:t>𝑚𝑖𝑛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noProof="0" dirty="0"/>
                  <a:t>    </a:t>
                </a:r>
              </a:p>
              <a:p>
                <a:r>
                  <a:rPr lang="en-GB" noProof="0" dirty="0">
                    <a:sym typeface="Wingdings" panose="05000000000000000000" pitchFamily="2" charset="2"/>
                  </a:rPr>
                  <a:t></a:t>
                </a:r>
                <a:r>
                  <a:rPr lang="en-GB" noProof="0" dirty="0"/>
                  <a:t> midpoint spectrum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GB" noProof="0" dirty="0"/>
                  <a:t> </a:t>
                </a:r>
                <a:r>
                  <a:rPr lang="en-GB" dirty="0"/>
                  <a:t>mean spectrum</a:t>
                </a:r>
                <a:endParaRPr lang="en-GB" noProof="0" dirty="0"/>
              </a:p>
              <a:p>
                <a:pPr marL="0" indent="0">
                  <a:buNone/>
                </a:pPr>
                <a:endParaRPr lang="en-GB" noProof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202F8D-4B33-4EA1-9F13-E07CA6790A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phic 10">
            <a:extLst>
              <a:ext uri="{FF2B5EF4-FFF2-40B4-BE49-F238E27FC236}">
                <a16:creationId xmlns:a16="http://schemas.microsoft.com/office/drawing/2014/main" id="{38525172-4FD9-98DE-1448-A863E02521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1102" y="3032956"/>
            <a:ext cx="5565995" cy="267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96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66D242E-14F3-6B0D-48BC-4D2AA357E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21202" y="3320988"/>
            <a:ext cx="5565997" cy="26796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8137EC-101F-45F6-A5B7-F7C26BBDC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Fitting an RBF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202F8D-4B33-4EA1-9F13-E07CA6790A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b="0" dirty="0"/>
                  <a:t>RBF network				</a:t>
                </a:r>
                <a:r>
                  <a:rPr lang="en-GB" noProof="0" dirty="0"/>
                  <a:t> Radial basis functions</a:t>
                </a:r>
                <a:endParaRPr lang="de-DE" b="0" dirty="0"/>
              </a:p>
              <a:p>
                <a:pPr marL="0" indent="0">
                  <a:buNone/>
                </a:pPr>
                <a:r>
                  <a:rPr lang="de-DE" b="0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noProof="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PMingLiU" panose="02020500000000000000" pitchFamily="18" charset="-12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PMingLiU" panose="02020500000000000000" pitchFamily="18" charset="-12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PMingLiU" panose="02020500000000000000" pitchFamily="18" charset="-12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PMingLiU" panose="02020500000000000000" pitchFamily="18" charset="-120"/>
                                            <a:cs typeface="Times New Roman" panose="020206030504050203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PMingLiU" panose="02020500000000000000" pitchFamily="18" charset="-12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PMingLiU" panose="02020500000000000000" pitchFamily="18" charset="-12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PMingLiU" panose="02020500000000000000" pitchFamily="18" charset="-120"/>
                                    <a:cs typeface="Times New Roman" panose="020206030504050203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PMingLiU" panose="02020500000000000000" pitchFamily="18" charset="-12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PMingLiU" panose="02020500000000000000" pitchFamily="18" charset="-120"/>
                                            <a:cs typeface="Times New Roman" panose="02020603050405020304" pitchFamily="18" charset="0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PMingLiU" panose="02020500000000000000" pitchFamily="18" charset="-12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GB" noProof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202F8D-4B33-4EA1-9F13-E07CA6790A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7"/>
                <a:stretch>
                  <a:fillRect l="-815" t="-1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>
            <a:extLst>
              <a:ext uri="{FF2B5EF4-FFF2-40B4-BE49-F238E27FC236}">
                <a16:creationId xmlns:a16="http://schemas.microsoft.com/office/drawing/2014/main" id="{2F3AFFDE-B7F6-40CD-83CF-0351675DAF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07368" y="3320988"/>
            <a:ext cx="5565997" cy="267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92323"/>
      </p:ext>
    </p:extLst>
  </p:cSld>
  <p:clrMapOvr>
    <a:masterClrMapping/>
  </p:clrMapOvr>
</p:sld>
</file>

<file path=ppt/theme/theme1.xml><?xml version="1.0" encoding="utf-8"?>
<a:theme xmlns:a="http://schemas.openxmlformats.org/drawingml/2006/main" name="Leere Präsentation">
  <a:themeElements>
    <a:clrScheme name="Leere Präsentatio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66FF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5CE7"/>
      </a:accent6>
      <a:hlink>
        <a:srgbClr val="00519E"/>
      </a:hlink>
      <a:folHlink>
        <a:srgbClr val="99CC00"/>
      </a:folHlink>
    </a:clrScheme>
    <a:fontScheme name="Leere Präsentation">
      <a:majorFont>
        <a:latin typeface="Agfa Rotis Sans Serif"/>
        <a:ea typeface="ＭＳ Ｐゴシック"/>
        <a:cs typeface="ＭＳ Ｐゴシック"/>
      </a:majorFont>
      <a:minorFont>
        <a:latin typeface="Agfa Rotis Sans Serif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66F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5CE7"/>
        </a:accent6>
        <a:hlink>
          <a:srgbClr val="00519E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" id="{3806D0D6-A124-4AFE-9EF5-88D9C31DB81F}" vid="{4425991D-D8F3-4DBE-A71B-91A6C9C8D652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669</Words>
  <Application>Microsoft Office PowerPoint</Application>
  <PresentationFormat>Widescreen</PresentationFormat>
  <Paragraphs>135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Agfa Rotis Sans Serif</vt:lpstr>
      <vt:lpstr>Arial</vt:lpstr>
      <vt:lpstr>Calibri</vt:lpstr>
      <vt:lpstr>Cambria Math</vt:lpstr>
      <vt:lpstr>Rotis Sans Serif Std</vt:lpstr>
      <vt:lpstr>Times New Roman</vt:lpstr>
      <vt:lpstr>Wingdings</vt:lpstr>
      <vt:lpstr>Leere Präsentation</vt:lpstr>
      <vt:lpstr>Capturing Epistemic Uncertainties in the  Power Spectral Density for Limited Data Sets</vt:lpstr>
      <vt:lpstr>Motivation</vt:lpstr>
      <vt:lpstr>Environmental processes</vt:lpstr>
      <vt:lpstr>Power spectral density estimation</vt:lpstr>
      <vt:lpstr>Uncertainties in real data records</vt:lpstr>
      <vt:lpstr>Ensemble</vt:lpstr>
      <vt:lpstr>Imprecise power spectrum</vt:lpstr>
      <vt:lpstr>Basis power spectrum</vt:lpstr>
      <vt:lpstr>Fitting an RBF network</vt:lpstr>
      <vt:lpstr>Optimisation of the bounds</vt:lpstr>
      <vt:lpstr>Sampling from the imprecise PSD</vt:lpstr>
      <vt:lpstr>Numerical examples</vt:lpstr>
      <vt:lpstr>Example 1</vt:lpstr>
      <vt:lpstr>Example 2</vt:lpstr>
      <vt:lpstr>Conclusion</vt:lpstr>
    </vt:vector>
  </TitlesOfParts>
  <Company>Michael Wilde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 Wilde</dc:creator>
  <cp:lastModifiedBy>Marco Behrendt</cp:lastModifiedBy>
  <cp:revision>443</cp:revision>
  <cp:lastPrinted>2010-12-03T11:09:15Z</cp:lastPrinted>
  <dcterms:created xsi:type="dcterms:W3CDTF">2008-02-08T11:26:06Z</dcterms:created>
  <dcterms:modified xsi:type="dcterms:W3CDTF">2022-07-02T02:00:52Z</dcterms:modified>
</cp:coreProperties>
</file>