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1" r:id="rId4"/>
    <p:sldMasterId id="2147483669" r:id="rId5"/>
  </p:sldMasterIdLst>
  <p:notesMasterIdLst>
    <p:notesMasterId r:id="rId41"/>
  </p:notesMasterIdLst>
  <p:sldIdLst>
    <p:sldId id="256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38" r:id="rId24"/>
    <p:sldId id="357" r:id="rId25"/>
    <p:sldId id="321" r:id="rId26"/>
    <p:sldId id="306" r:id="rId27"/>
    <p:sldId id="307" r:id="rId28"/>
    <p:sldId id="312" r:id="rId29"/>
    <p:sldId id="274" r:id="rId30"/>
    <p:sldId id="275" r:id="rId31"/>
    <p:sldId id="276" r:id="rId32"/>
    <p:sldId id="277" r:id="rId33"/>
    <p:sldId id="327" r:id="rId34"/>
    <p:sldId id="301" r:id="rId35"/>
    <p:sldId id="302" r:id="rId36"/>
    <p:sldId id="303" r:id="rId37"/>
    <p:sldId id="278" r:id="rId38"/>
    <p:sldId id="281" r:id="rId39"/>
    <p:sldId id="35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507D27-6961-9162-B606-A1D50F29A86E}" name="Schroeder, Benjamin Brian" initials="SB" userId="S::bbschro@sandia.gov::0e332400-5666-4138-9159-03b32c9bac2e" providerId="AD"/>
  <p188:author id="{9F8F7A4B-C62F-EC21-663D-133671E8DD6F}" name="Hecht, Ethan" initials="HE" userId="S::ehecht@sandia.gov::ed6321c1-a1a7-42ac-bacb-e8a925f80d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E51E-5ED2-4239-B925-D80C7D11DC72}" v="2" dt="2022-06-21T16:51:14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EA84-C2DE-407D-A36E-1DD0191CB6B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8CB9-0EEC-46CA-9B61-C9B8A910F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Bauwens method also confounded by separate overpressure </a:t>
            </a:r>
            <a:r>
              <a:rPr lang="en-US" dirty="0" err="1"/>
              <a:t>probit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F8CB9-0EEC-46CA-9B61-C9B8A910F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date, location, or additional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C3E3-A630-AA4F-992A-001F1FFBC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DA566-7623-2445-81B1-57244B033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5068122"/>
            <a:ext cx="1740628" cy="2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977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790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55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4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0BA2ED4-9CBA-46D8-A027-9F10C5200ACC}" type="datetime1">
              <a:rPr lang="en-US" smtClean="0"/>
              <a:t>6/21/2022</a:t>
            </a:fld>
            <a:endParaRPr lang="en-US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5D46-7DB6-A447-B104-EB1662B3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716FB2C-8D90-442C-8E1D-E712DEE620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31D3A3-757D-8B47-A2D3-3517AB7E4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0BA2ED4-9CBA-46D8-A027-9F10C5200ACC}" type="datetime1">
              <a:rPr lang="en-US" smtClean="0"/>
              <a:t>6/21/2022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376D8E-D4AE-934B-B500-E11F8615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Double Content - 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</p:spPr>
        <p:txBody>
          <a:bodyPr lIns="4572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E68596-C998-4449-AA72-201F663B10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8CC8865-9B06-F04A-B596-67CF2250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716FB2C-8D90-442C-8E1D-E712DEE620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984D5BE-3984-D642-8048-62E970BD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0BA2ED4-9CBA-46D8-A027-9F10C5200ACC}" type="datetime1">
              <a:rPr lang="en-US" smtClean="0"/>
              <a:t>6/21/2022</a:t>
            </a:fld>
            <a:endParaRPr lang="en-US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37F498F-8C04-8E41-B8E2-2CF79799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716FB2C-8D90-442C-8E1D-E712DEE620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0BA2ED4-9CBA-46D8-A027-9F10C5200ACC}" type="datetime1">
              <a:rPr lang="en-US" smtClean="0"/>
              <a:t>6/21/2022</a:t>
            </a:fld>
            <a:endParaRPr lang="en-US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CF32-0039-4DEB-AC4F-C6736B76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5581-7A33-4ED1-B5F5-83C643123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2C3A6-5F6C-4474-9533-F92AA4233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72551-0F1B-4E15-8E70-400FA72E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9317-99E3-401E-872F-0BC373045543}" type="datetime1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B4744-AA0E-4B38-8A0B-024B7944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4DE01-899D-437A-BE3E-FD334EC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5283" y="456029"/>
            <a:ext cx="10911368" cy="1143000"/>
          </a:xfrm>
        </p:spPr>
        <p:txBody>
          <a:bodyPr lIns="45720" rIns="4572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5285" y="1682717"/>
            <a:ext cx="10938884" cy="4069496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6AB7-7BFB-441E-8D4E-292D73844E00}" type="datetime1">
              <a:rPr lang="en-US" smtClean="0"/>
              <a:t>6/21/2022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C35C2-1D02-4A1E-977A-CC421E641C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date, location, or additional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9C096-9973-EF42-BC88-D6ADDE589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0676C-5F7C-9C42-9914-B73F06BAC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826" y="5073548"/>
            <a:ext cx="1863045" cy="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716FB2C-8D90-442C-8E1D-E712DEE620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0BA2ED4-9CBA-46D8-A027-9F10C5200ACC}" type="datetime1">
              <a:rPr lang="en-US" smtClean="0"/>
              <a:t>6/21/2022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1607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dehrha@sandi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prs.1196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ijhydene.2010.03.13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www.osti.gov/servlets/purl/1145661" TargetMode="External"/><Relationship Id="rId7" Type="http://schemas.openxmlformats.org/officeDocument/2006/relationships/image" Target="../media/image50.png"/><Relationship Id="rId2" Type="http://schemas.openxmlformats.org/officeDocument/2006/relationships/hyperlink" Target="https://doi.org/10.1016/j.ijhydene.2008.11.04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www.hydrogen.energy.gov/pdfs/15006_separation_distance_reduction.pdf" TargetMode="External"/><Relationship Id="rId9" Type="http://schemas.openxmlformats.org/officeDocument/2006/relationships/hyperlink" Target="https://www.researchgate.net/profile/Wg-Houf/publication/48693565_Risk_Associated_with_the_Use_of_Barriers_in_Hydrogen_Refueling_Stations/links/00b495259d16c2dd38000000/Risk-Associated-with-the-Use-of-Barriers-in-Hydrogen-Refueling-Station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link.springer.com/content/pdf/10.1007%2F978-1-4939-2565-0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hyperlink" Target="https://www.hse.gov.uk/research/rrpdf/rr226.pdf" TargetMode="Externa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yram.sandia.gov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yram.sandia.gov/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25C7-E02F-4DCC-ADF9-FD38D08BA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Quantitative Risk Assessment Sensitivity Study as the Basis for Risk-Informed Consequence-Based Setback Distance Requirements for Liquid Hydrogen Storage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D180D-9E7B-4FEE-844D-A6F0B305D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SAND2022-8323 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F938-8057-4C86-B684-8F978348E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Brian D. Ehrhart, Benjamin B. Schroeder,</a:t>
            </a:r>
            <a:br>
              <a:rPr lang="en-US" dirty="0"/>
            </a:br>
            <a:r>
              <a:rPr lang="en-US" dirty="0"/>
              <a:t>Ethan S. Hecht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A54DBAC-CCC2-42C9-AAEA-FC5482FEA6C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542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13195E6-3477-4CE3-B32F-D80D8D038E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r="9385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214052B-FED0-470E-8A0E-257B6A3CA28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476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E02ABDF-CCAC-4764-84DB-2FD4002DEA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140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DCEDF8C-C302-4AAB-BC09-41503AE06E7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9534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9BFB7-5D30-48A0-8A31-73C8E176A0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Probabilistic Safety Assessment and Management (PSAM) 16</a:t>
            </a:r>
          </a:p>
          <a:p>
            <a:r>
              <a:rPr lang="en-US" dirty="0"/>
              <a:t>Honolulu, HI, USA</a:t>
            </a:r>
          </a:p>
          <a:p>
            <a:r>
              <a:rPr lang="en-US" dirty="0"/>
              <a:t>June 26 - July 1,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Hole Size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Equivalent hole size can then be estimated using on risk-based distance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For each risk-based distance value: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Calculate </a:t>
            </a:r>
            <a:r>
              <a:rPr lang="en-US" b="1" dirty="0"/>
              <a:t>leak hole size </a:t>
            </a:r>
            <a:r>
              <a:rPr lang="en-US" dirty="0"/>
              <a:t>that would give </a:t>
            </a:r>
            <a:r>
              <a:rPr lang="en-US" b="1" dirty="0"/>
              <a:t>same consequence-based distance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Based on physical hazard criteria</a:t>
            </a:r>
          </a:p>
          <a:p>
            <a:pPr marL="1012680" lvl="2" indent="-342900">
              <a:buFont typeface="Arial" panose="020B0604020202020204" pitchFamily="34" charset="0"/>
              <a:buChar char="•"/>
            </a:pPr>
            <a:r>
              <a:rPr lang="en-US" dirty="0"/>
              <a:t>Unignited concentration: 8% by volume</a:t>
            </a:r>
          </a:p>
          <a:p>
            <a:pPr marL="1012680" lvl="2" indent="-342900">
              <a:buFont typeface="Arial" panose="020B0604020202020204" pitchFamily="34" charset="0"/>
              <a:buChar char="•"/>
            </a:pPr>
            <a:r>
              <a:rPr lang="en-US" dirty="0"/>
              <a:t>Heat flux: 4.7 kW/m2</a:t>
            </a:r>
          </a:p>
          <a:p>
            <a:pPr marL="1012680" lvl="2" indent="-342900">
              <a:buFont typeface="Arial" panose="020B0604020202020204" pitchFamily="34" charset="0"/>
              <a:buChar char="•"/>
            </a:pPr>
            <a:r>
              <a:rPr lang="en-US" dirty="0"/>
              <a:t>Peak overpressure: 6.9 kPa (1 psi)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8569E-D999-4EAF-B8AF-96420B77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96" y="4248055"/>
            <a:ext cx="3542138" cy="2361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B78C6-6715-406D-BA3A-57FD91150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78" y="4248055"/>
            <a:ext cx="3542137" cy="236142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D2322B6-3B00-4BFE-A341-3D138E822BF6}"/>
              </a:ext>
            </a:extLst>
          </p:cNvPr>
          <p:cNvSpPr/>
          <p:nvPr/>
        </p:nvSpPr>
        <p:spPr>
          <a:xfrm>
            <a:off x="5776784" y="5325762"/>
            <a:ext cx="611659" cy="36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Hole Size for Variable Pipe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816" y="1277531"/>
            <a:ext cx="6802393" cy="178970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each equivalent hole size, calculate </a:t>
            </a:r>
            <a:r>
              <a:rPr lang="en-US" b="1" dirty="0"/>
              <a:t>fractional hole size </a:t>
            </a:r>
            <a:r>
              <a:rPr lang="en-US" dirty="0"/>
              <a:t>based on pipe flow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each pipe size, select </a:t>
            </a:r>
            <a:r>
              <a:rPr lang="en-US" b="1" dirty="0"/>
              <a:t>smallest fractional hole size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This would be the “driving” hazard for a given setback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ED728-9734-4E6F-8130-DCB1BAD7C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70" y="3153905"/>
            <a:ext cx="3093930" cy="2062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4E6BE-1347-4D32-A17C-63ED723F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96"/>
            <a:ext cx="3093929" cy="2062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A1ADA-BADC-48B7-9326-29BF92184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13" y="3904987"/>
            <a:ext cx="3115859" cy="2077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8EB6A9-4895-4944-A236-BB98BE48E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28" y="4832738"/>
            <a:ext cx="3093931" cy="2062620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7DAB46B5-F803-457E-9904-3321E39064AB}"/>
              </a:ext>
            </a:extLst>
          </p:cNvPr>
          <p:cNvSpPr/>
          <p:nvPr/>
        </p:nvSpPr>
        <p:spPr>
          <a:xfrm flipV="1">
            <a:off x="2339831" y="4070676"/>
            <a:ext cx="620673" cy="6301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CD12D0E4-15FD-4CE0-B68E-CF9D1D0415E0}"/>
              </a:ext>
            </a:extLst>
          </p:cNvPr>
          <p:cNvSpPr/>
          <p:nvPr/>
        </p:nvSpPr>
        <p:spPr>
          <a:xfrm flipV="1">
            <a:off x="5361540" y="5113669"/>
            <a:ext cx="620673" cy="6301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1677EE3E-CFA9-49EF-89C2-55398E5C7E2A}"/>
              </a:ext>
            </a:extLst>
          </p:cNvPr>
          <p:cNvSpPr/>
          <p:nvPr/>
        </p:nvSpPr>
        <p:spPr>
          <a:xfrm flipV="1">
            <a:off x="8402955" y="5868034"/>
            <a:ext cx="620673" cy="6301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Hole Size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equivalent fractional hole size can then be repeated for each item of the sensitivity case study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Results in 26 individual lines, each of which vary with pipe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Almost all cases cluster below 5-10% </a:t>
            </a:r>
            <a:r>
              <a:rPr lang="en-US" dirty="0"/>
              <a:t>equivalent fractional hole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E6E8F-6CA4-4F0C-A610-44CE9300E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6" y="3200579"/>
            <a:ext cx="5486132" cy="36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Overly-Conservative Cases: Sub-Cooled Liquid and Detonation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cases exceed 5-10% equivalent fractional hole size at largest pipe diameter: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Sub-cooled liquid source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HyRAM+ consequence models assume a release directly to atmosphere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b="1" dirty="0"/>
              <a:t>Neglects piping effects </a:t>
            </a:r>
            <a:r>
              <a:rPr lang="en-US" dirty="0"/>
              <a:t>(e.g., flow losses and heat transfer) that would heat up cryogenic hydrogen (≈20 K)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Experiments that were intentionally trying to release liquid hydrogen could only get a two-phase mixture, not even a saturated liquid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Detonation-based overpressure methods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BST method with Mach flame speed of 5.2 too high for non-premixed jet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Bauwens/</a:t>
            </a:r>
            <a:r>
              <a:rPr lang="en-US" dirty="0" err="1"/>
              <a:t>Dorofeev</a:t>
            </a:r>
            <a:r>
              <a:rPr lang="en-US" dirty="0"/>
              <a:t> model assumes detonation of fraction of flammable mass, but model has limited validation data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These </a:t>
            </a:r>
            <a:r>
              <a:rPr lang="en-US" b="1" dirty="0"/>
              <a:t>methods tend to overpredict experimental measurements </a:t>
            </a:r>
            <a:r>
              <a:rPr lang="en-US" dirty="0"/>
              <a:t>based on delayed ignition of unconfined hydrogen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41B0-32BE-4386-A538-4F536D189239}"/>
              </a:ext>
            </a:extLst>
          </p:cNvPr>
          <p:cNvSpPr txBox="1"/>
          <p:nvPr/>
        </p:nvSpPr>
        <p:spPr>
          <a:xfrm>
            <a:off x="0" y="6002975"/>
            <a:ext cx="1211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K. Lyons, S. </a:t>
            </a:r>
            <a:r>
              <a:rPr lang="en-US" sz="1000" dirty="0" err="1"/>
              <a:t>Coldrick</a:t>
            </a:r>
            <a:r>
              <a:rPr lang="en-US" sz="1000" dirty="0"/>
              <a:t>, and G. Atkinson. Summary of experiment series E3.5 (rainout) results. Technical report, </a:t>
            </a:r>
            <a:r>
              <a:rPr lang="en-US" sz="1000" dirty="0" err="1"/>
              <a:t>PRESLHy</a:t>
            </a:r>
            <a:r>
              <a:rPr lang="en-US" sz="1000" dirty="0"/>
              <a:t> deliverable number D3.6, 2020.</a:t>
            </a:r>
          </a:p>
          <a:p>
            <a:r>
              <a:rPr lang="en-US" sz="1000" dirty="0"/>
              <a:t>C. </a:t>
            </a:r>
            <a:r>
              <a:rPr lang="en-US" sz="1000" dirty="0" err="1"/>
              <a:t>Huescar</a:t>
            </a:r>
            <a:r>
              <a:rPr lang="en-US" sz="1000" dirty="0"/>
              <a:t> Medina, A. Halford, and J. Stene. Liquid hydrogen safety data report: Outdoor leakage studies. Technical report, DNV-GL. Report 853182, Rev. 2, 2008.</a:t>
            </a:r>
          </a:p>
          <a:p>
            <a:r>
              <a:rPr lang="en-US" sz="1000" dirty="0"/>
              <a:t>S. Jallais, E. Vyazmina, D. Miller, and J. K. Thomas, “Hydrogen jet vapor cloud explosion: A model for predicting blast size and application to risk assessment,” Process Safety Progress, vol. 37, no. 3, pp. 397–410, 2018.</a:t>
            </a:r>
          </a:p>
          <a:p>
            <a:r>
              <a:rPr lang="en-US" sz="1000" dirty="0"/>
              <a:t>C. R. L. Bauwens and S. B. </a:t>
            </a:r>
            <a:r>
              <a:rPr lang="en-US" sz="1000" dirty="0" err="1"/>
              <a:t>Dorofeev</a:t>
            </a:r>
            <a:r>
              <a:rPr lang="en-US" sz="1000" dirty="0"/>
              <a:t>, “Modeling detonation limits for arbitrary non-uniform concentration distributions in fuel–air mixtures,” Combustion and Flame, vol. 221, pp. 338–345, 2020.</a:t>
            </a:r>
          </a:p>
        </p:txBody>
      </p:sp>
    </p:spTree>
    <p:extLst>
      <p:ext uri="{BB962C8B-B14F-4D97-AF65-F5344CB8AC3E}">
        <p14:creationId xmlns:p14="http://schemas.microsoft.com/office/powerpoint/2010/main" val="522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Overly-Conservative Cases: Exposure Time and Thermal </a:t>
            </a:r>
            <a:r>
              <a:rPr lang="en-US" dirty="0" err="1"/>
              <a:t>Probit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cases exceed 5% equivalent fractional hole size at largest diameter: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Thermal exposure time: 60 seconds (double nominal)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b="1" dirty="0"/>
              <a:t>Multiple sources recommend </a:t>
            </a:r>
            <a:r>
              <a:rPr lang="en-US" dirty="0"/>
              <a:t>30 second response time to move away from flame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Weakly-radiating hydrogen flame can </a:t>
            </a:r>
            <a:r>
              <a:rPr lang="en-US" b="1" dirty="0"/>
              <a:t>decrease harm over distance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Tsao and Perry thermal </a:t>
            </a:r>
            <a:r>
              <a:rPr lang="en-US" dirty="0" err="1"/>
              <a:t>probit</a:t>
            </a:r>
            <a:endParaRPr lang="en-US" dirty="0"/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b="1" dirty="0"/>
              <a:t>Includes infrared effects </a:t>
            </a:r>
            <a:r>
              <a:rPr lang="en-US" dirty="0"/>
              <a:t>in addition to ultraviolet</a:t>
            </a:r>
          </a:p>
          <a:p>
            <a:pPr marL="1012680" lvl="2" indent="-342900">
              <a:buFont typeface="Arial" panose="020B0604020202020204" pitchFamily="34" charset="0"/>
              <a:buChar char="•"/>
            </a:pPr>
            <a:r>
              <a:rPr lang="en-US" dirty="0"/>
              <a:t>Hydrogen flames radiate weakly, meaning infrared radiation likely to be low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Does </a:t>
            </a:r>
            <a:r>
              <a:rPr lang="en-US" b="1" dirty="0"/>
              <a:t>not account </a:t>
            </a:r>
            <a:r>
              <a:rPr lang="en-US" dirty="0"/>
              <a:t>for protection from </a:t>
            </a:r>
            <a:r>
              <a:rPr lang="en-US" b="1" dirty="0"/>
              <a:t>clothing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D7529-6F9F-4C69-83B6-9CAE8D552AE9}"/>
              </a:ext>
            </a:extLst>
          </p:cNvPr>
          <p:cNvSpPr txBox="1"/>
          <p:nvPr/>
        </p:nvSpPr>
        <p:spPr>
          <a:xfrm>
            <a:off x="57150" y="6012276"/>
            <a:ext cx="9315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TNO Green Book, Methods for the Determination of Possible Damage. CPR 16E. Published by the Director-General of </a:t>
            </a:r>
            <a:r>
              <a:rPr lang="en-US" sz="1000" dirty="0" err="1"/>
              <a:t>Labour</a:t>
            </a:r>
            <a:r>
              <a:rPr lang="en-US" sz="1000" dirty="0"/>
              <a:t>, Netherlands, 1992.</a:t>
            </a:r>
          </a:p>
          <a:p>
            <a:r>
              <a:rPr lang="en-US" sz="1000" dirty="0"/>
              <a:t>Phani K. Raj. A review of the criteria for people exposure to radiant heat flux from fires. Journal of Hazardous Materials, 159:61–71, 2008.</a:t>
            </a:r>
          </a:p>
          <a:p>
            <a:r>
              <a:rPr lang="en-US" sz="1000" dirty="0"/>
              <a:t>Jeffrey LaChance, Andrei Tchouvelev, and </a:t>
            </a:r>
            <a:r>
              <a:rPr lang="en-US" sz="1000" dirty="0" err="1"/>
              <a:t>Angunn</a:t>
            </a:r>
            <a:r>
              <a:rPr lang="en-US" sz="1000" dirty="0"/>
              <a:t> </a:t>
            </a:r>
            <a:r>
              <a:rPr lang="en-US" sz="1000" dirty="0" err="1"/>
              <a:t>Engebø</a:t>
            </a:r>
            <a:r>
              <a:rPr lang="en-US" sz="1000" dirty="0"/>
              <a:t>. Development of uniform harm criteria for use in quantitative risk analysis of the hydrogen infrastructure. International Journal of Hydrogen Energy, 36(3): 2381–2388, February 2011.</a:t>
            </a:r>
          </a:p>
        </p:txBody>
      </p:sp>
    </p:spTree>
    <p:extLst>
      <p:ext uri="{BB962C8B-B14F-4D97-AF65-F5344CB8AC3E}">
        <p14:creationId xmlns:p14="http://schemas.microsoft.com/office/powerpoint/2010/main" val="36007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5% Fractional Leak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291282"/>
            <a:ext cx="10480751" cy="31942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Sensitivity results are mostly below 10% fractional leak area</a:t>
            </a:r>
          </a:p>
          <a:p>
            <a:pPr lvl="1"/>
            <a:r>
              <a:rPr lang="en-US" b="1" dirty="0"/>
              <a:t>Only 2 of 26 cases exceed 10%</a:t>
            </a:r>
            <a:r>
              <a:rPr lang="en-US" dirty="0"/>
              <a:t> at largest pipe inner diameters (~3 inch):</a:t>
            </a:r>
          </a:p>
          <a:p>
            <a:pPr lvl="2"/>
            <a:r>
              <a:rPr lang="en-US" dirty="0"/>
              <a:t>Overpressure models with detonation (BST Mach 5.2 and Bauwens/</a:t>
            </a:r>
            <a:r>
              <a:rPr lang="en-US" dirty="0" err="1"/>
              <a:t>Dorofeev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Only 3 of 26 additional cases exceed 5%</a:t>
            </a:r>
            <a:r>
              <a:rPr lang="en-US" dirty="0"/>
              <a:t> at largest pipe inner diameters:</a:t>
            </a:r>
          </a:p>
          <a:p>
            <a:pPr lvl="2"/>
            <a:r>
              <a:rPr lang="en-US" dirty="0"/>
              <a:t>Sub cooled liquid source, exposure time doubled (60s), Tsao and Perry thermal </a:t>
            </a:r>
            <a:r>
              <a:rPr lang="en-US" dirty="0" err="1"/>
              <a:t>probit</a:t>
            </a:r>
            <a:r>
              <a:rPr lang="en-US" dirty="0"/>
              <a:t> (includes infrared effects)</a:t>
            </a:r>
          </a:p>
          <a:p>
            <a:pPr lvl="1"/>
            <a:r>
              <a:rPr lang="en-US" b="1" dirty="0"/>
              <a:t>21 of 26 cases are below 5% </a:t>
            </a:r>
            <a:r>
              <a:rPr lang="en-US" dirty="0"/>
              <a:t>fractional hole size for all inputs and pipe diameters considered</a:t>
            </a:r>
          </a:p>
          <a:p>
            <a:r>
              <a:rPr lang="en-US" dirty="0"/>
              <a:t>Possibilities considered:</a:t>
            </a:r>
          </a:p>
          <a:p>
            <a:pPr lvl="1"/>
            <a:r>
              <a:rPr lang="en-US" dirty="0"/>
              <a:t>Use 10% hole size as conservative hole size (too conservative)</a:t>
            </a:r>
          </a:p>
          <a:p>
            <a:pPr lvl="1"/>
            <a:r>
              <a:rPr lang="en-US" b="1" dirty="0"/>
              <a:t>Use 5% hole size (generally conservative)</a:t>
            </a:r>
          </a:p>
          <a:p>
            <a:pPr lvl="1"/>
            <a:r>
              <a:rPr lang="en-US" dirty="0"/>
              <a:t>Use ~3% hole size (mid-range, may not be sufficiently conservative)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B9A6-61EE-4E33-9F71-D6ADBC38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39" y="4300152"/>
            <a:ext cx="3994322" cy="2662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608A09-631F-4598-B7B8-B67D46C56579}"/>
              </a:ext>
            </a:extLst>
          </p:cNvPr>
          <p:cNvCxnSpPr/>
          <p:nvPr/>
        </p:nvCxnSpPr>
        <p:spPr>
          <a:xfrm>
            <a:off x="4411365" y="5665569"/>
            <a:ext cx="3445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Fractional Hole Size for Setback Distance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7125894" cy="27078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5% fractional hole size used as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Pressure and pipe size were varied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This affected release flow rate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Thus varied distance to hazard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each exposure group (types of exposure), furthest distance was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Resulted in distances that vary with pressure and pipe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16</a:t>
            </a:fld>
            <a:endParaRPr lang="en-US"/>
          </a:p>
        </p:txBody>
      </p:sp>
      <p:pic>
        <p:nvPicPr>
          <p:cNvPr id="5" name="final">
            <a:extLst>
              <a:ext uri="{FF2B5EF4-FFF2-40B4-BE49-F238E27FC236}">
                <a16:creationId xmlns:a16="http://schemas.microsoft.com/office/drawing/2014/main" id="{723972BB-A6D2-4FB2-81E6-3AF26727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5330" y="792480"/>
            <a:ext cx="4363791" cy="3410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E1260-3B96-47A5-8C7F-D4458AFB1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03" b="12411"/>
          <a:stretch/>
        </p:blipFill>
        <p:spPr>
          <a:xfrm>
            <a:off x="1513336" y="4137102"/>
            <a:ext cx="9447107" cy="27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Risk-based distances can be highly sensitive to system parameters and modeling assumptions</a:t>
            </a:r>
          </a:p>
          <a:p>
            <a:endParaRPr lang="en-US" dirty="0"/>
          </a:p>
          <a:p>
            <a:r>
              <a:rPr lang="en-US" dirty="0"/>
              <a:t>Sensitivity study of risk-based distances showed amount of variability, and leads to conservative but not unrealistic choice in leak size</a:t>
            </a:r>
          </a:p>
          <a:p>
            <a:endParaRPr lang="en-US" dirty="0"/>
          </a:p>
          <a:p>
            <a:r>
              <a:rPr lang="en-US" dirty="0"/>
              <a:t>Fractional leak size can allow “credit” for differences in pipe size and fuel pressure</a:t>
            </a:r>
          </a:p>
          <a:p>
            <a:endParaRPr lang="en-US" dirty="0"/>
          </a:p>
          <a:p>
            <a:r>
              <a:rPr lang="en-US"/>
              <a:t>Risk-informed justification </a:t>
            </a:r>
            <a:r>
              <a:rPr lang="en-US" dirty="0"/>
              <a:t>for consequence-based setback distances can utilize useful aspects of consequence-based distances while still incorporating trends from risk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same methodology to revisit gaseous hydrogen requirements</a:t>
            </a:r>
          </a:p>
          <a:p>
            <a:endParaRPr lang="en-US" dirty="0"/>
          </a:p>
          <a:p>
            <a:r>
              <a:rPr lang="en-US" dirty="0"/>
              <a:t>Include cryogenic pooling scenarios</a:t>
            </a:r>
          </a:p>
          <a:p>
            <a:r>
              <a:rPr lang="en-US" dirty="0"/>
              <a:t>	Improved validation from upcoming experiments</a:t>
            </a:r>
          </a:p>
          <a:p>
            <a:endParaRPr lang="en-US" dirty="0"/>
          </a:p>
          <a:p>
            <a:r>
              <a:rPr lang="en-US" dirty="0"/>
              <a:t>Better characterize hydrogen-specific overpressure</a:t>
            </a:r>
          </a:p>
          <a:p>
            <a:endParaRPr lang="en-US" dirty="0"/>
          </a:p>
          <a:p>
            <a:r>
              <a:rPr lang="en-US" dirty="0"/>
              <a:t>Use similar methodology to assess liquid transfer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32688E5-13EC-4102-A5B9-5414FB882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bdehrha@sandia.gov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8F8FA-8E46-46B7-BAEF-8B7E4B590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96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Currently, </a:t>
            </a:r>
            <a:r>
              <a:rPr lang="en-US" b="1" dirty="0"/>
              <a:t>NFPA 2</a:t>
            </a:r>
            <a:r>
              <a:rPr lang="en-US" dirty="0"/>
              <a:t> (Hydrogen Technologies Code) has </a:t>
            </a:r>
            <a:r>
              <a:rPr lang="en-US" b="1" dirty="0"/>
              <a:t>prescriptive requirements </a:t>
            </a:r>
            <a:r>
              <a:rPr lang="en-US" dirty="0"/>
              <a:t>for </a:t>
            </a:r>
            <a:r>
              <a:rPr lang="en-US" b="1" dirty="0"/>
              <a:t>setback distances </a:t>
            </a:r>
            <a:r>
              <a:rPr lang="en-US" dirty="0"/>
              <a:t>from </a:t>
            </a:r>
            <a:r>
              <a:rPr lang="en-US" b="1" dirty="0"/>
              <a:t>bulk liquid hydrogen </a:t>
            </a:r>
            <a:r>
              <a:rPr lang="en-US" dirty="0"/>
              <a:t>outdoor storage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Some distances vary with total stored quantity of liquid hydrogen, but not all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No known documented basis for the distances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Past work </a:t>
            </a:r>
            <a:r>
              <a:rPr lang="en-US" dirty="0"/>
              <a:t>on </a:t>
            </a:r>
            <a:r>
              <a:rPr lang="en-US" b="1" dirty="0"/>
              <a:t>gaseous hydrogen </a:t>
            </a:r>
            <a:r>
              <a:rPr lang="en-US" dirty="0"/>
              <a:t>setback distances resulted in </a:t>
            </a:r>
            <a:r>
              <a:rPr lang="en-US" b="1" dirty="0"/>
              <a:t>revised requirements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Distances vary with storage pressure and size of interconnecting pipe, rather than stored quantity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Informed by quantitative risk assessment on representative hydrogen system and leak frequency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concerns with using previous approach on liquid hydrogen system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Lack of extensive operating data, especially for liquid hydrogen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Leak size may be non-conservative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Overpressure consequences not considered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56FC0-2508-4231-A213-0FA6023B9654}"/>
              </a:ext>
            </a:extLst>
          </p:cNvPr>
          <p:cNvSpPr txBox="1"/>
          <p:nvPr/>
        </p:nvSpPr>
        <p:spPr>
          <a:xfrm>
            <a:off x="0" y="6287757"/>
            <a:ext cx="104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NFPA 2, Hydrogen Technologies Code, 2011 Edition. National Fire Protection Association, Quincey, MA.</a:t>
            </a:r>
          </a:p>
          <a:p>
            <a:r>
              <a:rPr lang="en-US" sz="1000" dirty="0"/>
              <a:t>NFPA 2, Hydrogen Technologies Code, 2020 Edition. National Fire Protection Association, Quincey, MA.</a:t>
            </a:r>
          </a:p>
          <a:p>
            <a:r>
              <a:rPr lang="en-US" sz="1000" dirty="0"/>
              <a:t>LaChance, et al. Analysis to support development of risk-informed separation distances for hydrogen codes and standards. Sandia National Laboratories, SAND2009-0874 </a:t>
            </a:r>
          </a:p>
        </p:txBody>
      </p:sp>
    </p:spTree>
    <p:extLst>
      <p:ext uri="{BB962C8B-B14F-4D97-AF65-F5344CB8AC3E}">
        <p14:creationId xmlns:p14="http://schemas.microsoft.com/office/powerpoint/2010/main" val="31629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0FEACB-9307-4600-BB88-48A6C3E90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45950-33D2-42B8-998F-A2C540205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4363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4072-71CE-483B-AB8E-E708CA7A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Fractional Hole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57499-723B-4725-AEEE-C19985BFE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Fractional instead of absolute hole size</a:t>
                </a:r>
              </a:p>
              <a:p>
                <a:pPr lvl="1"/>
                <a:r>
                  <a:rPr lang="en-US"/>
                  <a:t>NFPA 2 GH2 tables use 1% of flow area</a:t>
                </a:r>
              </a:p>
              <a:p>
                <a:r>
                  <a:rPr lang="en-US"/>
                  <a:t>Gives “credit” for using smaller pipe </a:t>
                </a:r>
                <a:r>
                  <a:rPr lang="en-US" dirty="0"/>
                  <a:t>diameters</a:t>
                </a:r>
              </a:p>
              <a:p>
                <a:pPr lvl="1"/>
                <a:r>
                  <a:rPr lang="en-US"/>
                  <a:t>Smaller pipes lower risk by limiting the consequences</a:t>
                </a:r>
              </a:p>
              <a:p>
                <a:r>
                  <a:rPr lang="en-US"/>
                  <a:t>Allows setbacks to grow for larger pipe </a:t>
                </a:r>
                <a:r>
                  <a:rPr lang="en-US" dirty="0"/>
                  <a:t>diameters</a:t>
                </a:r>
                <a:endParaRPr lang="en-US"/>
              </a:p>
              <a:p>
                <a:r>
                  <a:rPr lang="en-US"/>
                  <a:t>Fractional area leak size: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𝐹𝑟𝑎𝑐𝑡𝑖𝑜𝑛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𝑙𝑒𝑎𝑘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𝑝𝑖𝑝𝑒𝐼𝐷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𝑙𝑒𝑎𝑘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𝑝𝑖𝑝𝑒𝐼𝐷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𝑙𝑒𝑎𝑘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𝑝𝑖𝑝𝑒𝐼𝐷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857499-723B-4725-AEEE-C19985BFE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7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DD2C-49CD-41DE-A1E2-E37DE054B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981BA-9484-4F31-991C-7FAD84FC2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24" y="2155653"/>
            <a:ext cx="4125689" cy="27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B22A-99CB-4F8E-8D83-C68D114A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Flow Rate–Comparison and Justification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FDD16-5D15-4230-823F-2B12AB7700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98" y="1253048"/>
            <a:ext cx="5084074" cy="379476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A25C3-C6E6-4639-98C8-41F1FC07F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871" y="1547254"/>
            <a:ext cx="6440129" cy="16863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Calculations use homogenous equilibrium model (with search for maximum mass flux)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Experiments attempting to get maximum liquid don’t see flows approaching MLM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5B4E7-8028-4F26-9964-EB9CD129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C1421-89B4-40EA-89F2-C4B09128E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250" y="3417563"/>
            <a:ext cx="7031750" cy="34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084791-03BE-457F-A446-8058261B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HyRAM</a:t>
            </a:r>
            <a:r>
              <a:rPr lang="en-US"/>
              <a:t>+ vs. AP </a:t>
            </a:r>
            <a:r>
              <a:rPr lang="en-US" err="1"/>
              <a:t>VentJet</a:t>
            </a:r>
            <a:r>
              <a:rPr lang="en-US"/>
              <a:t> dispersion: 0.5” hole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39EFD6-E918-4D09-9D13-4C8A410B52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4" y="1242453"/>
            <a:ext cx="5713858" cy="38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17C59D3-1AAD-4723-BB8C-DACA5D547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338" y="5082651"/>
            <a:ext cx="6440129" cy="177534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VentJet</a:t>
            </a:r>
            <a:r>
              <a:rPr lang="en-US"/>
              <a:t> is affected by ground while </a:t>
            </a:r>
            <a:r>
              <a:rPr lang="en-US" err="1"/>
              <a:t>HyRAM</a:t>
            </a:r>
            <a:r>
              <a:rPr lang="en-US"/>
              <a:t>+ does not account for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HyRAM</a:t>
            </a:r>
            <a:r>
              <a:rPr lang="en-US"/>
              <a:t>+ distances are slightly longer (more conservative) than </a:t>
            </a:r>
            <a:r>
              <a:rPr lang="en-US" err="1"/>
              <a:t>VentJet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Distances calculated along streamline rather than just x-distance adding additional conservativism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2C3FD-8C11-4BC7-A0A4-FBB98D73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CFB87-3440-409C-8DAA-8542E9DA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01" y="1373654"/>
            <a:ext cx="2192177" cy="2168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2E4A8-2F10-427E-8A88-794CF4F9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367" y="1373654"/>
            <a:ext cx="2225218" cy="2183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C54F1-71A8-4F94-99FC-726B19EDA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501" y="3535397"/>
            <a:ext cx="2215556" cy="2182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3BD6C-6C4A-40B8-BA1B-00C611936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151" y="3535397"/>
            <a:ext cx="2229649" cy="2182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DAE6CC-BB11-4AD0-A799-43C1B2AA90F4}"/>
              </a:ext>
            </a:extLst>
          </p:cNvPr>
          <p:cNvSpPr txBox="1"/>
          <p:nvPr/>
        </p:nvSpPr>
        <p:spPr>
          <a:xfrm>
            <a:off x="2864169" y="1057787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HyRAM+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0BB84-7B7A-46FA-8A25-2468F7AB453B}"/>
              </a:ext>
            </a:extLst>
          </p:cNvPr>
          <p:cNvSpPr txBox="1"/>
          <p:nvPr/>
        </p:nvSpPr>
        <p:spPr>
          <a:xfrm>
            <a:off x="8487022" y="1004322"/>
            <a:ext cx="130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 </a:t>
            </a:r>
            <a:r>
              <a:rPr lang="en-US" dirty="0" err="1"/>
              <a:t>VentJet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0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ED7D-6CEE-4910-90DB-C953A755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HyRAM</a:t>
            </a:r>
            <a:r>
              <a:rPr lang="en-US"/>
              <a:t>+ vs AP flame: 90 psi, 0.5” hole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1BC8F5-D180-4727-AA89-A06C4BD09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9" y="1327186"/>
            <a:ext cx="4047409" cy="394378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E1561-5176-4C80-ABAA-318B2504D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9BDCD0-F066-4AFB-B738-70509FF9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295" y="1327186"/>
            <a:ext cx="4047409" cy="3943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A8AD7-219D-4D46-970D-B5B895AC9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8" y="1798540"/>
            <a:ext cx="3960282" cy="30010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57686-197D-4470-8F56-F5A2C9497D3F}"/>
              </a:ext>
            </a:extLst>
          </p:cNvPr>
          <p:cNvSpPr txBox="1">
            <a:spLocks/>
          </p:cNvSpPr>
          <p:nvPr/>
        </p:nvSpPr>
        <p:spPr>
          <a:xfrm>
            <a:off x="416932" y="5378824"/>
            <a:ext cx="11358133" cy="14791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High density of LH2 results in low momentum release rates</a:t>
            </a:r>
          </a:p>
          <a:p>
            <a:r>
              <a:rPr lang="en-US" err="1"/>
              <a:t>HyRAM</a:t>
            </a:r>
            <a:r>
              <a:rPr lang="en-US"/>
              <a:t>+ modified to include the effect of wind; results in similar distances to AP flame</a:t>
            </a:r>
          </a:p>
          <a:p>
            <a:r>
              <a:rPr lang="en-US"/>
              <a:t>Largest projected heat fluxes onto the ground are used as exposure distances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AF038-772A-401E-9C23-476E9141CEE2}"/>
              </a:ext>
            </a:extLst>
          </p:cNvPr>
          <p:cNvSpPr txBox="1"/>
          <p:nvPr/>
        </p:nvSpPr>
        <p:spPr>
          <a:xfrm>
            <a:off x="3409540" y="1037849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HyRAM+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C944C-1E56-4E57-8137-CCF292786D55}"/>
              </a:ext>
            </a:extLst>
          </p:cNvPr>
          <p:cNvSpPr txBox="1"/>
          <p:nvPr/>
        </p:nvSpPr>
        <p:spPr>
          <a:xfrm>
            <a:off x="9451854" y="1421675"/>
            <a:ext cx="130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 </a:t>
            </a:r>
            <a:r>
              <a:rPr lang="en-US" dirty="0" err="1"/>
              <a:t>VentJet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5B3919-B83C-417F-BD00-0D02B3CA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72" y="1912959"/>
            <a:ext cx="5041353" cy="3844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A6000-FEC1-4CA8-A602-0C406A7E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Justification: Unconfined Overpressure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ED63-1852-43A3-9F93-53094CAB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8" y="1350337"/>
            <a:ext cx="7012459" cy="47813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by </a:t>
            </a:r>
            <a:r>
              <a:rPr lang="en-US" dirty="0" err="1">
                <a:hlinkClick r:id="rId3"/>
              </a:rPr>
              <a:t>Jallais</a:t>
            </a:r>
            <a:r>
              <a:rPr lang="en-US" dirty="0">
                <a:hlinkClick r:id="rId3"/>
              </a:rPr>
              <a:t> et al. (2018)</a:t>
            </a:r>
            <a:r>
              <a:rPr lang="en-US" dirty="0"/>
              <a:t> suggested use of modified TNO ME or BST method for calculating overpressure from delayed ignition of hydrogen jet</a:t>
            </a:r>
          </a:p>
          <a:p>
            <a:pPr lvl="1"/>
            <a:r>
              <a:rPr lang="en-US" dirty="0"/>
              <a:t>Source energy of blast wave is calculated from flammable mass from 10-75% (not 4-75%)</a:t>
            </a:r>
          </a:p>
          <a:p>
            <a:pPr lvl="1"/>
            <a:r>
              <a:rPr lang="en-US" dirty="0"/>
              <a:t>Blast wave curve (blast intensity) is tied to mass flow rate of leak; deflagration (not detonation)</a:t>
            </a:r>
          </a:p>
          <a:p>
            <a:pPr lvl="1"/>
            <a:r>
              <a:rPr lang="en-US" dirty="0"/>
              <a:t>Compared models to experimental data and high-fidelity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approach was implemented using </a:t>
            </a:r>
            <a:r>
              <a:rPr lang="en-US" dirty="0" err="1"/>
              <a:t>HyRAM</a:t>
            </a:r>
            <a:r>
              <a:rPr lang="en-US" dirty="0"/>
              <a:t>+ and compared to AP </a:t>
            </a:r>
            <a:r>
              <a:rPr lang="en-US" dirty="0" err="1"/>
              <a:t>JetEx</a:t>
            </a:r>
            <a:r>
              <a:rPr lang="en-US" dirty="0"/>
              <a:t> model </a:t>
            </a:r>
          </a:p>
          <a:p>
            <a:pPr lvl="1"/>
            <a:r>
              <a:rPr lang="en-US" dirty="0"/>
              <a:t>Similar results obtained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Overpressures compared to DNV-GL release data</a:t>
            </a:r>
          </a:p>
          <a:p>
            <a:pPr lvl="1"/>
            <a:r>
              <a:rPr lang="en-US" dirty="0"/>
              <a:t>Peak overpressures overpredicted by 3-10 times (conservative)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BD117-7A83-4B02-86CD-0C89506D6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79553-2156-4733-A1E2-C80794BE04FF}"/>
              </a:ext>
            </a:extLst>
          </p:cNvPr>
          <p:cNvSpPr txBox="1"/>
          <p:nvPr/>
        </p:nvSpPr>
        <p:spPr>
          <a:xfrm>
            <a:off x="8915400" y="1683327"/>
            <a:ext cx="21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0.5” hole, 90 psi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BB8CC-4C6D-4771-B498-9AD07755904E}"/>
              </a:ext>
            </a:extLst>
          </p:cNvPr>
          <p:cNvSpPr txBox="1"/>
          <p:nvPr/>
        </p:nvSpPr>
        <p:spPr>
          <a:xfrm>
            <a:off x="9882488" y="4061937"/>
            <a:ext cx="21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 psi, 2 psi, 3 psi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97758-6524-4A0D-8D67-5254B4644F22}"/>
              </a:ext>
            </a:extLst>
          </p:cNvPr>
          <p:cNvSpPr txBox="1"/>
          <p:nvPr/>
        </p:nvSpPr>
        <p:spPr>
          <a:xfrm>
            <a:off x="9271147" y="1428811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HyRAM+</a:t>
            </a:r>
          </a:p>
        </p:txBody>
      </p:sp>
    </p:spTree>
    <p:extLst>
      <p:ext uri="{BB962C8B-B14F-4D97-AF65-F5344CB8AC3E}">
        <p14:creationId xmlns:p14="http://schemas.microsoft.com/office/powerpoint/2010/main" val="24933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72BA-40A5-425C-BE17-0B1F2246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Justification: Unignited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756-5134-444F-AA70-8FA82422F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Exposures to consider:</a:t>
            </a:r>
          </a:p>
          <a:p>
            <a:pPr lvl="1"/>
            <a:r>
              <a:rPr lang="en-US" dirty="0"/>
              <a:t>Air intakes</a:t>
            </a:r>
          </a:p>
          <a:p>
            <a:pPr lvl="1"/>
            <a:r>
              <a:rPr lang="en-US" dirty="0"/>
              <a:t>Sewer inlets</a:t>
            </a:r>
          </a:p>
          <a:p>
            <a:pPr lvl="1"/>
            <a:r>
              <a:rPr lang="en-US" dirty="0"/>
              <a:t>People (fireball)</a:t>
            </a:r>
          </a:p>
          <a:p>
            <a:r>
              <a:rPr lang="en-US" dirty="0"/>
              <a:t>NFPA 2 GH2 uses 8% by volume</a:t>
            </a:r>
          </a:p>
          <a:p>
            <a:pPr lvl="1"/>
            <a:r>
              <a:rPr lang="en-US" dirty="0"/>
              <a:t>Based on ability to sustain ignition</a:t>
            </a:r>
          </a:p>
          <a:p>
            <a:pPr lvl="1"/>
            <a:r>
              <a:rPr lang="en-US" dirty="0"/>
              <a:t>Rather than 4% by volume lower flammability limit</a:t>
            </a:r>
          </a:p>
          <a:p>
            <a:r>
              <a:rPr lang="en-US" dirty="0"/>
              <a:t>NFPA 59A uses LFL (50% of LFL depending on model used)</a:t>
            </a:r>
          </a:p>
          <a:p>
            <a:pPr lvl="1"/>
            <a:r>
              <a:rPr lang="en-US" dirty="0"/>
              <a:t>Also considers higher concentrations for oxygen displacement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Will use 8% by volume unignited concentration for Group 1 exposures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CC1F7-CD25-4824-A185-D7D90472B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72BA-40A5-425C-BE17-0B1F2246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Justification: Jet Flame Heat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756-5134-444F-AA70-8FA82422F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8922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Exposure types to consider:</a:t>
            </a:r>
          </a:p>
          <a:p>
            <a:pPr lvl="1"/>
            <a:r>
              <a:rPr lang="en-US"/>
              <a:t>People</a:t>
            </a:r>
          </a:p>
          <a:p>
            <a:pPr lvl="1"/>
            <a:r>
              <a:rPr lang="en-US"/>
              <a:t>Cars</a:t>
            </a:r>
          </a:p>
          <a:p>
            <a:pPr lvl="1"/>
            <a:r>
              <a:rPr lang="en-US"/>
              <a:t>Buildings</a:t>
            </a:r>
          </a:p>
          <a:p>
            <a:pPr lvl="1"/>
            <a:r>
              <a:rPr lang="en-US"/>
              <a:t>Combustibles</a:t>
            </a:r>
          </a:p>
          <a:p>
            <a:r>
              <a:rPr lang="en-US"/>
              <a:t>NFPA 2 GH2 currently uses:</a:t>
            </a:r>
          </a:p>
          <a:p>
            <a:pPr lvl="1"/>
            <a:r>
              <a:rPr lang="en-US"/>
              <a:t>Group 1: 4.732 kW/m</a:t>
            </a:r>
            <a:r>
              <a:rPr lang="en-US" baseline="30000"/>
              <a:t>2</a:t>
            </a:r>
            <a:r>
              <a:rPr lang="en-US"/>
              <a:t> (based on IFC 2003 exposure for employee for 3 minutes)</a:t>
            </a:r>
          </a:p>
          <a:p>
            <a:pPr lvl="2"/>
            <a:r>
              <a:rPr lang="en-US"/>
              <a:t>Previously was 1.577 kW/m</a:t>
            </a:r>
            <a:r>
              <a:rPr lang="en-US" baseline="30000"/>
              <a:t>2</a:t>
            </a:r>
            <a:r>
              <a:rPr lang="en-US"/>
              <a:t> (based on IFC 2003 exposure at property line</a:t>
            </a:r>
            <a:r>
              <a:rPr lang="en-US" dirty="0"/>
              <a:t>); now same as Group 2</a:t>
            </a:r>
            <a:endParaRPr lang="en-US"/>
          </a:p>
          <a:p>
            <a:pPr lvl="1"/>
            <a:r>
              <a:rPr lang="en-US"/>
              <a:t>Group 2: 4.732 kW/m</a:t>
            </a:r>
            <a:r>
              <a:rPr lang="en-US" baseline="30000"/>
              <a:t>2</a:t>
            </a:r>
            <a:r>
              <a:rPr lang="en-US"/>
              <a:t> (based on IFC 2003 exposure for employee for 3 minutes)</a:t>
            </a:r>
          </a:p>
          <a:p>
            <a:pPr lvl="1"/>
            <a:r>
              <a:rPr lang="en-US"/>
              <a:t>Group 3: 20 kW/m</a:t>
            </a:r>
            <a:r>
              <a:rPr lang="en-US" baseline="30000"/>
              <a:t>2</a:t>
            </a:r>
            <a:r>
              <a:rPr lang="en-US"/>
              <a:t> for combustibles, 25.237 kW/m</a:t>
            </a:r>
            <a:r>
              <a:rPr lang="en-US" baseline="30000"/>
              <a:t>2</a:t>
            </a:r>
            <a:r>
              <a:rPr lang="en-US"/>
              <a:t> for </a:t>
            </a:r>
            <a:r>
              <a:rPr lang="en-US" err="1"/>
              <a:t>noncombustibles</a:t>
            </a:r>
            <a:r>
              <a:rPr lang="en-US"/>
              <a:t> (IFC 2003)</a:t>
            </a:r>
          </a:p>
          <a:p>
            <a:r>
              <a:rPr lang="en-US"/>
              <a:t>Visible flame length is currently used for NFPA 2 GH2 Group 3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ED47-ED93-488C-AE19-0BC43A9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8922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NFPA 59A Table 19.8.4.2.1</a:t>
            </a:r>
          </a:p>
          <a:p>
            <a:pPr lvl="1"/>
            <a:r>
              <a:rPr lang="en-US"/>
              <a:t>9 kW/m2: fatality of person outdoors without PPE</a:t>
            </a:r>
          </a:p>
          <a:p>
            <a:pPr lvl="1"/>
            <a:r>
              <a:rPr lang="en-US"/>
              <a:t>5 kW/m2: </a:t>
            </a:r>
            <a:r>
              <a:rPr lang="en-US" dirty="0"/>
              <a:t>irreversible</a:t>
            </a:r>
            <a:r>
              <a:rPr lang="en-US"/>
              <a:t> harm to person outdoors without PPE</a:t>
            </a:r>
          </a:p>
          <a:p>
            <a:pPr lvl="1"/>
            <a:r>
              <a:rPr lang="en-US"/>
              <a:t>25 kW/m2: harm/fatality to person inside building with combustible exterior</a:t>
            </a:r>
          </a:p>
          <a:p>
            <a:pPr lvl="1"/>
            <a:r>
              <a:rPr lang="en-US"/>
              <a:t>30 kW/m2: harm/fatality to person inside building with noncombustible exterior</a:t>
            </a:r>
          </a:p>
          <a:p>
            <a:r>
              <a:rPr lang="en-US">
                <a:hlinkClick r:id="rId2"/>
              </a:rPr>
              <a:t>LaChance et al. (2011)</a:t>
            </a:r>
            <a:r>
              <a:rPr lang="en-US"/>
              <a:t>:</a:t>
            </a:r>
          </a:p>
          <a:p>
            <a:pPr lvl="1"/>
            <a:r>
              <a:rPr lang="en-US"/>
              <a:t>1.6 kW/m2: No harm for long exposures</a:t>
            </a:r>
          </a:p>
          <a:p>
            <a:pPr lvl="1"/>
            <a:r>
              <a:rPr lang="en-US"/>
              <a:t>4-5 kW/m2: Pain for 20s exposure; first degree burn</a:t>
            </a:r>
          </a:p>
          <a:p>
            <a:pPr lvl="1"/>
            <a:r>
              <a:rPr lang="en-US"/>
              <a:t>9.5 kW/m2: Second degree burn after 20s</a:t>
            </a:r>
          </a:p>
          <a:p>
            <a:pPr lvl="1"/>
            <a:r>
              <a:rPr lang="en-US"/>
              <a:t>12.5-15 kW/m2: First degree burn after 10s; 1% lethality in 1min</a:t>
            </a:r>
          </a:p>
          <a:p>
            <a:pPr lvl="1"/>
            <a:r>
              <a:rPr lang="en-US"/>
              <a:t>25 kW/m2: Significant injury in 10s; 100% lethality in 1min</a:t>
            </a:r>
          </a:p>
          <a:p>
            <a:pPr lvl="1"/>
            <a:r>
              <a:rPr lang="en-US"/>
              <a:t>35-37.5 kW/m2: 1% lethality in 10s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30D9-71A7-4E05-80EE-5E7F6331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992C8-0AC6-474E-9ED3-A36873B0DA37}"/>
              </a:ext>
            </a:extLst>
          </p:cNvPr>
          <p:cNvSpPr txBox="1"/>
          <p:nvPr/>
        </p:nvSpPr>
        <p:spPr>
          <a:xfrm>
            <a:off x="3904735" y="5576798"/>
            <a:ext cx="453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Will use: 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4.732 kW/m</a:t>
            </a:r>
            <a:r>
              <a:rPr lang="en-US" b="1" i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for Group 1, 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9 kW/m</a:t>
            </a:r>
            <a:r>
              <a:rPr lang="en-US" b="1" i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for Group 2, and 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20 kW/m</a:t>
            </a:r>
            <a:r>
              <a:rPr lang="en-US" b="1" i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for Group 3</a:t>
            </a:r>
          </a:p>
        </p:txBody>
      </p:sp>
    </p:spTree>
    <p:extLst>
      <p:ext uri="{BB962C8B-B14F-4D97-AF65-F5344CB8AC3E}">
        <p14:creationId xmlns:p14="http://schemas.microsoft.com/office/powerpoint/2010/main" val="1222445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72BA-40A5-425C-BE17-0B1F2246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Criteria Justification:</a:t>
            </a:r>
            <a:br>
              <a:rPr lang="en-US"/>
            </a:br>
            <a:r>
              <a:rPr lang="en-US"/>
              <a:t>Peak Overpressure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756-5134-444F-AA70-8FA82422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68530" cy="47419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Exposures to consider: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Cars</a:t>
            </a:r>
          </a:p>
          <a:p>
            <a:pPr lvl="1"/>
            <a:r>
              <a:rPr lang="en-US" dirty="0"/>
              <a:t>Buildings</a:t>
            </a:r>
          </a:p>
          <a:p>
            <a:r>
              <a:rPr lang="en-US" dirty="0"/>
              <a:t>Hecht and Ehrhart, ICHS 2021</a:t>
            </a:r>
          </a:p>
          <a:p>
            <a:pPr lvl="1"/>
            <a:r>
              <a:rPr lang="en-US" dirty="0"/>
              <a:t>Group 1: 0.7 psi</a:t>
            </a:r>
          </a:p>
          <a:p>
            <a:pPr lvl="1"/>
            <a:r>
              <a:rPr lang="en-US" dirty="0"/>
              <a:t>Group 2: 2.3 psi</a:t>
            </a:r>
          </a:p>
          <a:p>
            <a:pPr lvl="1"/>
            <a:r>
              <a:rPr lang="en-US" dirty="0"/>
              <a:t>Group 3: 10.2 psi</a:t>
            </a:r>
          </a:p>
          <a:p>
            <a:r>
              <a:rPr lang="en-US" dirty="0"/>
              <a:t>NFPA 59A Table 19.8.4.3.1</a:t>
            </a:r>
          </a:p>
          <a:p>
            <a:pPr lvl="1"/>
            <a:r>
              <a:rPr lang="en-US" dirty="0"/>
              <a:t>3 psi fatality to person outdoors</a:t>
            </a:r>
          </a:p>
          <a:p>
            <a:pPr lvl="1"/>
            <a:r>
              <a:rPr lang="en-US" dirty="0"/>
              <a:t>1 psi irreversible harm to person outdoors</a:t>
            </a:r>
          </a:p>
          <a:p>
            <a:pPr lvl="1"/>
            <a:r>
              <a:rPr lang="en-US" dirty="0"/>
              <a:t>1 psi limit for buildings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Will use: 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1 psi for Group 1 exposures, 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2 psi for Group 2 exposures, 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3 psi for Group 3 exposures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9667-8141-44C1-A571-68B7945A9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20039C-758E-4F39-9637-6A24934CC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55" y="0"/>
            <a:ext cx="4737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7537-C939-47EB-AEA9-27FD671E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Inner Diameter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997F8-1B98-459E-A3CF-71F389C07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29</a:t>
            </a:fld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FBEE285-7D14-47B6-907F-D240B558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142" y="809566"/>
            <a:ext cx="6931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1E29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1E29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1E29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8.3.2.3.1.6(a)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1E29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1E29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Distance from Outdoor Bulk Liquefied Hydrogen [LH2] Systems to Exposures, up to 75000 gallons— Typical Inner Diameter (1.5 in [38.1 mm])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F697C-C1ED-47CA-8AD3-F8D87920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54" b="5077"/>
          <a:stretch/>
        </p:blipFill>
        <p:spPr>
          <a:xfrm>
            <a:off x="4533143" y="1163509"/>
            <a:ext cx="7036354" cy="56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and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</a:t>
            </a:r>
          </a:p>
          <a:p>
            <a:r>
              <a:rPr lang="en-US" dirty="0"/>
              <a:t>To use </a:t>
            </a:r>
            <a:r>
              <a:rPr lang="en-US" b="1" dirty="0"/>
              <a:t>risk-informed methods </a:t>
            </a:r>
            <a:r>
              <a:rPr lang="en-US" dirty="0"/>
              <a:t>to </a:t>
            </a:r>
            <a:r>
              <a:rPr lang="en-US" b="1" dirty="0"/>
              <a:t>justify a hydrogen release leak size </a:t>
            </a:r>
            <a:r>
              <a:rPr lang="en-US" dirty="0"/>
              <a:t>that allows for calculation of </a:t>
            </a:r>
            <a:r>
              <a:rPr lang="en-US" b="1" dirty="0"/>
              <a:t>consequence-based separation distances </a:t>
            </a:r>
            <a:r>
              <a:rPr lang="en-US" dirty="0"/>
              <a:t>that </a:t>
            </a:r>
            <a:r>
              <a:rPr lang="en-US" b="1" dirty="0"/>
              <a:t>vary with pressure and pipe size</a:t>
            </a:r>
          </a:p>
          <a:p>
            <a:endParaRPr lang="en-US" b="1" dirty="0"/>
          </a:p>
          <a:p>
            <a:r>
              <a:rPr lang="en-US" dirty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Estimate risk-based separation distances for representative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equivalent hole size for consequence-based distances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conservative hole size and use to calculate table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4E45-DDB8-42A9-8282-6C9646B7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4086C-6F99-4F2F-94F6-56F1C944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153" y="-1"/>
            <a:ext cx="6760522" cy="315310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1E709-7EF5-4E70-A12C-E5EB8541E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30</a:t>
            </a:fld>
            <a:endParaRPr lang="en-US"/>
          </a:p>
        </p:txBody>
      </p:sp>
      <p:pic>
        <p:nvPicPr>
          <p:cNvPr id="4" name="mole fraction">
            <a:extLst>
              <a:ext uri="{FF2B5EF4-FFF2-40B4-BE49-F238E27FC236}">
                <a16:creationId xmlns:a16="http://schemas.microsoft.com/office/drawing/2014/main" id="{E3C8F4A9-3F4E-4187-B0B9-99267DF6C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11678"/>
            <a:ext cx="5486399" cy="4288167"/>
          </a:xfrm>
          <a:prstGeom prst="rect">
            <a:avLst/>
          </a:prstGeom>
        </p:spPr>
      </p:pic>
      <p:pic>
        <p:nvPicPr>
          <p:cNvPr id="8" name="heat flux">
            <a:extLst>
              <a:ext uri="{FF2B5EF4-FFF2-40B4-BE49-F238E27FC236}">
                <a16:creationId xmlns:a16="http://schemas.microsoft.com/office/drawing/2014/main" id="{E19A120A-A657-4FFA-8281-D5CF9E4B3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11679"/>
            <a:ext cx="5486399" cy="4288167"/>
          </a:xfrm>
          <a:prstGeom prst="rect">
            <a:avLst/>
          </a:prstGeom>
        </p:spPr>
      </p:pic>
      <p:pic>
        <p:nvPicPr>
          <p:cNvPr id="10" name="overpressure">
            <a:extLst>
              <a:ext uri="{FF2B5EF4-FFF2-40B4-BE49-F238E27FC236}">
                <a16:creationId xmlns:a16="http://schemas.microsoft.com/office/drawing/2014/main" id="{94B4F0EB-F964-438E-B385-967391072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11679"/>
            <a:ext cx="5486399" cy="4288167"/>
          </a:xfrm>
          <a:prstGeom prst="rect">
            <a:avLst/>
          </a:prstGeom>
        </p:spPr>
      </p:pic>
      <p:pic>
        <p:nvPicPr>
          <p:cNvPr id="12" name="final">
            <a:extLst>
              <a:ext uri="{FF2B5EF4-FFF2-40B4-BE49-F238E27FC236}">
                <a16:creationId xmlns:a16="http://schemas.microsoft.com/office/drawing/2014/main" id="{8BBDB2B2-DE35-4B3B-9344-F5FE4886B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11679"/>
            <a:ext cx="5486399" cy="42881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6AB1C0-04B7-4099-A958-166483DBF626}"/>
              </a:ext>
            </a:extLst>
          </p:cNvPr>
          <p:cNvSpPr txBox="1">
            <a:spLocks/>
          </p:cNvSpPr>
          <p:nvPr/>
        </p:nvSpPr>
        <p:spPr>
          <a:xfrm>
            <a:off x="6400802" y="3704899"/>
            <a:ext cx="4708632" cy="191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Protects against:</a:t>
            </a:r>
          </a:p>
          <a:p>
            <a:r>
              <a:rPr lang="en-US" dirty="0"/>
              <a:t>Flammable concentration</a:t>
            </a:r>
          </a:p>
          <a:p>
            <a:r>
              <a:rPr lang="en-US" dirty="0"/>
              <a:t>Damage from heat flux</a:t>
            </a:r>
          </a:p>
          <a:p>
            <a:r>
              <a:rPr lang="en-US" dirty="0"/>
              <a:t>Damage from overpressure</a:t>
            </a:r>
          </a:p>
          <a:p>
            <a:r>
              <a:rPr lang="en-US" dirty="0"/>
              <a:t>General 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77227-110D-4465-B38E-9D06DA75C346}"/>
              </a:ext>
            </a:extLst>
          </p:cNvPr>
          <p:cNvSpPr txBox="1"/>
          <p:nvPr/>
        </p:nvSpPr>
        <p:spPr>
          <a:xfrm>
            <a:off x="0" y="837886"/>
            <a:ext cx="4757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1" indent="-346075">
              <a:buAutoNum type="arabicPeriod"/>
            </a:pPr>
            <a:r>
              <a:rPr lang="en-US" sz="1200"/>
              <a:t>Lot lines</a:t>
            </a:r>
          </a:p>
          <a:p>
            <a:pPr marL="461963" lvl="1" indent="-346075">
              <a:buAutoNum type="arabicPeriod"/>
            </a:pPr>
            <a:r>
              <a:rPr lang="en-US" sz="1200"/>
              <a:t>Air intakes</a:t>
            </a:r>
          </a:p>
          <a:p>
            <a:pPr marL="461963" lvl="1" indent="-346075">
              <a:buAutoNum type="arabicPeriod"/>
            </a:pPr>
            <a:r>
              <a:rPr lang="en-US" sz="1200"/>
              <a:t>Operable openings in buildings</a:t>
            </a:r>
          </a:p>
          <a:p>
            <a:pPr marL="461963" lvl="1" indent="-346075">
              <a:buAutoNum type="arabicPeriod"/>
            </a:pPr>
            <a:r>
              <a:rPr lang="en-US" sz="1200"/>
              <a:t>Ignition sources such as open flames/welding</a:t>
            </a:r>
          </a:p>
        </p:txBody>
      </p:sp>
    </p:spTree>
    <p:extLst>
      <p:ext uri="{BB962C8B-B14F-4D97-AF65-F5344CB8AC3E}">
        <p14:creationId xmlns:p14="http://schemas.microsoft.com/office/powerpoint/2010/main" val="7539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4E45-DDB8-42A9-8282-6C9646B7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24E2A-4637-4CEC-86A8-C73F7121A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486" y="0"/>
            <a:ext cx="6711871" cy="276729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A5E24-A2F6-4303-9B67-26F521EE0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AE677-6629-474A-8A99-4E9AE66EA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80" y="2569834"/>
            <a:ext cx="5335440" cy="42881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06108A-0CC6-4730-9E8F-B19E0B78A9BF}"/>
              </a:ext>
            </a:extLst>
          </p:cNvPr>
          <p:cNvSpPr txBox="1">
            <a:spLocks/>
          </p:cNvSpPr>
          <p:nvPr/>
        </p:nvSpPr>
        <p:spPr>
          <a:xfrm>
            <a:off x="6022428" y="3429000"/>
            <a:ext cx="5178971" cy="2473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/>
              <a:t>Protects against:</a:t>
            </a:r>
          </a:p>
          <a:p>
            <a:pPr>
              <a:lnSpc>
                <a:spcPct val="120000"/>
              </a:lnSpc>
            </a:pPr>
            <a:r>
              <a:rPr lang="en-US" dirty="0"/>
              <a:t>Fire spread to ordinary combustibles</a:t>
            </a:r>
          </a:p>
          <a:p>
            <a:pPr>
              <a:lnSpc>
                <a:spcPct val="120000"/>
              </a:lnSpc>
            </a:pPr>
            <a:r>
              <a:rPr lang="en-US" dirty="0"/>
              <a:t>Significant damage to buildings</a:t>
            </a:r>
          </a:p>
          <a:p>
            <a:pPr>
              <a:lnSpc>
                <a:spcPct val="120000"/>
              </a:lnSpc>
            </a:pPr>
            <a:r>
              <a:rPr lang="en-US" dirty="0"/>
              <a:t>Harm to people informed of risk (people at the fueling station)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F1F7A-187A-425D-B378-E61C363BAD25}"/>
              </a:ext>
            </a:extLst>
          </p:cNvPr>
          <p:cNvSpPr txBox="1"/>
          <p:nvPr/>
        </p:nvSpPr>
        <p:spPr>
          <a:xfrm>
            <a:off x="1" y="818742"/>
            <a:ext cx="4891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lvl="1" indent="-336550">
              <a:buFont typeface="+mj-lt"/>
              <a:buAutoNum type="arabicPeriod" startAt="5"/>
            </a:pPr>
            <a:r>
              <a:rPr lang="en-US" sz="1200"/>
              <a:t>Exposed persons other than those servicing the system</a:t>
            </a:r>
          </a:p>
          <a:p>
            <a:pPr marL="568325" lvl="1" indent="-336550">
              <a:buFont typeface="+mj-lt"/>
              <a:buAutoNum type="arabicPeriod" startAt="5"/>
            </a:pPr>
            <a:r>
              <a:rPr lang="en-US" sz="1200"/>
              <a:t>Parked cars</a:t>
            </a:r>
          </a:p>
          <a:p>
            <a:pPr marL="568325" lvl="1" indent="-336550">
              <a:buFont typeface="+mj-lt"/>
              <a:buAutoNum type="arabicPeriod" startAt="5"/>
            </a:pPr>
            <a:r>
              <a:rPr lang="en-US" sz="1200"/>
              <a:t>Buildings of combustible construction</a:t>
            </a:r>
          </a:p>
          <a:p>
            <a:pPr marL="568325" lvl="1" indent="-336550">
              <a:buFont typeface="+mj-lt"/>
              <a:buAutoNum type="arabicPeriod" startAt="5"/>
            </a:pPr>
            <a:r>
              <a:rPr lang="en-US" sz="1200"/>
              <a:t>Hazardous materials storage systems above ground or fill/vent openings for below ground storage systems</a:t>
            </a:r>
          </a:p>
          <a:p>
            <a:pPr marL="568325" lvl="1" indent="-336550">
              <a:buFont typeface="+mj-lt"/>
              <a:buAutoNum type="arabicPeriod" startAt="5"/>
            </a:pPr>
            <a:r>
              <a:rPr lang="en-US" sz="1200"/>
              <a:t>Ordinary combustibles, including fast-burning solids such as ordinary lumber, excelsior, paper, or combustible waste and vegetation other than that found in maintained landscaped areas</a:t>
            </a:r>
          </a:p>
        </p:txBody>
      </p:sp>
    </p:spTree>
    <p:extLst>
      <p:ext uri="{BB962C8B-B14F-4D97-AF65-F5344CB8AC3E}">
        <p14:creationId xmlns:p14="http://schemas.microsoft.com/office/powerpoint/2010/main" val="2325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4E45-DDB8-42A9-8282-6C9646B7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Group 3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767EB2-DDDC-4669-847B-956F3111B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486" y="0"/>
            <a:ext cx="6711871" cy="276729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02ADA-067C-49A4-83B9-254993EED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E8267-1FEC-4DA6-A183-9CED2F72D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80" y="2569834"/>
            <a:ext cx="5335440" cy="42881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452B5-5DBC-4636-9B85-F4483B508EA3}"/>
              </a:ext>
            </a:extLst>
          </p:cNvPr>
          <p:cNvSpPr txBox="1">
            <a:spLocks/>
          </p:cNvSpPr>
          <p:nvPr/>
        </p:nvSpPr>
        <p:spPr>
          <a:xfrm>
            <a:off x="6231666" y="3707793"/>
            <a:ext cx="4612889" cy="963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Protects against:</a:t>
            </a:r>
          </a:p>
          <a:p>
            <a:r>
              <a:rPr lang="en-US" dirty="0"/>
              <a:t>Escalation of event (fire spread)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717E5-1D99-4C06-BAD9-6E4A30A7FE4E}"/>
              </a:ext>
            </a:extLst>
          </p:cNvPr>
          <p:cNvSpPr txBox="1"/>
          <p:nvPr/>
        </p:nvSpPr>
        <p:spPr>
          <a:xfrm>
            <a:off x="0" y="777334"/>
            <a:ext cx="48914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Buildings of Non-combustible non-fire-rated construction</a:t>
            </a:r>
          </a:p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Flammable gas storage systems above or below ground</a:t>
            </a:r>
          </a:p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Heavy timber, coal, or other slow-burning combustible solids</a:t>
            </a:r>
          </a:p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Unopenable openings in buildings and structures</a:t>
            </a:r>
          </a:p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Encroachment by overhead utilities (horizontal distance from the vertical plane below the nearest overhead electrical wire of building service</a:t>
            </a:r>
          </a:p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Piping containing other hazardous materials</a:t>
            </a:r>
          </a:p>
          <a:p>
            <a:pPr marL="400050" lvl="1" indent="-284163">
              <a:buFont typeface="+mj-lt"/>
              <a:buAutoNum type="arabicPeriod" startAt="10"/>
            </a:pPr>
            <a:r>
              <a:rPr lang="en-US" sz="1200"/>
              <a:t>Flammable gas metering and regulating stations such as natural gas or propane</a:t>
            </a:r>
          </a:p>
        </p:txBody>
      </p:sp>
    </p:spTree>
    <p:extLst>
      <p:ext uri="{BB962C8B-B14F-4D97-AF65-F5344CB8AC3E}">
        <p14:creationId xmlns:p14="http://schemas.microsoft.com/office/powerpoint/2010/main" val="12111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D70F-3239-4EE6-8C7E-9FA38F1C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7794" cy="1341950"/>
          </a:xfrm>
        </p:spPr>
        <p:txBody>
          <a:bodyPr/>
          <a:lstStyle/>
          <a:p>
            <a:r>
              <a:rPr lang="en-US"/>
              <a:t>Reduction Justification: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7A52-9F30-4C50-81C4-7E483FD1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26" y="1471808"/>
            <a:ext cx="7674155" cy="32452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err="1">
                <a:hlinkClick r:id="rId2"/>
              </a:rPr>
              <a:t>Schefer</a:t>
            </a:r>
            <a:r>
              <a:rPr lang="en-US">
                <a:hlinkClick r:id="rId2"/>
              </a:rPr>
              <a:t> 2009</a:t>
            </a:r>
            <a:r>
              <a:rPr lang="en-US"/>
              <a:t>: Ignited e</a:t>
            </a:r>
            <a:r>
              <a:rPr lang="en-US">
                <a:cs typeface="Calibri" panose="020F0502020204030204"/>
              </a:rPr>
              <a:t>xperiments</a:t>
            </a:r>
          </a:p>
          <a:p>
            <a:pPr lvl="1"/>
            <a:r>
              <a:rPr lang="en-US">
                <a:cs typeface="Calibri" panose="020F0502020204030204"/>
              </a:rPr>
              <a:t>Significant reductions in overpressure and heat flux behind the barrier</a:t>
            </a:r>
          </a:p>
          <a:p>
            <a:pPr lvl="1"/>
            <a:r>
              <a:rPr lang="en-US">
                <a:cs typeface="Calibri" panose="020F0502020204030204"/>
              </a:rPr>
              <a:t>No entrainment down the back of the wall</a:t>
            </a:r>
          </a:p>
          <a:p>
            <a:r>
              <a:rPr lang="en-US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Houf 2008</a:t>
            </a:r>
            <a:r>
              <a:rPr lang="en-US">
                <a:cs typeface="Arial"/>
              </a:rPr>
              <a:t>: </a:t>
            </a:r>
            <a:r>
              <a:rPr lang="en-US">
                <a:cs typeface="Calibri" panose="020F0502020204030204"/>
              </a:rPr>
              <a:t>Modeling for unignited gas clouds</a:t>
            </a:r>
          </a:p>
          <a:p>
            <a:pPr lvl="1"/>
            <a:r>
              <a:rPr lang="en-US">
                <a:cs typeface="Calibri" panose="020F0502020204030204"/>
              </a:rPr>
              <a:t>No entrainment down the back of the wall</a:t>
            </a:r>
          </a:p>
          <a:p>
            <a:r>
              <a:rPr lang="en-US">
                <a:cs typeface="Calibri" panose="020F0502020204030204"/>
              </a:rPr>
              <a:t>Individual risk calculations (not consequence-based) informed distance reductions</a:t>
            </a:r>
          </a:p>
          <a:p>
            <a:pPr lvl="1"/>
            <a:r>
              <a:rPr lang="en-US">
                <a:cs typeface="Calibri" panose="020F0502020204030204"/>
              </a:rPr>
              <a:t>“Results demonstrated up to a 66% reduction in separation distance, but revisions of gaseous table in NFPA 2-2011 used conservative 50% reduction” from </a:t>
            </a:r>
            <a:r>
              <a:rPr lang="en-US">
                <a:cs typeface="Calibri" panose="020F0502020204030204"/>
                <a:hlinkClick r:id="rId4"/>
              </a:rPr>
              <a:t>DOE Program Record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2CCF9-6292-4600-99EC-EF4A9ED0C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6" descr="Screen Shot 2022-02-16 at 11.32.38 AM.png">
            <a:extLst>
              <a:ext uri="{FF2B5EF4-FFF2-40B4-BE49-F238E27FC236}">
                <a16:creationId xmlns:a16="http://schemas.microsoft.com/office/drawing/2014/main" id="{232D93F6-3922-4640-92CD-74114256D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381" y="722485"/>
            <a:ext cx="4136104" cy="3138015"/>
          </a:xfrm>
          <a:prstGeom prst="rect">
            <a:avLst/>
          </a:prstGeom>
        </p:spPr>
      </p:pic>
      <p:pic>
        <p:nvPicPr>
          <p:cNvPr id="8" name="Picture 8" descr="Screen Shot 2022-02-16 at 12.35.26 PM.png">
            <a:extLst>
              <a:ext uri="{FF2B5EF4-FFF2-40B4-BE49-F238E27FC236}">
                <a16:creationId xmlns:a16="http://schemas.microsoft.com/office/drawing/2014/main" id="{5FF4B47E-3E9A-4ED6-9B96-F166A5F42F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421"/>
          <a:stretch/>
        </p:blipFill>
        <p:spPr>
          <a:xfrm>
            <a:off x="6096000" y="4628005"/>
            <a:ext cx="2847585" cy="2040737"/>
          </a:xfrm>
          <a:prstGeom prst="rect">
            <a:avLst/>
          </a:prstGeom>
        </p:spPr>
      </p:pic>
      <p:pic>
        <p:nvPicPr>
          <p:cNvPr id="9" name="Picture 11" descr="Screen Shot 2022-02-16 at 12.42.05 PM.png">
            <a:extLst>
              <a:ext uri="{FF2B5EF4-FFF2-40B4-BE49-F238E27FC236}">
                <a16:creationId xmlns:a16="http://schemas.microsoft.com/office/drawing/2014/main" id="{E96E58D0-D759-40FD-B26C-7E4208D83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631" y="4038655"/>
            <a:ext cx="2743200" cy="2542674"/>
          </a:xfrm>
          <a:prstGeom prst="rect">
            <a:avLst/>
          </a:prstGeom>
        </p:spPr>
      </p:pic>
      <p:pic>
        <p:nvPicPr>
          <p:cNvPr id="10" name="Picture 5" descr="Screen Shot 2022-02-16 at 11.12.07 AM.png">
            <a:extLst>
              <a:ext uri="{FF2B5EF4-FFF2-40B4-BE49-F238E27FC236}">
                <a16:creationId xmlns:a16="http://schemas.microsoft.com/office/drawing/2014/main" id="{26C398E5-B72A-4F93-BA1A-4785AA936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26" y="4635636"/>
            <a:ext cx="5602748" cy="2051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824868-78D4-45B6-9832-26909FE238A0}"/>
              </a:ext>
            </a:extLst>
          </p:cNvPr>
          <p:cNvSpPr txBox="1"/>
          <p:nvPr/>
        </p:nvSpPr>
        <p:spPr>
          <a:xfrm>
            <a:off x="1683674" y="658732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From </a:t>
            </a:r>
            <a:r>
              <a:rPr lang="en-US" sz="1200">
                <a:hlinkClick r:id="rId9"/>
              </a:rPr>
              <a:t>LaChance 2010</a:t>
            </a:r>
            <a:r>
              <a:rPr lang="en-US" sz="1200"/>
              <a:t> 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D70F-3239-4EE6-8C7E-9FA38F1C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Justification: Shutdown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A973F-7354-4445-B93A-862318B70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50F308-8223-4605-AF31-B54D0F4499B7}"/>
              </a:ext>
            </a:extLst>
          </p:cNvPr>
          <p:cNvSpPr txBox="1">
            <a:spLocks/>
          </p:cNvSpPr>
          <p:nvPr/>
        </p:nvSpPr>
        <p:spPr>
          <a:xfrm>
            <a:off x="720648" y="1155469"/>
            <a:ext cx="8318157" cy="5004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Justification for heat flux to humans: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NFPA 2 gives a heat flux criteria of 4.7 kW/m</a:t>
            </a:r>
            <a:r>
              <a:rPr lang="en-US" baseline="30000" dirty="0"/>
              <a:t>2</a:t>
            </a:r>
            <a:r>
              <a:rPr lang="en-US" dirty="0"/>
              <a:t> based on exposure to employee for maximum of 3 minutes (Group 1 and 2 exposures)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15 seconds at 8 kW/m</a:t>
            </a:r>
            <a:r>
              <a:rPr lang="en-US" baseline="30000" dirty="0"/>
              <a:t>2</a:t>
            </a:r>
            <a:r>
              <a:rPr lang="en-US" dirty="0"/>
              <a:t> instead drops probability of fatality from ~80% to ~0%</a:t>
            </a:r>
          </a:p>
          <a:p>
            <a:pPr>
              <a:lnSpc>
                <a:spcPct val="110000"/>
              </a:lnSpc>
            </a:pPr>
            <a:r>
              <a:rPr lang="en-US" dirty="0"/>
              <a:t>Justification for heat flux to buildings/combustibles: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Many sources (e.g., </a:t>
            </a:r>
            <a:r>
              <a:rPr lang="en-US" dirty="0">
                <a:hlinkClick r:id="rId2"/>
              </a:rPr>
              <a:t>SFPE Handbook</a:t>
            </a:r>
            <a:r>
              <a:rPr lang="en-US" dirty="0"/>
              <a:t>) give time to ignition at different heat flux values for different materials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Group 3 (buildings/combustibles) exposures could be reduced to zero if automatic shutoff can be proven to activate before the time to ignition (3min) at the heat flux criteria chosen (20 kW/m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Harder to mathematically calculate reductions for unignited concentration or unconfined overpressure</a:t>
            </a:r>
          </a:p>
          <a:p>
            <a:r>
              <a:rPr lang="en-US" b="1" i="1" dirty="0"/>
              <a:t>Therefore, automatic retention valves will not give explicit distance-reduction, but will be required at public (refueling) facilities to reduce risk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7BF7B-A5A5-4761-9109-006F3A057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35" y="2835875"/>
            <a:ext cx="2933977" cy="1975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4046F-6CA8-4C3C-A522-E97F11FF7E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0"/>
          <a:stretch/>
        </p:blipFill>
        <p:spPr>
          <a:xfrm>
            <a:off x="9223426" y="819978"/>
            <a:ext cx="2894433" cy="1925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D2CF6-A72D-4144-BC28-F6E7FA34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1" t="20218" b="32263"/>
          <a:stretch/>
        </p:blipFill>
        <p:spPr>
          <a:xfrm>
            <a:off x="11204377" y="60492"/>
            <a:ext cx="910281" cy="759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39EC-6903-439A-A499-B07F53868416}"/>
              </a:ext>
            </a:extLst>
          </p:cNvPr>
          <p:cNvSpPr txBox="1"/>
          <p:nvPr/>
        </p:nvSpPr>
        <p:spPr>
          <a:xfrm>
            <a:off x="9257890" y="6581344"/>
            <a:ext cx="2856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err="1">
                <a:hlinkClick r:id="rId5"/>
              </a:rPr>
              <a:t>Daycock</a:t>
            </a:r>
            <a:r>
              <a:rPr lang="en-US" sz="1000">
                <a:hlinkClick r:id="rId5"/>
              </a:rPr>
              <a:t> and </a:t>
            </a:r>
            <a:r>
              <a:rPr lang="en-US" sz="1000" err="1">
                <a:hlinkClick r:id="rId5"/>
              </a:rPr>
              <a:t>Rew</a:t>
            </a:r>
            <a:r>
              <a:rPr lang="en-US" sz="1000">
                <a:hlinkClick r:id="rId5"/>
              </a:rPr>
              <a:t>, UK HSE Report 226, 2004</a:t>
            </a:r>
            <a:endParaRPr lang="en-US" sz="1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DC4DC-DF57-4142-B186-42D4243FB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90" y="4825070"/>
            <a:ext cx="2934110" cy="17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E419-1738-432E-A07F-DFD426B7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discontinuities from ignition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E0BE-0E41-46B2-AE8D-01C0D8EA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ignition probabilities based on mass flow rate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Probability step-changes at specific mass flow rate thresholds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of the leak sizes passes through two thresholds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Causes step-changes in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for better characterization of ignition probability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50F65-B100-439E-A8A8-922A4A56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10521-B208-4560-B6E7-558E68126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27" y="3478427"/>
            <a:ext cx="8203596" cy="33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Liquid Hydrogen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25" y="1429233"/>
            <a:ext cx="5596498" cy="4636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Informative process schematic from </a:t>
            </a:r>
            <a:br>
              <a:rPr lang="en-US" dirty="0"/>
            </a:br>
            <a:r>
              <a:rPr lang="en-US" dirty="0"/>
              <a:t>CGA P-28 (2014) Standard used as base representative system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Included liquid hydrogen-wetted components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Storage system only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Not industrial process plant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Not refueling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Number of components varied in sensitivity study (details to follow)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98DAA-5116-4794-92CA-24DDE7065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2" y="1157384"/>
            <a:ext cx="6137082" cy="332590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6B89CA2-75FB-43D5-860D-81B240BA1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4511"/>
              </p:ext>
            </p:extLst>
          </p:nvPr>
        </p:nvGraphicFramePr>
        <p:xfrm>
          <a:off x="8213700" y="4419600"/>
          <a:ext cx="250571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18">
                  <a:extLst>
                    <a:ext uri="{9D8B030D-6E8A-4147-A177-3AD203B41FA5}">
                      <a16:colId xmlns:a16="http://schemas.microsoft.com/office/drawing/2014/main" val="805026736"/>
                    </a:ext>
                  </a:extLst>
                </a:gridCol>
                <a:gridCol w="930592">
                  <a:extLst>
                    <a:ext uri="{9D8B030D-6E8A-4147-A177-3AD203B41FA5}">
                      <a16:colId xmlns:a16="http://schemas.microsoft.com/office/drawing/2014/main" val="1485962380"/>
                    </a:ext>
                  </a:extLst>
                </a:gridCol>
              </a:tblGrid>
              <a:tr h="1329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141474"/>
                  </a:ext>
                </a:extLst>
              </a:tr>
              <a:tr h="248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967111"/>
                  </a:ext>
                </a:extLst>
              </a:tr>
              <a:tr h="2918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Pipe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9253930"/>
                  </a:ext>
                </a:extLst>
              </a:tr>
              <a:tr h="174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Vessel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648351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272657"/>
                  </a:ext>
                </a:extLst>
              </a:tr>
              <a:tr h="1801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36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377029"/>
                  </a:ext>
                </a:extLst>
              </a:tr>
              <a:tr h="244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47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HyRAM+ Physics/Consequence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70" y="2269928"/>
            <a:ext cx="3814282" cy="130372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Unignited Concentration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1-D streamline model with buoyancy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Hazard for ignition source in flammable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F3E7D4-1D5E-400B-A6A7-8F24A44051DB}"/>
              </a:ext>
            </a:extLst>
          </p:cNvPr>
          <p:cNvGrpSpPr/>
          <p:nvPr/>
        </p:nvGrpSpPr>
        <p:grpSpPr>
          <a:xfrm>
            <a:off x="4900855" y="3503611"/>
            <a:ext cx="2390289" cy="2094071"/>
            <a:chOff x="5279139" y="4404157"/>
            <a:chExt cx="2390289" cy="20940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169A8C-E4E2-4FD4-B642-1743B7277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3" r="40943" b="48115"/>
            <a:stretch/>
          </p:blipFill>
          <p:spPr>
            <a:xfrm>
              <a:off x="5279139" y="4404157"/>
              <a:ext cx="2390289" cy="181026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A3AFB1-4AC9-4B51-A423-FBF770F41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9" t="92804" r="44453"/>
            <a:stretch/>
          </p:blipFill>
          <p:spPr>
            <a:xfrm>
              <a:off x="5955956" y="6214422"/>
              <a:ext cx="1581665" cy="283806"/>
            </a:xfrm>
            <a:prstGeom prst="rect">
              <a:avLst/>
            </a:prstGeom>
          </p:spPr>
        </p:pic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DA0A7B41-6388-4372-9481-92D526686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6" r="49738"/>
          <a:stretch/>
        </p:blipFill>
        <p:spPr bwMode="auto">
          <a:xfrm>
            <a:off x="751922" y="3514168"/>
            <a:ext cx="2871883" cy="20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321D8-5D52-4B28-BF8F-87D8F4417D1B}"/>
              </a:ext>
            </a:extLst>
          </p:cNvPr>
          <p:cNvGrpSpPr/>
          <p:nvPr/>
        </p:nvGrpSpPr>
        <p:grpSpPr>
          <a:xfrm>
            <a:off x="8692978" y="3797214"/>
            <a:ext cx="2681416" cy="1516662"/>
            <a:chOff x="8519984" y="4846041"/>
            <a:chExt cx="2681416" cy="15166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D90A5-91B9-49E9-90DA-9B96AF9B2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r="45156" b="68281"/>
            <a:stretch/>
          </p:blipFill>
          <p:spPr>
            <a:xfrm>
              <a:off x="8519984" y="4846041"/>
              <a:ext cx="2681416" cy="12194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62EF04-37F6-4BCE-AD4F-1013A211A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9" t="92804" r="44453"/>
            <a:stretch/>
          </p:blipFill>
          <p:spPr>
            <a:xfrm>
              <a:off x="9314934" y="6078897"/>
              <a:ext cx="1581665" cy="283806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EE3535-8C1B-4BCE-9A07-6A6FF9AD0769}"/>
              </a:ext>
            </a:extLst>
          </p:cNvPr>
          <p:cNvSpPr txBox="1">
            <a:spLocks/>
          </p:cNvSpPr>
          <p:nvPr/>
        </p:nvSpPr>
        <p:spPr>
          <a:xfrm>
            <a:off x="4566204" y="2269928"/>
            <a:ext cx="3137750" cy="124424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Jet Flame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1-D multi-point radiation model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Heat flux hazard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10B607-2688-4FDF-95BE-5A1631607CEE}"/>
              </a:ext>
            </a:extLst>
          </p:cNvPr>
          <p:cNvSpPr txBox="1">
            <a:spLocks/>
          </p:cNvSpPr>
          <p:nvPr/>
        </p:nvSpPr>
        <p:spPr>
          <a:xfrm>
            <a:off x="7703954" y="2167424"/>
            <a:ext cx="4319170" cy="150253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Unconfined Overpressure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Uses unignited plume model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 overpressure models: TNT, BST, Bauwens/</a:t>
            </a:r>
            <a:r>
              <a:rPr lang="en-US" dirty="0" err="1"/>
              <a:t>Dorofeev</a:t>
            </a:r>
            <a:endParaRPr lang="en-US" dirty="0"/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Overpressure hazard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83EC8-2982-4EF8-882F-B97378F05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3" b="22256"/>
          <a:stretch/>
        </p:blipFill>
        <p:spPr>
          <a:xfrm>
            <a:off x="7933030" y="123568"/>
            <a:ext cx="3657607" cy="10256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FA1261-B7CB-483D-B792-81D4A34AE975}"/>
              </a:ext>
            </a:extLst>
          </p:cNvPr>
          <p:cNvSpPr txBox="1"/>
          <p:nvPr/>
        </p:nvSpPr>
        <p:spPr>
          <a:xfrm>
            <a:off x="118671" y="6298173"/>
            <a:ext cx="11105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Brian D. Ehrhart and Ethan S. Hecht. Hydrogen Plus Other Alternative Fuels Risk Assessment Models (HyRAM+) Version 4.1 Technical Reference Manual. SAND2022-5649, April 2022.</a:t>
            </a:r>
          </a:p>
          <a:p>
            <a:r>
              <a:rPr lang="en-US" sz="1000" dirty="0">
                <a:hlinkClick r:id="rId6"/>
              </a:rPr>
              <a:t>https://hyram.sandia.gov</a:t>
            </a:r>
            <a:r>
              <a:rPr lang="en-US" sz="1000" dirty="0"/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2930D4-15D3-4F8D-BA45-846204162B48}"/>
              </a:ext>
            </a:extLst>
          </p:cNvPr>
          <p:cNvSpPr/>
          <p:nvPr/>
        </p:nvSpPr>
        <p:spPr>
          <a:xfrm>
            <a:off x="4863253" y="5030070"/>
            <a:ext cx="304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HyRAM+ Quantitative Risk Assessment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149179"/>
            <a:ext cx="10480751" cy="31499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Fault tree estimates system annual leak frequencies from per-component estimates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High uncertainty in leak frequencies due to inherent variability and lack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order of magnitude leak sizes: 0.01%, 0.1%, 1%, 10%, 100% of flow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 tree estimates probability of 4 possible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Harm calculated based on thermal effects (jet fire) or overpressure effects (explosion) at fixed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Probits</a:t>
            </a:r>
            <a:r>
              <a:rPr lang="en-US" dirty="0"/>
              <a:t> used to estimate likelihood of fatality based on estimated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8BF75-8274-4F09-9149-B3E7E6E3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" y="4231164"/>
            <a:ext cx="7143019" cy="214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5DF30-558A-4668-8634-0FDE0E96E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00" y="4181737"/>
            <a:ext cx="4461237" cy="2509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75A50-A3BC-45A8-9EE0-EDD6EC9C6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3" b="22256"/>
          <a:stretch/>
        </p:blipFill>
        <p:spPr>
          <a:xfrm>
            <a:off x="7933030" y="123568"/>
            <a:ext cx="3657607" cy="1025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2D7C0C-7FC2-4CAE-AF28-EA03A0AFC8D7}"/>
              </a:ext>
            </a:extLst>
          </p:cNvPr>
          <p:cNvSpPr txBox="1"/>
          <p:nvPr/>
        </p:nvSpPr>
        <p:spPr>
          <a:xfrm>
            <a:off x="51700" y="6408463"/>
            <a:ext cx="11105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Brian D. Ehrhart and Ethan S. Hecht. Hydrogen Plus Other Alternative Fuels Risk Assessment Models (HyRAM+) Version 4.1 Technical Reference Manual. SAND2022-5649, April 2022.</a:t>
            </a:r>
          </a:p>
          <a:p>
            <a:r>
              <a:rPr lang="en-US" sz="1000" dirty="0">
                <a:hlinkClick r:id="rId5"/>
              </a:rPr>
              <a:t>https://hyram.sandia.gov</a:t>
            </a: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8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Distance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9" y="975362"/>
            <a:ext cx="10480751" cy="3113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from system can be quantified at specific distances away from a leak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 at which the risk falls below a given metric (criterion) yield a risk-based distance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Analogous to individual risk contours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Risk falls due to distance from thermal and overpressure hazards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2 x 10-5 fatalities/year used as criterion, based on gasoline refueling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Purely risk-based distance not always best for prescriptive requirements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Highly sensitive (next slide)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Difficult to explain to code committees or authorities having jurisdiction (AHJs)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A4ACF-79DB-46C5-ABBA-F11786CC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18" y="3996966"/>
            <a:ext cx="4073036" cy="2674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68D2F-FBE8-4133-8376-65D580FAE528}"/>
              </a:ext>
            </a:extLst>
          </p:cNvPr>
          <p:cNvSpPr txBox="1"/>
          <p:nvPr/>
        </p:nvSpPr>
        <p:spPr>
          <a:xfrm>
            <a:off x="0" y="6611779"/>
            <a:ext cx="10480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LaChance, et al. Analysis to support development of risk-informed separation distances for hydrogen codes and standards. Sandia National Laboratories, SAND2009-0874 </a:t>
            </a:r>
          </a:p>
        </p:txBody>
      </p:sp>
    </p:spTree>
    <p:extLst>
      <p:ext uri="{BB962C8B-B14F-4D97-AF65-F5344CB8AC3E}">
        <p14:creationId xmlns:p14="http://schemas.microsoft.com/office/powerpoint/2010/main" val="1758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4815857" cy="4636287"/>
          </a:xfrm>
        </p:spPr>
        <p:txBody>
          <a:bodyPr>
            <a:normAutofit/>
          </a:bodyPr>
          <a:lstStyle/>
          <a:p>
            <a:r>
              <a:rPr lang="en-US" dirty="0"/>
              <a:t>Varied many of the QRA inputs: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System-specific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Pipe diameter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Fuel phase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Fuel pressure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Number of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Consequence-specific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Overpressure method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BST Mach flame speed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Discharge coefficient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Relative humidity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C5F25-2A9F-4BE4-8A08-59B0C4B1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18" y="3563907"/>
            <a:ext cx="5472599" cy="32116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393CC2-598E-4C6F-8A65-12AF0012A897}"/>
              </a:ext>
            </a:extLst>
          </p:cNvPr>
          <p:cNvSpPr txBox="1">
            <a:spLocks/>
          </p:cNvSpPr>
          <p:nvPr/>
        </p:nvSpPr>
        <p:spPr>
          <a:xfrm>
            <a:off x="6232000" y="1354637"/>
            <a:ext cx="5836828" cy="231548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Risk-specific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Thermal exposure time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Detection credit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Ignition probabilities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Thermal </a:t>
            </a:r>
            <a:r>
              <a:rPr lang="en-US" dirty="0" err="1"/>
              <a:t>probit</a:t>
            </a:r>
            <a:endParaRPr lang="en-US" dirty="0"/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Overpressure </a:t>
            </a:r>
            <a:r>
              <a:rPr lang="en-US" dirty="0" err="1"/>
              <a:t>probit</a:t>
            </a:r>
            <a:endParaRPr lang="en-US" dirty="0"/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Risk metric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5F7-9F52-43E9-A103-64B63C6F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Distance for Variable Pipe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C9DC-0E69-470C-9428-E43C6BAD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797908"/>
            <a:ext cx="10480751" cy="42676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Pipe diameter </a:t>
            </a:r>
            <a:r>
              <a:rPr lang="en-US" dirty="0"/>
              <a:t>is one of the </a:t>
            </a:r>
            <a:r>
              <a:rPr lang="en-US" b="1" dirty="0"/>
              <a:t>most sensitive parameters </a:t>
            </a:r>
            <a:r>
              <a:rPr lang="en-US" dirty="0"/>
              <a:t>for risk-based distance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Pipe size relatively easy for AHJ review as a basis for prescriptive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a </a:t>
            </a:r>
            <a:r>
              <a:rPr lang="en-US" b="1" dirty="0"/>
              <a:t>risk-based distance </a:t>
            </a:r>
            <a:r>
              <a:rPr lang="en-US" dirty="0"/>
              <a:t>for set of inputs, varying only the pipe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AB98-A355-457B-87BB-696405B6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6FB2C-8D90-442C-8E1D-E712DEE6206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5C785-3998-44D0-81BD-E5F9F710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3" y="3989948"/>
            <a:ext cx="3542137" cy="23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Brand_UUR_Template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Brand_UUR_Template" id="{9832B635-1793-4B6C-A17F-96E15D1B9A70}" vid="{B381C15A-2BB7-4968-9FD5-390783E240C7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3B490B3E65C4D9A7DD86DEADD2121" ma:contentTypeVersion="8" ma:contentTypeDescription="Create a new document." ma:contentTypeScope="" ma:versionID="bd7ab35f4641cbdb30f857056b0632ae">
  <xsd:schema xmlns:xsd="http://www.w3.org/2001/XMLSchema" xmlns:xs="http://www.w3.org/2001/XMLSchema" xmlns:p="http://schemas.microsoft.com/office/2006/metadata/properties" xmlns:ns2="955e5542-c8c2-4166-bedb-60960081ca4a" xmlns:ns3="913f4f74-c249-4cee-bc45-5bd76847ecad" targetNamespace="http://schemas.microsoft.com/office/2006/metadata/properties" ma:root="true" ma:fieldsID="d4bf1deafb33e7911e16de5851f53a54" ns2:_="" ns3:_="">
    <xsd:import namespace="955e5542-c8c2-4166-bedb-60960081ca4a"/>
    <xsd:import namespace="913f4f74-c249-4cee-bc45-5bd76847e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e5542-c8c2-4166-bedb-60960081c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f4f74-c249-4cee-bc45-5bd76847ec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3f4f74-c249-4cee-bc45-5bd76847ecad">
      <UserInfo>
        <DisplayName>Brooks, Dusty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169B5C7-64BA-4319-B505-3E806D323D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60B48-2E25-415E-9F99-7E3F7EEB3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e5542-c8c2-4166-bedb-60960081ca4a"/>
    <ds:schemaRef ds:uri="913f4f74-c249-4cee-bc45-5bd76847e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678859-6947-4FE6-9146-18C3068775DB}">
  <ds:schemaRefs>
    <ds:schemaRef ds:uri="955e5542-c8c2-4166-bedb-60960081ca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13f4f74-c249-4cee-bc45-5bd76847ec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SandiaBrand_UUR_Template</Template>
  <TotalTime>325</TotalTime>
  <Words>3037</Words>
  <Application>Microsoft Office PowerPoint</Application>
  <PresentationFormat>Widescreen</PresentationFormat>
  <Paragraphs>368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Exo 2 SemiBold</vt:lpstr>
      <vt:lpstr>Open Sans</vt:lpstr>
      <vt:lpstr>Verdana</vt:lpstr>
      <vt:lpstr>Wingdings</vt:lpstr>
      <vt:lpstr>SandiaBrand_UUR_Template</vt:lpstr>
      <vt:lpstr>2_Sandia_Brand_Dark_Blue_Theme_UUR</vt:lpstr>
      <vt:lpstr>Quantitative Risk Assessment Sensitivity Study as the Basis for Risk-Informed Consequence-Based Setback Distance Requirements for Liquid Hydrogen Storage Systems</vt:lpstr>
      <vt:lpstr>Background</vt:lpstr>
      <vt:lpstr>Goal and Approach</vt:lpstr>
      <vt:lpstr>Representative Liquid Hydrogen System</vt:lpstr>
      <vt:lpstr>HyRAM+ Physics/Consequence Models</vt:lpstr>
      <vt:lpstr>HyRAM+ Quantitative Risk Assessment Models</vt:lpstr>
      <vt:lpstr>Risk-Based Distance Estimation</vt:lpstr>
      <vt:lpstr>Risk Assessment Sensitivity</vt:lpstr>
      <vt:lpstr>Risk-Based Distance for Variable Pipe Size</vt:lpstr>
      <vt:lpstr>Equivalent Hole Size Estimation</vt:lpstr>
      <vt:lpstr>Equivalent Hole Size for Variable Pipe Size</vt:lpstr>
      <vt:lpstr>Equivalent Hole Size Sensitivity</vt:lpstr>
      <vt:lpstr>Overly-Conservative Cases: Sub-Cooled Liquid and Detonation</vt:lpstr>
      <vt:lpstr>Overly-Conservative Cases: Exposure Time and Thermal Probit</vt:lpstr>
      <vt:lpstr>Selection of 5% Fractional Leak Area</vt:lpstr>
      <vt:lpstr>Use of Fractional Hole Size for Setback Distance Calculation</vt:lpstr>
      <vt:lpstr>Conclusions</vt:lpstr>
      <vt:lpstr>Potential Future Work</vt:lpstr>
      <vt:lpstr>Thank you! Questions?</vt:lpstr>
      <vt:lpstr>Back Up Slides</vt:lpstr>
      <vt:lpstr>Fractional Hole Size</vt:lpstr>
      <vt:lpstr>Mass Flow Rate–Comparison and Justification</vt:lpstr>
      <vt:lpstr>HyRAM+ vs. AP VentJet dispersion: 0.5” hole</vt:lpstr>
      <vt:lpstr>HyRAM+ vs AP flame: 90 psi, 0.5” hole</vt:lpstr>
      <vt:lpstr>Model Justification: Unconfined Overpressure</vt:lpstr>
      <vt:lpstr>Criteria Justification: Unignited Concentration</vt:lpstr>
      <vt:lpstr>Criteria Justification: Jet Flame Heat Flux</vt:lpstr>
      <vt:lpstr>Criteria Justification: Peak Overpressure</vt:lpstr>
      <vt:lpstr>Typical Inner Diameter</vt:lpstr>
      <vt:lpstr>Group 1</vt:lpstr>
      <vt:lpstr>Group 2</vt:lpstr>
      <vt:lpstr>Group 3 </vt:lpstr>
      <vt:lpstr>Reduction Justification: Walls</vt:lpstr>
      <vt:lpstr>Reduction Justification: Shutdown</vt:lpstr>
      <vt:lpstr>Risk discontinuities from ignition probabilities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Hydrogen Storage Setbacks</dc:title>
  <dc:creator>Brian Ehrhart</dc:creator>
  <cp:lastModifiedBy>Brian Ehrhart</cp:lastModifiedBy>
  <cp:revision>15</cp:revision>
  <dcterms:created xsi:type="dcterms:W3CDTF">2022-01-14T20:56:09Z</dcterms:created>
  <dcterms:modified xsi:type="dcterms:W3CDTF">2022-06-21T16:59:58Z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0x0101007003B490B3E65C4D9A7DD86DEADD2121</vt:lpwstr>
  </property>
</Properties>
</file>