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1"/>
    <p:sldMasterId id="2147483753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xo 2 SemiBold" panose="020B060402020202020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1" r:id="rId2"/>
    <p:sldLayoutId id="2147483813" r:id="rId3"/>
    <p:sldLayoutId id="2147483697" r:id="rId4"/>
    <p:sldLayoutId id="2147483698" r:id="rId5"/>
    <p:sldLayoutId id="21474837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6" r:id="rId2"/>
    <p:sldLayoutId id="2147483758" r:id="rId3"/>
    <p:sldLayoutId id="2147483759" r:id="rId4"/>
    <p:sldLayoutId id="2147483765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90D203-F197-47A9-B1C5-6863555DA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Dynamic, Integrated Approach to Vital Area Identification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D8E02-B97E-4716-841B-6C6F91533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SAND2022-8717 C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0FF30C1-BE0D-467D-8C00-B63DE0727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Brian Cohn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7BDA29-B5C9-4FFD-9A65-88607D3694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Presented at The 16</a:t>
            </a:r>
            <a:r>
              <a:rPr lang="en-US" baseline="30000" dirty="0"/>
              <a:t>th</a:t>
            </a:r>
            <a:r>
              <a:rPr lang="en-US" dirty="0"/>
              <a:t> Probabilistic Safety Assessment &amp; Management Conference</a:t>
            </a:r>
          </a:p>
        </p:txBody>
      </p:sp>
    </p:spTree>
    <p:extLst>
      <p:ext uri="{BB962C8B-B14F-4D97-AF65-F5344CB8AC3E}">
        <p14:creationId xmlns:p14="http://schemas.microsoft.com/office/powerpoint/2010/main" val="30078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B91F-7020-41AB-BC34-B6C5C394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00A0-12ED-40D3-9129-E7367B6A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study integrating all three phases has been proposed for analysis</a:t>
            </a:r>
          </a:p>
          <a:p>
            <a:pPr lvl="1"/>
            <a:r>
              <a:rPr lang="en-US" dirty="0"/>
              <a:t>Uses the hypothetical Lone Pine Nuclear Power Plant</a:t>
            </a:r>
          </a:p>
          <a:p>
            <a:pPr lvl="1"/>
            <a:r>
              <a:rPr lang="en-US" dirty="0"/>
              <a:t>Previously modeled during 2S analysis</a:t>
            </a:r>
          </a:p>
          <a:p>
            <a:r>
              <a:rPr lang="en-US" dirty="0"/>
              <a:t>Analysis is limited in scope to modeling the auxiliary feedwater (AFW) system</a:t>
            </a:r>
          </a:p>
          <a:p>
            <a:pPr lvl="1"/>
            <a:r>
              <a:rPr lang="en-US" dirty="0"/>
              <a:t>Rest of the plant will be modeled, but only consider availability of AFW</a:t>
            </a:r>
          </a:p>
          <a:p>
            <a:r>
              <a:rPr lang="en-US" dirty="0"/>
              <a:t>Is intended to combine all three phases of the dynamic VAI approach</a:t>
            </a:r>
          </a:p>
          <a:p>
            <a:r>
              <a:rPr lang="en-US" dirty="0"/>
              <a:t>Considers the success of the reactor despite sabotage to vital equipment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F6AD-D6AD-4367-9A90-08E052FC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99E0-CC6E-4F42-B073-112ED9A1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2693C-A592-4048-B893-3B6A2E91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VAI methodologies rely on conservatism to ensure the protection of NPPs</a:t>
            </a:r>
          </a:p>
          <a:p>
            <a:r>
              <a:rPr lang="en-US" dirty="0"/>
              <a:t>Limitations of static VAI present challenges for advanced reactors</a:t>
            </a:r>
          </a:p>
          <a:p>
            <a:pPr lvl="1"/>
            <a:r>
              <a:rPr lang="en-US" dirty="0"/>
              <a:t>Reliance on passive safety systems</a:t>
            </a:r>
          </a:p>
          <a:p>
            <a:pPr lvl="1"/>
            <a:r>
              <a:rPr lang="en-US" dirty="0"/>
              <a:t>Use of digital control systems</a:t>
            </a:r>
          </a:p>
          <a:p>
            <a:pPr lvl="1"/>
            <a:r>
              <a:rPr lang="en-US" dirty="0"/>
              <a:t>Potential for adversaries to achieve some sabotage of systems</a:t>
            </a:r>
          </a:p>
          <a:p>
            <a:r>
              <a:rPr lang="en-US" dirty="0"/>
              <a:t>Proposed a dynamic VAI methodology</a:t>
            </a:r>
          </a:p>
          <a:p>
            <a:pPr lvl="1"/>
            <a:r>
              <a:rPr lang="en-US" dirty="0"/>
              <a:t>STPA to systematically identify critical components</a:t>
            </a:r>
          </a:p>
          <a:p>
            <a:pPr lvl="1"/>
            <a:r>
              <a:rPr lang="en-US" dirty="0"/>
              <a:t>DPRA to determine dynamic effects of adversary sabotage </a:t>
            </a:r>
            <a:r>
              <a:rPr lang="en-US"/>
              <a:t>to components</a:t>
            </a:r>
            <a:endParaRPr lang="en-US" dirty="0"/>
          </a:p>
          <a:p>
            <a:r>
              <a:rPr lang="en-US" dirty="0"/>
              <a:t>Case study may be able to determine the effectiveness of the proposed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9C9BA-3123-40D4-B029-1B72B8C66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9F5983-140C-4B28-B9F8-C9770416F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0CDAB1-B403-4242-9043-E40B32098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05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81E-CA43-4115-8C17-8B3D215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4487-6ACE-4331-855B-10B088AA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3" y="1429233"/>
            <a:ext cx="3556932" cy="4636287"/>
          </a:xfrm>
        </p:spPr>
        <p:txBody>
          <a:bodyPr>
            <a:normAutofit/>
          </a:bodyPr>
          <a:lstStyle/>
          <a:p>
            <a:r>
              <a:rPr lang="en-US" sz="1800" dirty="0"/>
              <a:t>The Design Evaluation Process Outline (DEPO) methodology is widely used for developing physical protection systems (PPSs)</a:t>
            </a:r>
          </a:p>
          <a:p>
            <a:endParaRPr lang="en-US" sz="1800" dirty="0"/>
          </a:p>
          <a:p>
            <a:r>
              <a:rPr lang="en-US" sz="1800" dirty="0"/>
              <a:t>Vital Area Identification (VAI) plays a key role in implementing the DEPO and other PPS design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6AC3-0841-4E14-9C90-F9FF8FB60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C6D2FFC-E927-4C25-8D77-E45FD6C3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94" y="1245451"/>
            <a:ext cx="8169546" cy="50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9F96-5BFC-4A60-80DF-66D2E93F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VAI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13B5-FCDF-44AD-AB07-A395E70DE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VAI serves at the foundation for nuclear security analysis</a:t>
            </a:r>
          </a:p>
          <a:p>
            <a:pPr lvl="1"/>
            <a:r>
              <a:rPr lang="en-US" dirty="0"/>
              <a:t>Based on static fault tree/event tree (FT/ET) analysis to determine vital equipment to protect with the physical protection system</a:t>
            </a:r>
          </a:p>
          <a:p>
            <a:pPr lvl="1"/>
            <a:r>
              <a:rPr lang="en-US" dirty="0"/>
              <a:t>Vital areas are based on preventing severe core damage from adversary sabotage</a:t>
            </a:r>
          </a:p>
          <a:p>
            <a:pPr lvl="1"/>
            <a:endParaRPr lang="en-US" dirty="0"/>
          </a:p>
          <a:p>
            <a:r>
              <a:rPr lang="en-US" dirty="0"/>
              <a:t>Challenges with the VAI structure</a:t>
            </a:r>
          </a:p>
          <a:p>
            <a:pPr lvl="1"/>
            <a:r>
              <a:rPr lang="en-US" dirty="0"/>
              <a:t>FTs are largely sourced from safety analysis with inbuilt safety assumptions that can be difficult </a:t>
            </a:r>
            <a:r>
              <a:rPr lang="en-US"/>
              <a:t>to reevaluate</a:t>
            </a:r>
            <a:endParaRPr lang="en-US" dirty="0"/>
          </a:p>
          <a:p>
            <a:pPr lvl="1"/>
            <a:r>
              <a:rPr lang="en-US" dirty="0"/>
              <a:t>VAI implies the instant onset of severe core damage following adversary sabotage of vital equipment</a:t>
            </a:r>
          </a:p>
          <a:p>
            <a:pPr lvl="1"/>
            <a:r>
              <a:rPr lang="en-US" dirty="0"/>
              <a:t>For some scenarios, vital areas are only sabotage targets for a limited period of time</a:t>
            </a:r>
          </a:p>
          <a:p>
            <a:pPr lvl="1"/>
            <a:r>
              <a:rPr lang="en-US" dirty="0"/>
              <a:t>Little communication between safety and security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05E9C-FA33-43D2-AA30-AA4D994D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E1FE-0F16-40A9-A22D-52469D5D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5FD1-62D7-410A-BE7D-6B32CC31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4782530" cy="4636287"/>
          </a:xfrm>
        </p:spPr>
        <p:txBody>
          <a:bodyPr/>
          <a:lstStyle/>
          <a:p>
            <a:r>
              <a:rPr lang="en-US" dirty="0"/>
              <a:t>Integrated dynamic safety-security (2S) analysis of a hypothetical LWR</a:t>
            </a:r>
          </a:p>
          <a:p>
            <a:pPr lvl="1"/>
            <a:r>
              <a:rPr lang="en-US" dirty="0"/>
              <a:t>Connected MELCOR reactor response analysis to security modeling</a:t>
            </a:r>
          </a:p>
          <a:p>
            <a:pPr lvl="1"/>
            <a:r>
              <a:rPr lang="en-US" dirty="0"/>
              <a:t>Modeled successful sabotage of a complete target set</a:t>
            </a:r>
          </a:p>
          <a:p>
            <a:pPr lvl="1"/>
            <a:endParaRPr lang="en-US" dirty="0"/>
          </a:p>
          <a:p>
            <a:r>
              <a:rPr lang="en-US" dirty="0"/>
              <a:t>Case study found strong dynamic elements</a:t>
            </a:r>
          </a:p>
          <a:p>
            <a:pPr lvl="1"/>
            <a:r>
              <a:rPr lang="en-US" dirty="0"/>
              <a:t>Level of damage from sabotage</a:t>
            </a:r>
          </a:p>
          <a:p>
            <a:pPr lvl="1"/>
            <a:r>
              <a:rPr lang="en-US" dirty="0"/>
              <a:t>Success of mitigation and recovery actions</a:t>
            </a:r>
          </a:p>
          <a:p>
            <a:r>
              <a:rPr lang="en-US" dirty="0"/>
              <a:t>Minimal environmental releases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1B04-DBD2-4A7F-80CA-C89DC29F4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oreTempHorsetail.png">
            <a:extLst>
              <a:ext uri="{FF2B5EF4-FFF2-40B4-BE49-F238E27FC236}">
                <a16:creationId xmlns:a16="http://schemas.microsoft.com/office/drawing/2014/main" id="{9467EAA4-0C88-4861-9B8F-8E1FFCF6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78" y="1530326"/>
            <a:ext cx="6624661" cy="44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BF7C-A118-442E-84BE-14B7DCB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Approach to Vital Area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28B5-B8C1-4D00-920A-962DA6FC3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 is to use 2S analysis to inform vital areas</a:t>
            </a:r>
          </a:p>
          <a:p>
            <a:pPr lvl="1"/>
            <a:r>
              <a:rPr lang="en-US" dirty="0"/>
              <a:t>Identify adversary sabotage activities with associated timing</a:t>
            </a:r>
          </a:p>
          <a:p>
            <a:pPr lvl="1"/>
            <a:r>
              <a:rPr lang="en-US" dirty="0"/>
              <a:t>Use timings to determine consequences to the reactor</a:t>
            </a:r>
          </a:p>
          <a:p>
            <a:r>
              <a:rPr lang="en-US" dirty="0"/>
              <a:t>Based on Systems Theoretic Process Analysis (STPA) and Dynamic Probabilistic Risk Assessment</a:t>
            </a:r>
          </a:p>
          <a:p>
            <a:pPr lvl="1"/>
            <a:r>
              <a:rPr lang="en-US" dirty="0"/>
              <a:t>STPA is effective at systematically identifying systems of concern</a:t>
            </a:r>
          </a:p>
          <a:p>
            <a:pPr lvl="2"/>
            <a:r>
              <a:rPr lang="en-US" sz="1600" dirty="0"/>
              <a:t>Poor at prioritizing between systems</a:t>
            </a:r>
          </a:p>
          <a:p>
            <a:pPr lvl="1"/>
            <a:r>
              <a:rPr lang="en-US" dirty="0"/>
              <a:t>DPRA is effective at determining consequences of scenarios</a:t>
            </a:r>
          </a:p>
          <a:p>
            <a:pPr lvl="2"/>
            <a:r>
              <a:rPr lang="en-US" sz="1600" dirty="0"/>
              <a:t>Poor at identifying scenarios of concern</a:t>
            </a:r>
          </a:p>
          <a:p>
            <a:r>
              <a:rPr lang="en-US" sz="2200" dirty="0"/>
              <a:t>Combined STPA and DPRA analysis can be more than the sum of its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8998-7A2D-4F37-A3CB-6949E8F6F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4F13-02FB-468A-BE0F-69412DBB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Dynamic </a:t>
            </a:r>
            <a:r>
              <a:rPr lang="en-US"/>
              <a:t>VAI 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664DF-415A-4170-AD69-0AF3B8E2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id="{728BAD3D-A7B2-45C9-A201-0A3919472635}"/>
              </a:ext>
            </a:extLst>
          </p:cNvPr>
          <p:cNvSpPr/>
          <p:nvPr/>
        </p:nvSpPr>
        <p:spPr>
          <a:xfrm>
            <a:off x="418689" y="1212137"/>
            <a:ext cx="1302245" cy="99376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Initial Facility Design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E55C0D1-B620-4CE6-A71E-54247743BD9D}"/>
              </a:ext>
            </a:extLst>
          </p:cNvPr>
          <p:cNvSpPr/>
          <p:nvPr/>
        </p:nvSpPr>
        <p:spPr>
          <a:xfrm>
            <a:off x="335756" y="2987109"/>
            <a:ext cx="1463017" cy="746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SME/PRA/STPA for Target Sets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4A485A4-86EE-44B4-8547-59350A5DB46D}"/>
              </a:ext>
            </a:extLst>
          </p:cNvPr>
          <p:cNvSpPr/>
          <p:nvPr/>
        </p:nvSpPr>
        <p:spPr>
          <a:xfrm>
            <a:off x="4172691" y="2977413"/>
            <a:ext cx="1580918" cy="931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Dynamic Security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 </a:t>
            </a:r>
            <a:r>
              <a:rPr lang="en-US" sz="1200" dirty="0" err="1">
                <a:solidFill>
                  <a:schemeClr val="tx1"/>
                </a:solidFill>
              </a:rPr>
              <a:t>PathTrace</a:t>
            </a:r>
            <a:r>
              <a:rPr lang="en-US" sz="1200" dirty="0">
                <a:solidFill>
                  <a:schemeClr val="tx1"/>
                </a:solidFill>
              </a:rPr>
              <a:t>) Modeling</a:t>
            </a: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FA38B19-4CD9-460E-A005-962E31916FE4}"/>
              </a:ext>
            </a:extLst>
          </p:cNvPr>
          <p:cNvSpPr/>
          <p:nvPr/>
        </p:nvSpPr>
        <p:spPr>
          <a:xfrm>
            <a:off x="5448145" y="1774462"/>
            <a:ext cx="1270091" cy="79501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Design Basis Threat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2E12641-5941-45D6-B6AB-21843B3F1A03}"/>
              </a:ext>
            </a:extLst>
          </p:cNvPr>
          <p:cNvCxnSpPr>
            <a:cxnSpLocks/>
            <a:stCxn id="59" idx="0"/>
          </p:cNvCxnSpPr>
          <p:nvPr/>
        </p:nvCxnSpPr>
        <p:spPr>
          <a:xfrm>
            <a:off x="1720934" y="1709020"/>
            <a:ext cx="8235362" cy="1124652"/>
          </a:xfrm>
          <a:prstGeom prst="bentConnector3">
            <a:avLst>
              <a:gd name="adj1" fmla="val 9993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F3789C93-0327-4C9D-B2A8-2D57E74FF163}"/>
              </a:ext>
            </a:extLst>
          </p:cNvPr>
          <p:cNvCxnSpPr>
            <a:cxnSpLocks/>
            <a:stCxn id="59" idx="0"/>
            <a:endCxn id="61" idx="0"/>
          </p:cNvCxnSpPr>
          <p:nvPr/>
        </p:nvCxnSpPr>
        <p:spPr>
          <a:xfrm>
            <a:off x="1720934" y="1709020"/>
            <a:ext cx="3242217" cy="126839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30C7DE4-872C-4C33-9286-2DF6603605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7181" y="2171968"/>
            <a:ext cx="200963" cy="81440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7CD437FE-13AD-4BFE-AF61-23EE4D2655E6}"/>
              </a:ext>
            </a:extLst>
          </p:cNvPr>
          <p:cNvCxnSpPr>
            <a:cxnSpLocks/>
            <a:stCxn id="62" idx="0"/>
          </p:cNvCxnSpPr>
          <p:nvPr/>
        </p:nvCxnSpPr>
        <p:spPr>
          <a:xfrm>
            <a:off x="6718236" y="2171967"/>
            <a:ext cx="2738244" cy="658528"/>
          </a:xfrm>
          <a:prstGeom prst="bentConnector3">
            <a:avLst>
              <a:gd name="adj1" fmla="val 994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D81147F-4616-4496-A444-4A96FF61D6AF}"/>
              </a:ext>
            </a:extLst>
          </p:cNvPr>
          <p:cNvSpPr/>
          <p:nvPr/>
        </p:nvSpPr>
        <p:spPr>
          <a:xfrm>
            <a:off x="2118976" y="2533855"/>
            <a:ext cx="1463017" cy="8144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SSC Targets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4D4667-11CA-4F3B-AF0A-2EE79270A9FA}"/>
              </a:ext>
            </a:extLst>
          </p:cNvPr>
          <p:cNvSpPr/>
          <p:nvPr/>
        </p:nvSpPr>
        <p:spPr>
          <a:xfrm>
            <a:off x="2118976" y="3479144"/>
            <a:ext cx="1463017" cy="8144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STPA Insecure Actions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D9C686-860C-43C0-843C-A396D5F0F930}"/>
              </a:ext>
            </a:extLst>
          </p:cNvPr>
          <p:cNvSpPr/>
          <p:nvPr/>
        </p:nvSpPr>
        <p:spPr>
          <a:xfrm>
            <a:off x="2353300" y="4979486"/>
            <a:ext cx="1500530" cy="9452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Security Economic Model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28572C5-662F-4733-8BEE-16E5F6E2A7A0}"/>
              </a:ext>
            </a:extLst>
          </p:cNvPr>
          <p:cNvSpPr/>
          <p:nvPr/>
        </p:nvSpPr>
        <p:spPr>
          <a:xfrm>
            <a:off x="6073810" y="2710795"/>
            <a:ext cx="1437565" cy="7132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Credible Adversary Scenarios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42E5D7A-57C6-40C6-BCEB-DFF69B33662B}"/>
              </a:ext>
            </a:extLst>
          </p:cNvPr>
          <p:cNvSpPr/>
          <p:nvPr/>
        </p:nvSpPr>
        <p:spPr>
          <a:xfrm>
            <a:off x="6341764" y="3723949"/>
            <a:ext cx="1757764" cy="5429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Time-Dependent Vital Areas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1A6EA3-3BB1-430E-B476-8039324C3E05}"/>
              </a:ext>
            </a:extLst>
          </p:cNvPr>
          <p:cNvSpPr/>
          <p:nvPr/>
        </p:nvSpPr>
        <p:spPr>
          <a:xfrm>
            <a:off x="5488842" y="4589858"/>
            <a:ext cx="2127030" cy="775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Identified Conservatisms within Static Analysis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37DB27-F145-474B-8496-9BED62CFC3D7}"/>
              </a:ext>
            </a:extLst>
          </p:cNvPr>
          <p:cNvSpPr/>
          <p:nvPr/>
        </p:nvSpPr>
        <p:spPr>
          <a:xfrm>
            <a:off x="9038827" y="2810139"/>
            <a:ext cx="2987192" cy="899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Dynamic Linked Safety-Security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(Force-on-Force &amp; Severe Accident)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74" name="Rectangle: Diagonal Corners Snipped 73">
            <a:extLst>
              <a:ext uri="{FF2B5EF4-FFF2-40B4-BE49-F238E27FC236}">
                <a16:creationId xmlns:a16="http://schemas.microsoft.com/office/drawing/2014/main" id="{1B837632-11AB-4D36-A305-E91F8B9ED84D}"/>
              </a:ext>
            </a:extLst>
          </p:cNvPr>
          <p:cNvSpPr/>
          <p:nvPr/>
        </p:nvSpPr>
        <p:spPr>
          <a:xfrm>
            <a:off x="8130339" y="5692826"/>
            <a:ext cx="1302245" cy="99376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 PPS for Facility Design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5821EBD-A342-4B10-B94E-1DA3E0971196}"/>
              </a:ext>
            </a:extLst>
          </p:cNvPr>
          <p:cNvSpPr/>
          <p:nvPr/>
        </p:nvSpPr>
        <p:spPr>
          <a:xfrm>
            <a:off x="8354414" y="4491782"/>
            <a:ext cx="1604358" cy="7907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Safety Mitigations of Security Events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D851C75-D818-409D-8F6C-D1FE73AEF2A0}"/>
              </a:ext>
            </a:extLst>
          </p:cNvPr>
          <p:cNvSpPr/>
          <p:nvPr/>
        </p:nvSpPr>
        <p:spPr>
          <a:xfrm>
            <a:off x="10259550" y="4471697"/>
            <a:ext cx="1463017" cy="8144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Areas to Reduce Conservatism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0D9FAE0-ADEA-473D-9145-E2680DA60EB9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1067265" y="2205902"/>
            <a:ext cx="0" cy="781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0EE479-EE44-4188-876D-D2B1F8CC00AE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1820879" y="2941057"/>
            <a:ext cx="298097" cy="199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03E44E-70A7-43CE-A4E5-E496A8C8423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1798773" y="3643964"/>
            <a:ext cx="320203" cy="242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8FAF32EB-1891-4B97-BF8C-4A3885AC1EA7}"/>
              </a:ext>
            </a:extLst>
          </p:cNvPr>
          <p:cNvCxnSpPr>
            <a:stCxn id="60" idx="2"/>
            <a:endCxn id="69" idx="1"/>
          </p:cNvCxnSpPr>
          <p:nvPr/>
        </p:nvCxnSpPr>
        <p:spPr>
          <a:xfrm rot="16200000" flipH="1">
            <a:off x="851039" y="3949870"/>
            <a:ext cx="1718486" cy="128603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57BC18-4660-471D-9068-077218D3C72E}"/>
              </a:ext>
            </a:extLst>
          </p:cNvPr>
          <p:cNvCxnSpPr>
            <a:cxnSpLocks/>
          </p:cNvCxnSpPr>
          <p:nvPr/>
        </p:nvCxnSpPr>
        <p:spPr>
          <a:xfrm flipV="1">
            <a:off x="3494775" y="3921228"/>
            <a:ext cx="915896" cy="10582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CE2170-80A8-4F58-847C-62795290297F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3581992" y="2941057"/>
            <a:ext cx="588153" cy="154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5F4118-29DC-403B-B6F7-6C0908D010BE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3581992" y="3663354"/>
            <a:ext cx="588153" cy="222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4CBDFE-F3FB-46C6-800B-37FB48B2941D}"/>
              </a:ext>
            </a:extLst>
          </p:cNvPr>
          <p:cNvCxnSpPr>
            <a:endCxn id="70" idx="1"/>
          </p:cNvCxnSpPr>
          <p:nvPr/>
        </p:nvCxnSpPr>
        <p:spPr>
          <a:xfrm flipV="1">
            <a:off x="5750928" y="3067398"/>
            <a:ext cx="322882" cy="73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B00F8F-E810-4CCE-BBCF-8AF493ABA704}"/>
              </a:ext>
            </a:extLst>
          </p:cNvPr>
          <p:cNvCxnSpPr>
            <a:cxnSpLocks/>
            <a:stCxn id="61" idx="3"/>
            <a:endCxn id="71" idx="1"/>
          </p:cNvCxnSpPr>
          <p:nvPr/>
        </p:nvCxnSpPr>
        <p:spPr>
          <a:xfrm>
            <a:off x="5753610" y="3443261"/>
            <a:ext cx="588155" cy="552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7A498D1-9FDE-4E2A-B83D-855D6D1307DB}"/>
              </a:ext>
            </a:extLst>
          </p:cNvPr>
          <p:cNvCxnSpPr>
            <a:cxnSpLocks/>
          </p:cNvCxnSpPr>
          <p:nvPr/>
        </p:nvCxnSpPr>
        <p:spPr>
          <a:xfrm>
            <a:off x="5750928" y="3921228"/>
            <a:ext cx="573417" cy="668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183EBBD-F3BA-4F08-B277-B6541AADD6CC}"/>
              </a:ext>
            </a:extLst>
          </p:cNvPr>
          <p:cNvCxnSpPr/>
          <p:nvPr/>
        </p:nvCxnSpPr>
        <p:spPr>
          <a:xfrm>
            <a:off x="7235380" y="4293547"/>
            <a:ext cx="0" cy="296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C01C8DD-F344-43E0-AFF9-53C05F871623}"/>
              </a:ext>
            </a:extLst>
          </p:cNvPr>
          <p:cNvCxnSpPr>
            <a:cxnSpLocks/>
          </p:cNvCxnSpPr>
          <p:nvPr/>
        </p:nvCxnSpPr>
        <p:spPr>
          <a:xfrm>
            <a:off x="7511375" y="2941057"/>
            <a:ext cx="1516942" cy="42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E51D5F8-4663-46C8-B2E1-24B450820DE4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 flipV="1">
            <a:off x="8099529" y="3259966"/>
            <a:ext cx="939298" cy="735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5FAD095-7D57-41E5-9D35-65B7EE0328D0}"/>
              </a:ext>
            </a:extLst>
          </p:cNvPr>
          <p:cNvCxnSpPr>
            <a:cxnSpLocks/>
          </p:cNvCxnSpPr>
          <p:nvPr/>
        </p:nvCxnSpPr>
        <p:spPr>
          <a:xfrm flipV="1">
            <a:off x="7615872" y="3584580"/>
            <a:ext cx="1425501" cy="1227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D75D4DB-62E4-419B-A8C7-0ECCF4CA6B6E}"/>
              </a:ext>
            </a:extLst>
          </p:cNvPr>
          <p:cNvCxnSpPr>
            <a:cxnSpLocks/>
          </p:cNvCxnSpPr>
          <p:nvPr/>
        </p:nvCxnSpPr>
        <p:spPr>
          <a:xfrm flipH="1">
            <a:off x="9581429" y="3763780"/>
            <a:ext cx="10517" cy="683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EA7CC4D-D0B0-409A-8959-A18794340404}"/>
              </a:ext>
            </a:extLst>
          </p:cNvPr>
          <p:cNvCxnSpPr>
            <a:cxnSpLocks/>
          </p:cNvCxnSpPr>
          <p:nvPr/>
        </p:nvCxnSpPr>
        <p:spPr>
          <a:xfrm>
            <a:off x="10491333" y="3763780"/>
            <a:ext cx="0" cy="70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562A3FB-263D-4C58-8C47-15C9D30FACE5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9432584" y="5282508"/>
            <a:ext cx="1618429" cy="90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641E2BA-A438-421B-8B54-5F258B788692}"/>
              </a:ext>
            </a:extLst>
          </p:cNvPr>
          <p:cNvCxnSpPr>
            <a:cxnSpLocks/>
          </p:cNvCxnSpPr>
          <p:nvPr/>
        </p:nvCxnSpPr>
        <p:spPr>
          <a:xfrm flipH="1">
            <a:off x="8918117" y="5308608"/>
            <a:ext cx="326901" cy="384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C9A91688-D419-4846-ADA5-1ABCFF3D2F60}"/>
              </a:ext>
            </a:extLst>
          </p:cNvPr>
          <p:cNvCxnSpPr>
            <a:stCxn id="74" idx="2"/>
            <a:endCxn id="60" idx="1"/>
          </p:cNvCxnSpPr>
          <p:nvPr/>
        </p:nvCxnSpPr>
        <p:spPr>
          <a:xfrm rot="10800000">
            <a:off x="335757" y="3360378"/>
            <a:ext cx="7794582" cy="2829332"/>
          </a:xfrm>
          <a:prstGeom prst="bentConnector3">
            <a:avLst>
              <a:gd name="adj1" fmla="val 10309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901B129-35DB-45EA-95E7-3C016B8E87F3}"/>
              </a:ext>
            </a:extLst>
          </p:cNvPr>
          <p:cNvCxnSpPr>
            <a:stCxn id="69" idx="3"/>
          </p:cNvCxnSpPr>
          <p:nvPr/>
        </p:nvCxnSpPr>
        <p:spPr>
          <a:xfrm>
            <a:off x="3853830" y="5452131"/>
            <a:ext cx="4221580" cy="521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8039B0F-956C-45C2-999D-1CFADD7436AF}"/>
              </a:ext>
            </a:extLst>
          </p:cNvPr>
          <p:cNvSpPr txBox="1"/>
          <p:nvPr/>
        </p:nvSpPr>
        <p:spPr>
          <a:xfrm>
            <a:off x="2473940" y="6193558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Re-evaluate PPS</a:t>
            </a:r>
          </a:p>
        </p:txBody>
      </p:sp>
    </p:spTree>
    <p:extLst>
      <p:ext uri="{BB962C8B-B14F-4D97-AF65-F5344CB8AC3E}">
        <p14:creationId xmlns:p14="http://schemas.microsoft.com/office/powerpoint/2010/main" val="2221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434D-7BFD-4BFC-BBB6-9DE16851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DF09-E374-4A99-9810-A3751BCB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6921724" cy="4636287"/>
          </a:xfrm>
        </p:spPr>
        <p:txBody>
          <a:bodyPr/>
          <a:lstStyle/>
          <a:p>
            <a:r>
              <a:rPr lang="en-US" dirty="0"/>
              <a:t>Purpose of this phase is to generate a comprehensive list of security-relevant systems </a:t>
            </a:r>
          </a:p>
          <a:p>
            <a:pPr lvl="1"/>
            <a:r>
              <a:rPr lang="en-US" dirty="0"/>
              <a:t>Analysis is not concerned at this stage with the relationships between systems</a:t>
            </a:r>
          </a:p>
          <a:p>
            <a:pPr lvl="1"/>
            <a:r>
              <a:rPr lang="en-US" dirty="0"/>
              <a:t>List of relevant systems can be obtained from:</a:t>
            </a:r>
          </a:p>
          <a:p>
            <a:pPr lvl="2"/>
            <a:r>
              <a:rPr lang="en-US" dirty="0"/>
              <a:t>SME judgment</a:t>
            </a:r>
          </a:p>
          <a:p>
            <a:pPr lvl="2"/>
            <a:r>
              <a:rPr lang="en-US" dirty="0"/>
              <a:t>PRA</a:t>
            </a:r>
          </a:p>
          <a:p>
            <a:pPr lvl="2"/>
            <a:r>
              <a:rPr lang="en-US" dirty="0"/>
              <a:t>STPA</a:t>
            </a:r>
          </a:p>
          <a:p>
            <a:pPr lvl="1"/>
            <a:r>
              <a:rPr lang="en-US" dirty="0"/>
              <a:t>Can include passive safety systems and digital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F7B64-F08C-4FAF-990F-384372AD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779B5-DA83-478F-932A-7CB49879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/>
          <a:stretch/>
        </p:blipFill>
        <p:spPr>
          <a:xfrm>
            <a:off x="7826930" y="1470694"/>
            <a:ext cx="4010908" cy="4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92EE-29E4-4BBE-8262-13A3315B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2C8E-2D52-4BF9-B4FF-8F25CA9C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6359661" cy="4636287"/>
          </a:xfrm>
        </p:spPr>
        <p:txBody>
          <a:bodyPr>
            <a:normAutofit/>
          </a:bodyPr>
          <a:lstStyle/>
          <a:p>
            <a:r>
              <a:rPr lang="en-US" dirty="0"/>
              <a:t>Purpose of this phase is to generate conservative adversary attack timelines</a:t>
            </a:r>
          </a:p>
          <a:p>
            <a:pPr lvl="1"/>
            <a:r>
              <a:rPr lang="en-US" dirty="0"/>
              <a:t>Dynamic security modeling used to understand the impact of sabotage</a:t>
            </a:r>
          </a:p>
          <a:p>
            <a:pPr lvl="2"/>
            <a:r>
              <a:rPr lang="en-US" sz="1800" dirty="0" err="1"/>
              <a:t>PathTrace</a:t>
            </a:r>
            <a:r>
              <a:rPr lang="en-US" sz="1800" dirty="0"/>
              <a:t> or other timeline model constructed</a:t>
            </a:r>
          </a:p>
          <a:p>
            <a:pPr lvl="2"/>
            <a:r>
              <a:rPr lang="en-US" sz="1800" dirty="0"/>
              <a:t>Sabotage timings generated for each permutation of targets</a:t>
            </a:r>
          </a:p>
          <a:p>
            <a:pPr lvl="2"/>
            <a:r>
              <a:rPr lang="en-US" sz="1800" dirty="0"/>
              <a:t>Timing information is sent to reactor response model to determine consequences of sabotage</a:t>
            </a:r>
          </a:p>
          <a:p>
            <a:pPr lvl="2"/>
            <a:r>
              <a:rPr lang="en-US" sz="1800" dirty="0"/>
              <a:t>Output is a list of credible adversary scenarios</a:t>
            </a:r>
          </a:p>
          <a:p>
            <a:endParaRPr lang="en-US" sz="2400" dirty="0"/>
          </a:p>
          <a:p>
            <a:r>
              <a:rPr lang="en-US" dirty="0"/>
              <a:t>Reactor response strategies not considered in this phase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8FF0-7603-4CC9-BA31-5F94079D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B3A2B-07D0-4B48-B01A-E97F7A24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21716"/>
          <a:stretch/>
        </p:blipFill>
        <p:spPr>
          <a:xfrm>
            <a:off x="7080308" y="1196282"/>
            <a:ext cx="4979969" cy="44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A3AF-F664-460B-840E-CFE2C93D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1E0E-3E18-4EC8-8C1A-8AB2840D2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6779111" cy="4636287"/>
          </a:xfrm>
        </p:spPr>
        <p:txBody>
          <a:bodyPr/>
          <a:lstStyle/>
          <a:p>
            <a:r>
              <a:rPr lang="en-US" dirty="0"/>
              <a:t>Purpose of this phase is to determine the physical protection system’s effectiveness against the credible adversary scenarios</a:t>
            </a:r>
          </a:p>
          <a:p>
            <a:pPr lvl="1"/>
            <a:r>
              <a:rPr lang="en-US" dirty="0"/>
              <a:t>Credible scenarios are entered into a force-on-force code</a:t>
            </a:r>
          </a:p>
          <a:p>
            <a:pPr lvl="1"/>
            <a:r>
              <a:rPr lang="en-US" dirty="0"/>
              <a:t>Reactor response model receives information on damage to safety systems and determines appropriate responses</a:t>
            </a:r>
          </a:p>
          <a:p>
            <a:pPr lvl="1"/>
            <a:r>
              <a:rPr lang="en-US" dirty="0"/>
              <a:t>Operator and response force activities can take the state of the plant into consideration</a:t>
            </a:r>
          </a:p>
          <a:p>
            <a:pPr lvl="2"/>
            <a:r>
              <a:rPr lang="en-US" sz="1600" dirty="0"/>
              <a:t>Models mitigating actions</a:t>
            </a:r>
          </a:p>
          <a:p>
            <a:pPr lvl="1"/>
            <a:r>
              <a:rPr lang="en-US" dirty="0"/>
              <a:t>Analysis can extend beyond core damage to radionuclide release</a:t>
            </a:r>
          </a:p>
          <a:p>
            <a:pPr lvl="1"/>
            <a:endParaRPr lang="en-US" dirty="0"/>
          </a:p>
          <a:p>
            <a:r>
              <a:rPr lang="en-US" dirty="0"/>
              <a:t>Similar to the previously described 2S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7ACBE-7355-4FB7-898A-16E06FB3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83990-A7EB-4863-873D-1D5947B2C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4"/>
          <a:stretch/>
        </p:blipFill>
        <p:spPr>
          <a:xfrm>
            <a:off x="7701094" y="1337245"/>
            <a:ext cx="4232647" cy="48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UUR" id="{E79B26D2-5FFE-43DE-B516-4724A8C340E8}" vid="{6AF0753E-4BA1-4AE8-AE5A-8D9C91EBF7B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SandiaUUR</Template>
  <TotalTime>1377</TotalTime>
  <Words>737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Exo 2 SemiBold</vt:lpstr>
      <vt:lpstr>Open Sans</vt:lpstr>
      <vt:lpstr>Calibri</vt:lpstr>
      <vt:lpstr>SandiaUUR</vt:lpstr>
      <vt:lpstr>2_Sandia_Brand_Dark_Blue_Theme_UUR</vt:lpstr>
      <vt:lpstr>A Dynamic, Integrated Approach to Vital Area Identification</vt:lpstr>
      <vt:lpstr>Introduction</vt:lpstr>
      <vt:lpstr>VAI Overview</vt:lpstr>
      <vt:lpstr>Previous Work</vt:lpstr>
      <vt:lpstr>Dynamic Approach to Vital Area Identification</vt:lpstr>
      <vt:lpstr>Proposed Dynamic VAI Approach</vt:lpstr>
      <vt:lpstr>Phase 1</vt:lpstr>
      <vt:lpstr>Phase 2</vt:lpstr>
      <vt:lpstr>Phase 3</vt:lpstr>
      <vt:lpstr>Proposed Case Study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Dynamic, Integrated Approach to Vital Area Identification</dc:title>
  <dc:creator>Cohn, Brian</dc:creator>
  <cp:lastModifiedBy>Brian</cp:lastModifiedBy>
  <cp:revision>29</cp:revision>
  <dcterms:created xsi:type="dcterms:W3CDTF">2022-06-15T16:07:12Z</dcterms:created>
  <dcterms:modified xsi:type="dcterms:W3CDTF">2022-06-29T16:50:05Z</dcterms:modified>
</cp:coreProperties>
</file>