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 id="2147483661" r:id="rId2"/>
  </p:sldMasterIdLst>
  <p:notesMasterIdLst>
    <p:notesMasterId r:id="rId20"/>
  </p:notesMasterIdLst>
  <p:handoutMasterIdLst>
    <p:handoutMasterId r:id="rId21"/>
  </p:handoutMasterIdLst>
  <p:sldIdLst>
    <p:sldId id="447" r:id="rId3"/>
    <p:sldId id="484" r:id="rId4"/>
    <p:sldId id="496" r:id="rId5"/>
    <p:sldId id="470" r:id="rId6"/>
    <p:sldId id="485" r:id="rId7"/>
    <p:sldId id="488" r:id="rId8"/>
    <p:sldId id="471" r:id="rId9"/>
    <p:sldId id="498" r:id="rId10"/>
    <p:sldId id="491" r:id="rId11"/>
    <p:sldId id="474" r:id="rId12"/>
    <p:sldId id="499" r:id="rId13"/>
    <p:sldId id="497" r:id="rId14"/>
    <p:sldId id="500" r:id="rId15"/>
    <p:sldId id="489" r:id="rId16"/>
    <p:sldId id="501" r:id="rId17"/>
    <p:sldId id="483" r:id="rId18"/>
    <p:sldId id="45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wrence, Scott L. (ARC-AA)" initials="SLL" lastIdx="7" clrIdx="0"/>
  <p:cmAuthor id="1" name="Lorien Wheeler" initials="L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1"/>
    <a:srgbClr val="6A0448"/>
    <a:srgbClr val="F69808"/>
    <a:srgbClr val="A5C3E2"/>
    <a:srgbClr val="CCDCED"/>
    <a:srgbClr val="76D6FF"/>
    <a:srgbClr val="90FFFD"/>
    <a:srgbClr val="FFF4F4"/>
    <a:srgbClr val="F4F4FF"/>
    <a:srgbClr val="AFB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77"/>
    <p:restoredTop sz="96534" autoAdjust="0"/>
  </p:normalViewPr>
  <p:slideViewPr>
    <p:cSldViewPr snapToGrid="0">
      <p:cViewPr varScale="1">
        <p:scale>
          <a:sx n="117" d="100"/>
          <a:sy n="117" d="100"/>
        </p:scale>
        <p:origin x="176"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49" d="100"/>
          <a:sy n="149" d="100"/>
        </p:scale>
        <p:origin x="-34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F5B8CAF-9633-5A49-8995-ACE5AEA71F85}" type="datetime1">
              <a:rPr lang="en-US"/>
              <a:pPr>
                <a:defRPr/>
              </a:pPr>
              <a:t>6/27/22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3BEC0C5-5A89-F84F-96BC-FB368D5C1F97}" type="slidenum">
              <a:rPr lang="en-US"/>
              <a:pPr>
                <a:defRPr/>
              </a:pPr>
              <a:t>‹#›</a:t>
            </a:fld>
            <a:endParaRPr lang="en-US"/>
          </a:p>
        </p:txBody>
      </p:sp>
    </p:spTree>
    <p:extLst>
      <p:ext uri="{BB962C8B-B14F-4D97-AF65-F5344CB8AC3E}">
        <p14:creationId xmlns:p14="http://schemas.microsoft.com/office/powerpoint/2010/main" val="23923095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8" charset="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8" charset="0"/>
                <a:ea typeface="+mn-ea"/>
                <a:cs typeface="+mn-cs"/>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54E5074-4B7A-FC40-94F0-348AF8666625}" type="slidenum">
              <a:rPr lang="en-US"/>
              <a:pPr>
                <a:defRPr/>
              </a:pPr>
              <a:t>‹#›</a:t>
            </a:fld>
            <a:endParaRPr lang="en-US"/>
          </a:p>
        </p:txBody>
      </p:sp>
    </p:spTree>
    <p:extLst>
      <p:ext uri="{BB962C8B-B14F-4D97-AF65-F5344CB8AC3E}">
        <p14:creationId xmlns:p14="http://schemas.microsoft.com/office/powerpoint/2010/main" val="42312965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pitchFamily="-97" charset="-128"/>
        <a:cs typeface="ヒラギノ角ゴ Pro W3" pitchFamily="-97" charset="-128"/>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pitchFamily="-97"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97" charset="-128"/>
        <a:cs typeface="ＭＳ Ｐゴシック" pitchFamily="-9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a:t>
            </a:fld>
            <a:endParaRPr lang="en-US"/>
          </a:p>
        </p:txBody>
      </p:sp>
    </p:spTree>
    <p:extLst>
      <p:ext uri="{BB962C8B-B14F-4D97-AF65-F5344CB8AC3E}">
        <p14:creationId xmlns:p14="http://schemas.microsoft.com/office/powerpoint/2010/main" val="32827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10</a:t>
            </a:fld>
            <a:endParaRPr lang="en-US"/>
          </a:p>
        </p:txBody>
      </p:sp>
    </p:spTree>
    <p:extLst>
      <p:ext uri="{BB962C8B-B14F-4D97-AF65-F5344CB8AC3E}">
        <p14:creationId xmlns:p14="http://schemas.microsoft.com/office/powerpoint/2010/main" val="1369126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11</a:t>
            </a:fld>
            <a:endParaRPr lang="en-US"/>
          </a:p>
        </p:txBody>
      </p:sp>
    </p:spTree>
    <p:extLst>
      <p:ext uri="{BB962C8B-B14F-4D97-AF65-F5344CB8AC3E}">
        <p14:creationId xmlns:p14="http://schemas.microsoft.com/office/powerpoint/2010/main" val="2693820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12</a:t>
            </a:fld>
            <a:endParaRPr lang="en-US"/>
          </a:p>
        </p:txBody>
      </p:sp>
    </p:spTree>
    <p:extLst>
      <p:ext uri="{BB962C8B-B14F-4D97-AF65-F5344CB8AC3E}">
        <p14:creationId xmlns:p14="http://schemas.microsoft.com/office/powerpoint/2010/main" val="356653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13</a:t>
            </a:fld>
            <a:endParaRPr lang="en-US"/>
          </a:p>
        </p:txBody>
      </p:sp>
    </p:spTree>
    <p:extLst>
      <p:ext uri="{BB962C8B-B14F-4D97-AF65-F5344CB8AC3E}">
        <p14:creationId xmlns:p14="http://schemas.microsoft.com/office/powerpoint/2010/main" val="294369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14</a:t>
            </a:fld>
            <a:endParaRPr lang="en-US"/>
          </a:p>
        </p:txBody>
      </p:sp>
    </p:spTree>
    <p:extLst>
      <p:ext uri="{BB962C8B-B14F-4D97-AF65-F5344CB8AC3E}">
        <p14:creationId xmlns:p14="http://schemas.microsoft.com/office/powerpoint/2010/main" val="323528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15</a:t>
            </a:fld>
            <a:endParaRPr lang="en-US"/>
          </a:p>
        </p:txBody>
      </p:sp>
    </p:spTree>
    <p:extLst>
      <p:ext uri="{BB962C8B-B14F-4D97-AF65-F5344CB8AC3E}">
        <p14:creationId xmlns:p14="http://schemas.microsoft.com/office/powerpoint/2010/main" val="2628264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16</a:t>
            </a:fld>
            <a:endParaRPr lang="en-US"/>
          </a:p>
        </p:txBody>
      </p:sp>
    </p:spTree>
    <p:extLst>
      <p:ext uri="{BB962C8B-B14F-4D97-AF65-F5344CB8AC3E}">
        <p14:creationId xmlns:p14="http://schemas.microsoft.com/office/powerpoint/2010/main" val="181663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17</a:t>
            </a:fld>
            <a:endParaRPr lang="en-US"/>
          </a:p>
        </p:txBody>
      </p:sp>
    </p:spTree>
    <p:extLst>
      <p:ext uri="{BB962C8B-B14F-4D97-AF65-F5344CB8AC3E}">
        <p14:creationId xmlns:p14="http://schemas.microsoft.com/office/powerpoint/2010/main" val="3352101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2</a:t>
            </a:fld>
            <a:endParaRPr lang="en-US"/>
          </a:p>
        </p:txBody>
      </p:sp>
    </p:spTree>
    <p:extLst>
      <p:ext uri="{BB962C8B-B14F-4D97-AF65-F5344CB8AC3E}">
        <p14:creationId xmlns:p14="http://schemas.microsoft.com/office/powerpoint/2010/main" val="67431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3</a:t>
            </a:fld>
            <a:endParaRPr lang="en-US"/>
          </a:p>
        </p:txBody>
      </p:sp>
    </p:spTree>
    <p:extLst>
      <p:ext uri="{BB962C8B-B14F-4D97-AF65-F5344CB8AC3E}">
        <p14:creationId xmlns:p14="http://schemas.microsoft.com/office/powerpoint/2010/main" val="26719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4</a:t>
            </a:fld>
            <a:endParaRPr lang="en-US"/>
          </a:p>
        </p:txBody>
      </p:sp>
    </p:spTree>
    <p:extLst>
      <p:ext uri="{BB962C8B-B14F-4D97-AF65-F5344CB8AC3E}">
        <p14:creationId xmlns:p14="http://schemas.microsoft.com/office/powerpoint/2010/main" val="77374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5</a:t>
            </a:fld>
            <a:endParaRPr lang="en-US"/>
          </a:p>
        </p:txBody>
      </p:sp>
    </p:spTree>
    <p:extLst>
      <p:ext uri="{BB962C8B-B14F-4D97-AF65-F5344CB8AC3E}">
        <p14:creationId xmlns:p14="http://schemas.microsoft.com/office/powerpoint/2010/main" val="377257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6</a:t>
            </a:fld>
            <a:endParaRPr lang="en-US"/>
          </a:p>
        </p:txBody>
      </p:sp>
    </p:spTree>
    <p:extLst>
      <p:ext uri="{BB962C8B-B14F-4D97-AF65-F5344CB8AC3E}">
        <p14:creationId xmlns:p14="http://schemas.microsoft.com/office/powerpoint/2010/main" val="69763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7</a:t>
            </a:fld>
            <a:endParaRPr lang="en-US"/>
          </a:p>
        </p:txBody>
      </p:sp>
    </p:spTree>
    <p:extLst>
      <p:ext uri="{BB962C8B-B14F-4D97-AF65-F5344CB8AC3E}">
        <p14:creationId xmlns:p14="http://schemas.microsoft.com/office/powerpoint/2010/main" val="148654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8</a:t>
            </a:fld>
            <a:endParaRPr lang="en-US"/>
          </a:p>
        </p:txBody>
      </p:sp>
    </p:spTree>
    <p:extLst>
      <p:ext uri="{BB962C8B-B14F-4D97-AF65-F5344CB8AC3E}">
        <p14:creationId xmlns:p14="http://schemas.microsoft.com/office/powerpoint/2010/main" val="156410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C54E5074-4B7A-FC40-94F0-348AF8666625}" type="slidenum">
              <a:rPr lang="en-US" smtClean="0"/>
              <a:pPr>
                <a:defRPr/>
              </a:pPr>
              <a:t>9</a:t>
            </a:fld>
            <a:endParaRPr lang="en-US"/>
          </a:p>
        </p:txBody>
      </p:sp>
    </p:spTree>
    <p:extLst>
      <p:ext uri="{BB962C8B-B14F-4D97-AF65-F5344CB8AC3E}">
        <p14:creationId xmlns:p14="http://schemas.microsoft.com/office/powerpoint/2010/main" val="83066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AresSLS-CR_ppt_template_v2.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7"/>
          <p:cNvSpPr>
            <a:spLocks noChangeArrowheads="1"/>
          </p:cNvSpPr>
          <p:nvPr/>
        </p:nvSpPr>
        <p:spPr bwMode="auto">
          <a:xfrm>
            <a:off x="7416800" y="171450"/>
            <a:ext cx="1588" cy="15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6" name="Rectangle 8"/>
          <p:cNvSpPr>
            <a:spLocks noChangeArrowheads="1"/>
          </p:cNvSpPr>
          <p:nvPr/>
        </p:nvSpPr>
        <p:spPr bwMode="auto">
          <a:xfrm>
            <a:off x="7416800" y="171450"/>
            <a:ext cx="1588" cy="15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7" name="Text Box 9"/>
          <p:cNvSpPr txBox="1">
            <a:spLocks noChangeArrowheads="1"/>
          </p:cNvSpPr>
          <p:nvPr/>
        </p:nvSpPr>
        <p:spPr bwMode="auto">
          <a:xfrm>
            <a:off x="8740775" y="6565900"/>
            <a:ext cx="323850" cy="228600"/>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E8D1EC01-BF66-5A42-A364-E5D7FD550142}" type="slidenum">
              <a:rPr lang="en-US" sz="900" smtClean="0">
                <a:solidFill>
                  <a:srgbClr val="B2B2B2"/>
                </a:solidFill>
              </a:rPr>
              <a:pPr>
                <a:defRPr/>
              </a:pPr>
              <a:t>‹#›</a:t>
            </a:fld>
            <a:endParaRPr lang="en-US" sz="900">
              <a:solidFill>
                <a:srgbClr val="B2B2B2"/>
              </a:solidFill>
            </a:endParaRPr>
          </a:p>
        </p:txBody>
      </p:sp>
      <p:pic>
        <p:nvPicPr>
          <p:cNvPr id="8" name="Picture 14" descr="NASA_logo_black.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96275" y="263525"/>
            <a:ext cx="722313"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ctrTitle"/>
          </p:nvPr>
        </p:nvSpPr>
        <p:spPr>
          <a:xfrm>
            <a:off x="423333" y="491068"/>
            <a:ext cx="7603067" cy="2362200"/>
          </a:xfrm>
        </p:spPr>
        <p:txBody>
          <a:bodyPr/>
          <a:lstStyle>
            <a:lvl1pPr algn="l">
              <a:defRPr sz="3200">
                <a:solidFill>
                  <a:srgbClr val="FFA400"/>
                </a:solidFill>
              </a:defRPr>
            </a:lvl1pPr>
          </a:lstStyle>
          <a:p>
            <a:r>
              <a:rPr lang="en-US" dirty="0"/>
              <a:t>Click to edit Master title style</a:t>
            </a:r>
          </a:p>
        </p:txBody>
      </p:sp>
      <p:sp>
        <p:nvSpPr>
          <p:cNvPr id="43012" name="Rectangle 4"/>
          <p:cNvSpPr>
            <a:spLocks noGrp="1" noChangeArrowheads="1"/>
          </p:cNvSpPr>
          <p:nvPr>
            <p:ph type="subTitle" idx="1"/>
          </p:nvPr>
        </p:nvSpPr>
        <p:spPr>
          <a:xfrm>
            <a:off x="1720321" y="2904066"/>
            <a:ext cx="3416300" cy="1879601"/>
          </a:xfrm>
        </p:spPr>
        <p:txBody>
          <a:bodyPr/>
          <a:lstStyle>
            <a:lvl1pPr marL="0" indent="3175" algn="l">
              <a:buFont typeface="Times" pitchFamily="-112" charset="0"/>
              <a:buNone/>
              <a:defRPr>
                <a:solidFill>
                  <a:schemeClr val="bg1"/>
                </a:solidFill>
              </a:defRPr>
            </a:lvl1pPr>
          </a:lstStyle>
          <a:p>
            <a:r>
              <a:rPr lang="en-US" dirty="0"/>
              <a:t>Click to edit Master</a:t>
            </a:r>
          </a:p>
          <a:p>
            <a:r>
              <a:rPr lang="en-US" dirty="0"/>
              <a:t>subtitle style</a:t>
            </a:r>
          </a:p>
        </p:txBody>
      </p:sp>
      <p:sp>
        <p:nvSpPr>
          <p:cNvPr id="9" name="Rectangle 6"/>
          <p:cNvSpPr>
            <a:spLocks noGrp="1" noChangeArrowheads="1"/>
          </p:cNvSpPr>
          <p:nvPr>
            <p:ph type="ftr" sz="quarter" idx="10"/>
          </p:nvPr>
        </p:nvSpPr>
        <p:spPr>
          <a:xfrm>
            <a:off x="3124200" y="6605588"/>
            <a:ext cx="2895600" cy="228600"/>
          </a:xfrm>
        </p:spPr>
        <p:txBody>
          <a:bodyPr/>
          <a:lstStyle>
            <a:lvl1pPr eaLnBrk="0" hangingPunct="0">
              <a:defRPr b="1"/>
            </a:lvl1pPr>
          </a:lstStyle>
          <a:p>
            <a:pPr>
              <a:defRPr/>
            </a:pPr>
            <a:r>
              <a:rPr lang="en-US"/>
              <a:t>A. Coates</a:t>
            </a:r>
            <a:endParaRPr lang="en-US" dirty="0"/>
          </a:p>
        </p:txBody>
      </p:sp>
    </p:spTree>
    <p:extLst>
      <p:ext uri="{BB962C8B-B14F-4D97-AF65-F5344CB8AC3E}">
        <p14:creationId xmlns:p14="http://schemas.microsoft.com/office/powerpoint/2010/main" val="226601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5" name="Footer Placeholder 4"/>
          <p:cNvSpPr>
            <a:spLocks noGrp="1"/>
          </p:cNvSpPr>
          <p:nvPr>
            <p:ph type="ftr" sz="quarter" idx="11"/>
          </p:nvPr>
        </p:nvSpPr>
        <p:spPr>
          <a:xfrm>
            <a:off x="1981200" y="6629400"/>
            <a:ext cx="5181600" cy="228600"/>
          </a:xfrm>
        </p:spPr>
        <p:txBody>
          <a:bodyPr/>
          <a:lstStyle>
            <a:lvl1pPr algn="l">
              <a:defRPr b="1"/>
            </a:lvl1pPr>
          </a:lstStyle>
          <a:p>
            <a:pPr algn="ctr">
              <a:defRPr/>
            </a:pPr>
            <a:r>
              <a:rPr lang="en-US"/>
              <a:t>A. Coates</a:t>
            </a:r>
            <a:endParaRPr lang="en-US" dirty="0"/>
          </a:p>
        </p:txBody>
      </p:sp>
    </p:spTree>
    <p:extLst>
      <p:ext uri="{BB962C8B-B14F-4D97-AF65-F5344CB8AC3E}">
        <p14:creationId xmlns:p14="http://schemas.microsoft.com/office/powerpoint/2010/main" val="176973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098675" cy="608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6148388" cy="608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5" name="Footer Placeholder 4"/>
          <p:cNvSpPr>
            <a:spLocks noGrp="1"/>
          </p:cNvSpPr>
          <p:nvPr>
            <p:ph type="ftr" sz="quarter" idx="11"/>
          </p:nvPr>
        </p:nvSpPr>
        <p:spPr/>
        <p:txBody>
          <a:bodyPr/>
          <a:lstStyle>
            <a:lvl1pPr algn="l">
              <a:defRPr b="1"/>
            </a:lvl1pPr>
          </a:lstStyle>
          <a:p>
            <a:pPr algn="ctr">
              <a:defRPr/>
            </a:pPr>
            <a:r>
              <a:rPr lang="en-US"/>
              <a:t>A. Coates</a:t>
            </a:r>
            <a:endParaRPr lang="en-US" dirty="0"/>
          </a:p>
        </p:txBody>
      </p:sp>
    </p:spTree>
    <p:extLst>
      <p:ext uri="{BB962C8B-B14F-4D97-AF65-F5344CB8AC3E}">
        <p14:creationId xmlns:p14="http://schemas.microsoft.com/office/powerpoint/2010/main" val="404348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5" name="Footer Placeholder 4"/>
          <p:cNvSpPr>
            <a:spLocks noGrp="1"/>
          </p:cNvSpPr>
          <p:nvPr>
            <p:ph type="ftr" sz="quarter" idx="11"/>
          </p:nvPr>
        </p:nvSpPr>
        <p:spPr/>
        <p:txBody>
          <a:bodyPr/>
          <a:lstStyle>
            <a:lvl1pPr>
              <a:defRPr/>
            </a:lvl1pPr>
          </a:lstStyle>
          <a:p>
            <a:pPr>
              <a:defRPr/>
            </a:pPr>
            <a:r>
              <a:rPr lang="en-US"/>
              <a:t>A. Coates</a:t>
            </a:r>
          </a:p>
        </p:txBody>
      </p:sp>
      <p:sp>
        <p:nvSpPr>
          <p:cNvPr id="6" name="Slide Number Placeholder 5"/>
          <p:cNvSpPr>
            <a:spLocks noGrp="1"/>
          </p:cNvSpPr>
          <p:nvPr>
            <p:ph type="sldNum" sz="quarter" idx="12"/>
          </p:nvPr>
        </p:nvSpPr>
        <p:spPr/>
        <p:txBody>
          <a:bodyPr/>
          <a:lstStyle>
            <a:lvl1pPr>
              <a:defRPr/>
            </a:lvl1pPr>
          </a:lstStyle>
          <a:p>
            <a:pPr>
              <a:defRPr/>
            </a:pPr>
            <a:fld id="{A0080C94-E0CE-C442-8DB7-7BD9E9D8ACA6}" type="slidenum">
              <a:rPr lang="en-US"/>
              <a:pPr>
                <a:defRPr/>
              </a:pPr>
              <a:t>‹#›</a:t>
            </a:fld>
            <a:endParaRPr lang="en-US"/>
          </a:p>
        </p:txBody>
      </p:sp>
    </p:spTree>
    <p:extLst>
      <p:ext uri="{BB962C8B-B14F-4D97-AF65-F5344CB8AC3E}">
        <p14:creationId xmlns:p14="http://schemas.microsoft.com/office/powerpoint/2010/main" val="2338431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5" name="Footer Placeholder 4"/>
          <p:cNvSpPr>
            <a:spLocks noGrp="1"/>
          </p:cNvSpPr>
          <p:nvPr>
            <p:ph type="ftr" sz="quarter" idx="11"/>
          </p:nvPr>
        </p:nvSpPr>
        <p:spPr/>
        <p:txBody>
          <a:bodyPr/>
          <a:lstStyle>
            <a:lvl1pPr>
              <a:defRPr/>
            </a:lvl1pPr>
          </a:lstStyle>
          <a:p>
            <a:pPr>
              <a:defRPr/>
            </a:pPr>
            <a:r>
              <a:rPr lang="en-US"/>
              <a:t>A. Coates</a:t>
            </a:r>
          </a:p>
        </p:txBody>
      </p:sp>
      <p:sp>
        <p:nvSpPr>
          <p:cNvPr id="6" name="Slide Number Placeholder 5"/>
          <p:cNvSpPr>
            <a:spLocks noGrp="1"/>
          </p:cNvSpPr>
          <p:nvPr>
            <p:ph type="sldNum" sz="quarter" idx="12"/>
          </p:nvPr>
        </p:nvSpPr>
        <p:spPr/>
        <p:txBody>
          <a:bodyPr/>
          <a:lstStyle>
            <a:lvl1pPr>
              <a:defRPr/>
            </a:lvl1pPr>
          </a:lstStyle>
          <a:p>
            <a:pPr>
              <a:defRPr/>
            </a:pPr>
            <a:fld id="{4FB63014-923B-3541-AA6F-55F9E0AD43E4}" type="slidenum">
              <a:rPr lang="en-US"/>
              <a:pPr>
                <a:defRPr/>
              </a:pPr>
              <a:t>‹#›</a:t>
            </a:fld>
            <a:endParaRPr lang="en-US"/>
          </a:p>
        </p:txBody>
      </p:sp>
    </p:spTree>
    <p:extLst>
      <p:ext uri="{BB962C8B-B14F-4D97-AF65-F5344CB8AC3E}">
        <p14:creationId xmlns:p14="http://schemas.microsoft.com/office/powerpoint/2010/main" val="3681049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5" name="Footer Placeholder 4"/>
          <p:cNvSpPr>
            <a:spLocks noGrp="1"/>
          </p:cNvSpPr>
          <p:nvPr>
            <p:ph type="ftr" sz="quarter" idx="11"/>
          </p:nvPr>
        </p:nvSpPr>
        <p:spPr/>
        <p:txBody>
          <a:bodyPr/>
          <a:lstStyle>
            <a:lvl1pPr>
              <a:defRPr/>
            </a:lvl1pPr>
          </a:lstStyle>
          <a:p>
            <a:pPr>
              <a:defRPr/>
            </a:pPr>
            <a:r>
              <a:rPr lang="en-US"/>
              <a:t>A. Coates</a:t>
            </a:r>
          </a:p>
        </p:txBody>
      </p:sp>
      <p:sp>
        <p:nvSpPr>
          <p:cNvPr id="6" name="Slide Number Placeholder 5"/>
          <p:cNvSpPr>
            <a:spLocks noGrp="1"/>
          </p:cNvSpPr>
          <p:nvPr>
            <p:ph type="sldNum" sz="quarter" idx="12"/>
          </p:nvPr>
        </p:nvSpPr>
        <p:spPr/>
        <p:txBody>
          <a:bodyPr/>
          <a:lstStyle>
            <a:lvl1pPr>
              <a:defRPr/>
            </a:lvl1pPr>
          </a:lstStyle>
          <a:p>
            <a:pPr>
              <a:defRPr/>
            </a:pPr>
            <a:fld id="{3872AD43-3723-5A4D-BF4D-F0C356604926}" type="slidenum">
              <a:rPr lang="en-US"/>
              <a:pPr>
                <a:defRPr/>
              </a:pPr>
              <a:t>‹#›</a:t>
            </a:fld>
            <a:endParaRPr lang="en-US"/>
          </a:p>
        </p:txBody>
      </p:sp>
    </p:spTree>
    <p:extLst>
      <p:ext uri="{BB962C8B-B14F-4D97-AF65-F5344CB8AC3E}">
        <p14:creationId xmlns:p14="http://schemas.microsoft.com/office/powerpoint/2010/main" val="3890789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6" name="Footer Placeholder 4"/>
          <p:cNvSpPr>
            <a:spLocks noGrp="1"/>
          </p:cNvSpPr>
          <p:nvPr>
            <p:ph type="ftr" sz="quarter" idx="11"/>
          </p:nvPr>
        </p:nvSpPr>
        <p:spPr/>
        <p:txBody>
          <a:bodyPr/>
          <a:lstStyle>
            <a:lvl1pPr>
              <a:defRPr/>
            </a:lvl1pPr>
          </a:lstStyle>
          <a:p>
            <a:pPr>
              <a:defRPr/>
            </a:pPr>
            <a:r>
              <a:rPr lang="en-US"/>
              <a:t>A. Coates</a:t>
            </a:r>
          </a:p>
        </p:txBody>
      </p:sp>
      <p:sp>
        <p:nvSpPr>
          <p:cNvPr id="7" name="Slide Number Placeholder 5"/>
          <p:cNvSpPr>
            <a:spLocks noGrp="1"/>
          </p:cNvSpPr>
          <p:nvPr>
            <p:ph type="sldNum" sz="quarter" idx="12"/>
          </p:nvPr>
        </p:nvSpPr>
        <p:spPr/>
        <p:txBody>
          <a:bodyPr/>
          <a:lstStyle>
            <a:lvl1pPr>
              <a:defRPr/>
            </a:lvl1pPr>
          </a:lstStyle>
          <a:p>
            <a:pPr>
              <a:defRPr/>
            </a:pPr>
            <a:fld id="{24A69855-7353-EF4D-94D5-1F1F5C1E753F}" type="slidenum">
              <a:rPr lang="en-US"/>
              <a:pPr>
                <a:defRPr/>
              </a:pPr>
              <a:t>‹#›</a:t>
            </a:fld>
            <a:endParaRPr lang="en-US"/>
          </a:p>
        </p:txBody>
      </p:sp>
    </p:spTree>
    <p:extLst>
      <p:ext uri="{BB962C8B-B14F-4D97-AF65-F5344CB8AC3E}">
        <p14:creationId xmlns:p14="http://schemas.microsoft.com/office/powerpoint/2010/main" val="1730826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8" name="Footer Placeholder 4"/>
          <p:cNvSpPr>
            <a:spLocks noGrp="1"/>
          </p:cNvSpPr>
          <p:nvPr>
            <p:ph type="ftr" sz="quarter" idx="11"/>
          </p:nvPr>
        </p:nvSpPr>
        <p:spPr/>
        <p:txBody>
          <a:bodyPr/>
          <a:lstStyle>
            <a:lvl1pPr>
              <a:defRPr/>
            </a:lvl1pPr>
          </a:lstStyle>
          <a:p>
            <a:pPr>
              <a:defRPr/>
            </a:pPr>
            <a:r>
              <a:rPr lang="en-US"/>
              <a:t>A. Coates</a:t>
            </a:r>
          </a:p>
        </p:txBody>
      </p:sp>
      <p:sp>
        <p:nvSpPr>
          <p:cNvPr id="9" name="Slide Number Placeholder 5"/>
          <p:cNvSpPr>
            <a:spLocks noGrp="1"/>
          </p:cNvSpPr>
          <p:nvPr>
            <p:ph type="sldNum" sz="quarter" idx="12"/>
          </p:nvPr>
        </p:nvSpPr>
        <p:spPr/>
        <p:txBody>
          <a:bodyPr/>
          <a:lstStyle>
            <a:lvl1pPr>
              <a:defRPr/>
            </a:lvl1pPr>
          </a:lstStyle>
          <a:p>
            <a:pPr>
              <a:defRPr/>
            </a:pPr>
            <a:fld id="{E8CD73CB-EE22-4844-BEB1-C1333C8FFF09}" type="slidenum">
              <a:rPr lang="en-US"/>
              <a:pPr>
                <a:defRPr/>
              </a:pPr>
              <a:t>‹#›</a:t>
            </a:fld>
            <a:endParaRPr lang="en-US"/>
          </a:p>
        </p:txBody>
      </p:sp>
    </p:spTree>
    <p:extLst>
      <p:ext uri="{BB962C8B-B14F-4D97-AF65-F5344CB8AC3E}">
        <p14:creationId xmlns:p14="http://schemas.microsoft.com/office/powerpoint/2010/main" val="192028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4" name="Footer Placeholder 4"/>
          <p:cNvSpPr>
            <a:spLocks noGrp="1"/>
          </p:cNvSpPr>
          <p:nvPr>
            <p:ph type="ftr" sz="quarter" idx="11"/>
          </p:nvPr>
        </p:nvSpPr>
        <p:spPr/>
        <p:txBody>
          <a:bodyPr/>
          <a:lstStyle>
            <a:lvl1pPr>
              <a:defRPr/>
            </a:lvl1pPr>
          </a:lstStyle>
          <a:p>
            <a:pPr>
              <a:defRPr/>
            </a:pPr>
            <a:r>
              <a:rPr lang="en-US"/>
              <a:t>A. Coates</a:t>
            </a:r>
          </a:p>
        </p:txBody>
      </p:sp>
      <p:sp>
        <p:nvSpPr>
          <p:cNvPr id="5" name="Slide Number Placeholder 5"/>
          <p:cNvSpPr>
            <a:spLocks noGrp="1"/>
          </p:cNvSpPr>
          <p:nvPr>
            <p:ph type="sldNum" sz="quarter" idx="12"/>
          </p:nvPr>
        </p:nvSpPr>
        <p:spPr/>
        <p:txBody>
          <a:bodyPr/>
          <a:lstStyle>
            <a:lvl1pPr>
              <a:defRPr/>
            </a:lvl1pPr>
          </a:lstStyle>
          <a:p>
            <a:pPr>
              <a:defRPr/>
            </a:pPr>
            <a:fld id="{C05E8178-0FD9-E44A-9846-93BA9F69CB24}" type="slidenum">
              <a:rPr lang="en-US"/>
              <a:pPr>
                <a:defRPr/>
              </a:pPr>
              <a:t>‹#›</a:t>
            </a:fld>
            <a:endParaRPr lang="en-US"/>
          </a:p>
        </p:txBody>
      </p:sp>
    </p:spTree>
    <p:extLst>
      <p:ext uri="{BB962C8B-B14F-4D97-AF65-F5344CB8AC3E}">
        <p14:creationId xmlns:p14="http://schemas.microsoft.com/office/powerpoint/2010/main" val="229122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3" name="Footer Placeholder 4"/>
          <p:cNvSpPr>
            <a:spLocks noGrp="1"/>
          </p:cNvSpPr>
          <p:nvPr>
            <p:ph type="ftr" sz="quarter" idx="11"/>
          </p:nvPr>
        </p:nvSpPr>
        <p:spPr/>
        <p:txBody>
          <a:bodyPr/>
          <a:lstStyle>
            <a:lvl1pPr>
              <a:defRPr/>
            </a:lvl1pPr>
          </a:lstStyle>
          <a:p>
            <a:pPr>
              <a:defRPr/>
            </a:pPr>
            <a:r>
              <a:rPr lang="en-US"/>
              <a:t>A. Coates</a:t>
            </a:r>
          </a:p>
        </p:txBody>
      </p:sp>
      <p:sp>
        <p:nvSpPr>
          <p:cNvPr id="4" name="Slide Number Placeholder 5"/>
          <p:cNvSpPr>
            <a:spLocks noGrp="1"/>
          </p:cNvSpPr>
          <p:nvPr>
            <p:ph type="sldNum" sz="quarter" idx="12"/>
          </p:nvPr>
        </p:nvSpPr>
        <p:spPr/>
        <p:txBody>
          <a:bodyPr/>
          <a:lstStyle>
            <a:lvl1pPr>
              <a:defRPr/>
            </a:lvl1pPr>
          </a:lstStyle>
          <a:p>
            <a:pPr>
              <a:defRPr/>
            </a:pPr>
            <a:fld id="{7E1A2963-0C66-C641-A83F-103E69BB63D7}" type="slidenum">
              <a:rPr lang="en-US"/>
              <a:pPr>
                <a:defRPr/>
              </a:pPr>
              <a:t>‹#›</a:t>
            </a:fld>
            <a:endParaRPr lang="en-US"/>
          </a:p>
        </p:txBody>
      </p:sp>
    </p:spTree>
    <p:extLst>
      <p:ext uri="{BB962C8B-B14F-4D97-AF65-F5344CB8AC3E}">
        <p14:creationId xmlns:p14="http://schemas.microsoft.com/office/powerpoint/2010/main" val="1931120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6" name="Footer Placeholder 4"/>
          <p:cNvSpPr>
            <a:spLocks noGrp="1"/>
          </p:cNvSpPr>
          <p:nvPr>
            <p:ph type="ftr" sz="quarter" idx="11"/>
          </p:nvPr>
        </p:nvSpPr>
        <p:spPr/>
        <p:txBody>
          <a:bodyPr/>
          <a:lstStyle>
            <a:lvl1pPr>
              <a:defRPr/>
            </a:lvl1pPr>
          </a:lstStyle>
          <a:p>
            <a:pPr>
              <a:defRPr/>
            </a:pPr>
            <a:r>
              <a:rPr lang="en-US"/>
              <a:t>A. Coates</a:t>
            </a:r>
          </a:p>
        </p:txBody>
      </p:sp>
      <p:sp>
        <p:nvSpPr>
          <p:cNvPr id="7" name="Slide Number Placeholder 5"/>
          <p:cNvSpPr>
            <a:spLocks noGrp="1"/>
          </p:cNvSpPr>
          <p:nvPr>
            <p:ph type="sldNum" sz="quarter" idx="12"/>
          </p:nvPr>
        </p:nvSpPr>
        <p:spPr/>
        <p:txBody>
          <a:bodyPr/>
          <a:lstStyle>
            <a:lvl1pPr>
              <a:defRPr/>
            </a:lvl1pPr>
          </a:lstStyle>
          <a:p>
            <a:pPr>
              <a:defRPr/>
            </a:pPr>
            <a:fld id="{200FA456-7291-6340-A952-97511D47387F}" type="slidenum">
              <a:rPr lang="en-US"/>
              <a:pPr>
                <a:defRPr/>
              </a:pPr>
              <a:t>‹#›</a:t>
            </a:fld>
            <a:endParaRPr lang="en-US"/>
          </a:p>
        </p:txBody>
      </p:sp>
    </p:spTree>
    <p:extLst>
      <p:ext uri="{BB962C8B-B14F-4D97-AF65-F5344CB8AC3E}">
        <p14:creationId xmlns:p14="http://schemas.microsoft.com/office/powerpoint/2010/main" val="3568580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6643688"/>
            <a:ext cx="9144000" cy="214312"/>
          </a:xfrm>
          <a:prstGeom prst="rect">
            <a:avLst/>
          </a:prstGeom>
          <a:gradFill rotWithShape="0">
            <a:gsLst>
              <a:gs pos="0">
                <a:schemeClr val="bg1"/>
              </a:gs>
              <a:gs pos="100000">
                <a:schemeClr val="bg2"/>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7"/>
          <p:cNvSpPr>
            <a:spLocks noChangeArrowheads="1"/>
          </p:cNvSpPr>
          <p:nvPr/>
        </p:nvSpPr>
        <p:spPr bwMode="auto">
          <a:xfrm>
            <a:off x="7416800" y="171450"/>
            <a:ext cx="1588" cy="15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6" name="Rectangle 8"/>
          <p:cNvSpPr>
            <a:spLocks noChangeArrowheads="1"/>
          </p:cNvSpPr>
          <p:nvPr/>
        </p:nvSpPr>
        <p:spPr bwMode="auto">
          <a:xfrm>
            <a:off x="7416800" y="171450"/>
            <a:ext cx="1588" cy="15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7" name="Text Box 9"/>
          <p:cNvSpPr txBox="1">
            <a:spLocks noChangeArrowheads="1"/>
          </p:cNvSpPr>
          <p:nvPr/>
        </p:nvSpPr>
        <p:spPr bwMode="auto">
          <a:xfrm>
            <a:off x="8415338" y="6637338"/>
            <a:ext cx="633412" cy="230187"/>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900" dirty="0">
                <a:solidFill>
                  <a:srgbClr val="000000"/>
                </a:solidFill>
              </a:rPr>
              <a:t>Page </a:t>
            </a:r>
            <a:fld id="{AE78840C-D64C-934E-A1AD-DE632B4C32EB}" type="slidenum">
              <a:rPr lang="en-US" sz="900" smtClean="0">
                <a:solidFill>
                  <a:srgbClr val="000000"/>
                </a:solidFill>
              </a:rPr>
              <a:pPr>
                <a:defRPr/>
              </a:pPr>
              <a:t>‹#›</a:t>
            </a:fld>
            <a:endParaRPr lang="en-US" sz="900" dirty="0">
              <a:solidFill>
                <a:srgbClr val="000000"/>
              </a:solidFill>
            </a:endParaRPr>
          </a:p>
        </p:txBody>
      </p:sp>
      <p:pic>
        <p:nvPicPr>
          <p:cNvPr id="8" name="Picture 14" descr="AresSLS-CR_ppt_template_conten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smtClean="0"/>
            </a:lvl1pPr>
          </a:lstStyle>
          <a:p>
            <a:pPr>
              <a:defRPr/>
            </a:pPr>
            <a:r>
              <a:rPr lang="en-US"/>
              <a:t>PSAM 16, June 26 – July 1, 2022</a:t>
            </a:r>
            <a:endParaRPr lang="en-US" sz="1400" dirty="0">
              <a:solidFill>
                <a:schemeClr val="accent2"/>
              </a:solidFill>
              <a:latin typeface="Arial" charset="0"/>
            </a:endParaRPr>
          </a:p>
        </p:txBody>
      </p:sp>
      <p:sp>
        <p:nvSpPr>
          <p:cNvPr id="10" name="Footer Placeholder 4"/>
          <p:cNvSpPr>
            <a:spLocks noGrp="1"/>
          </p:cNvSpPr>
          <p:nvPr>
            <p:ph type="ftr" sz="quarter" idx="11"/>
          </p:nvPr>
        </p:nvSpPr>
        <p:spPr>
          <a:xfrm>
            <a:off x="1979613" y="6629400"/>
            <a:ext cx="5181600" cy="228600"/>
          </a:xfrm>
        </p:spPr>
        <p:txBody>
          <a:bodyPr/>
          <a:lstStyle>
            <a:lvl1pPr>
              <a:defRPr/>
            </a:lvl1pPr>
          </a:lstStyle>
          <a:p>
            <a:pPr>
              <a:defRPr/>
            </a:pPr>
            <a:r>
              <a:rPr lang="en-US" dirty="0"/>
              <a:t>A. Coates</a:t>
            </a:r>
          </a:p>
        </p:txBody>
      </p:sp>
    </p:spTree>
    <p:extLst>
      <p:ext uri="{BB962C8B-B14F-4D97-AF65-F5344CB8AC3E}">
        <p14:creationId xmlns:p14="http://schemas.microsoft.com/office/powerpoint/2010/main" val="2857507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6" name="Footer Placeholder 4"/>
          <p:cNvSpPr>
            <a:spLocks noGrp="1"/>
          </p:cNvSpPr>
          <p:nvPr>
            <p:ph type="ftr" sz="quarter" idx="11"/>
          </p:nvPr>
        </p:nvSpPr>
        <p:spPr/>
        <p:txBody>
          <a:bodyPr/>
          <a:lstStyle>
            <a:lvl1pPr>
              <a:defRPr/>
            </a:lvl1pPr>
          </a:lstStyle>
          <a:p>
            <a:pPr>
              <a:defRPr/>
            </a:pPr>
            <a:r>
              <a:rPr lang="en-US"/>
              <a:t>A. Coates</a:t>
            </a:r>
          </a:p>
        </p:txBody>
      </p:sp>
      <p:sp>
        <p:nvSpPr>
          <p:cNvPr id="7" name="Slide Number Placeholder 5"/>
          <p:cNvSpPr>
            <a:spLocks noGrp="1"/>
          </p:cNvSpPr>
          <p:nvPr>
            <p:ph type="sldNum" sz="quarter" idx="12"/>
          </p:nvPr>
        </p:nvSpPr>
        <p:spPr/>
        <p:txBody>
          <a:bodyPr/>
          <a:lstStyle>
            <a:lvl1pPr>
              <a:defRPr/>
            </a:lvl1pPr>
          </a:lstStyle>
          <a:p>
            <a:pPr>
              <a:defRPr/>
            </a:pPr>
            <a:fld id="{FF933489-1315-F140-A23D-95648E3DC702}" type="slidenum">
              <a:rPr lang="en-US"/>
              <a:pPr>
                <a:defRPr/>
              </a:pPr>
              <a:t>‹#›</a:t>
            </a:fld>
            <a:endParaRPr lang="en-US"/>
          </a:p>
        </p:txBody>
      </p:sp>
    </p:spTree>
    <p:extLst>
      <p:ext uri="{BB962C8B-B14F-4D97-AF65-F5344CB8AC3E}">
        <p14:creationId xmlns:p14="http://schemas.microsoft.com/office/powerpoint/2010/main" val="637870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5" name="Footer Placeholder 4"/>
          <p:cNvSpPr>
            <a:spLocks noGrp="1"/>
          </p:cNvSpPr>
          <p:nvPr>
            <p:ph type="ftr" sz="quarter" idx="11"/>
          </p:nvPr>
        </p:nvSpPr>
        <p:spPr/>
        <p:txBody>
          <a:bodyPr/>
          <a:lstStyle>
            <a:lvl1pPr>
              <a:defRPr/>
            </a:lvl1pPr>
          </a:lstStyle>
          <a:p>
            <a:pPr>
              <a:defRPr/>
            </a:pPr>
            <a:r>
              <a:rPr lang="en-US"/>
              <a:t>A. Coates</a:t>
            </a:r>
          </a:p>
        </p:txBody>
      </p:sp>
      <p:sp>
        <p:nvSpPr>
          <p:cNvPr id="6" name="Slide Number Placeholder 5"/>
          <p:cNvSpPr>
            <a:spLocks noGrp="1"/>
          </p:cNvSpPr>
          <p:nvPr>
            <p:ph type="sldNum" sz="quarter" idx="12"/>
          </p:nvPr>
        </p:nvSpPr>
        <p:spPr/>
        <p:txBody>
          <a:bodyPr/>
          <a:lstStyle>
            <a:lvl1pPr>
              <a:defRPr/>
            </a:lvl1pPr>
          </a:lstStyle>
          <a:p>
            <a:pPr>
              <a:defRPr/>
            </a:pPr>
            <a:fld id="{825AC85F-C8BE-974A-B08F-38C9D26107FC}" type="slidenum">
              <a:rPr lang="en-US"/>
              <a:pPr>
                <a:defRPr/>
              </a:pPr>
              <a:t>‹#›</a:t>
            </a:fld>
            <a:endParaRPr lang="en-US"/>
          </a:p>
        </p:txBody>
      </p:sp>
    </p:spTree>
    <p:extLst>
      <p:ext uri="{BB962C8B-B14F-4D97-AF65-F5344CB8AC3E}">
        <p14:creationId xmlns:p14="http://schemas.microsoft.com/office/powerpoint/2010/main" val="3333800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PSAM 16, June 26 – July 1, 2022</a:t>
            </a:r>
          </a:p>
        </p:txBody>
      </p:sp>
      <p:sp>
        <p:nvSpPr>
          <p:cNvPr id="5" name="Footer Placeholder 4"/>
          <p:cNvSpPr>
            <a:spLocks noGrp="1"/>
          </p:cNvSpPr>
          <p:nvPr>
            <p:ph type="ftr" sz="quarter" idx="11"/>
          </p:nvPr>
        </p:nvSpPr>
        <p:spPr/>
        <p:txBody>
          <a:bodyPr/>
          <a:lstStyle>
            <a:lvl1pPr>
              <a:defRPr/>
            </a:lvl1pPr>
          </a:lstStyle>
          <a:p>
            <a:pPr>
              <a:defRPr/>
            </a:pPr>
            <a:r>
              <a:rPr lang="en-US"/>
              <a:t>A. Coates</a:t>
            </a:r>
          </a:p>
        </p:txBody>
      </p:sp>
      <p:sp>
        <p:nvSpPr>
          <p:cNvPr id="6" name="Slide Number Placeholder 5"/>
          <p:cNvSpPr>
            <a:spLocks noGrp="1"/>
          </p:cNvSpPr>
          <p:nvPr>
            <p:ph type="sldNum" sz="quarter" idx="12"/>
          </p:nvPr>
        </p:nvSpPr>
        <p:spPr/>
        <p:txBody>
          <a:bodyPr/>
          <a:lstStyle>
            <a:lvl1pPr>
              <a:defRPr/>
            </a:lvl1pPr>
          </a:lstStyle>
          <a:p>
            <a:pPr>
              <a:defRPr/>
            </a:pPr>
            <a:fld id="{4408A4C4-2926-D442-A63F-2C53B1F54BE2}" type="slidenum">
              <a:rPr lang="en-US"/>
              <a:pPr>
                <a:defRPr/>
              </a:pPr>
              <a:t>‹#›</a:t>
            </a:fld>
            <a:endParaRPr lang="en-US"/>
          </a:p>
        </p:txBody>
      </p:sp>
    </p:spTree>
    <p:extLst>
      <p:ext uri="{BB962C8B-B14F-4D97-AF65-F5344CB8AC3E}">
        <p14:creationId xmlns:p14="http://schemas.microsoft.com/office/powerpoint/2010/main" val="251667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5" name="Footer Placeholder 4"/>
          <p:cNvSpPr>
            <a:spLocks noGrp="1"/>
          </p:cNvSpPr>
          <p:nvPr>
            <p:ph type="ftr" sz="quarter" idx="11"/>
          </p:nvPr>
        </p:nvSpPr>
        <p:spPr>
          <a:xfrm>
            <a:off x="1981200" y="6629400"/>
            <a:ext cx="5181600" cy="228600"/>
          </a:xfrm>
        </p:spPr>
        <p:txBody>
          <a:bodyPr/>
          <a:lstStyle>
            <a:lvl1pPr algn="ctr">
              <a:defRPr b="1"/>
            </a:lvl1pPr>
          </a:lstStyle>
          <a:p>
            <a:pPr>
              <a:defRPr/>
            </a:pPr>
            <a:r>
              <a:rPr lang="en-US"/>
              <a:t>A. Coates</a:t>
            </a:r>
            <a:endParaRPr lang="en-US" dirty="0"/>
          </a:p>
        </p:txBody>
      </p:sp>
    </p:spTree>
    <p:extLst>
      <p:ext uri="{BB962C8B-B14F-4D97-AF65-F5344CB8AC3E}">
        <p14:creationId xmlns:p14="http://schemas.microsoft.com/office/powerpoint/2010/main" val="983159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06400" y="1003300"/>
            <a:ext cx="4635500" cy="557530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6" name="Footer Placeholder 5"/>
          <p:cNvSpPr>
            <a:spLocks noGrp="1"/>
          </p:cNvSpPr>
          <p:nvPr>
            <p:ph type="ftr" sz="quarter" idx="11"/>
          </p:nvPr>
        </p:nvSpPr>
        <p:spPr>
          <a:xfrm>
            <a:off x="1981200" y="6629400"/>
            <a:ext cx="5181600" cy="228600"/>
          </a:xfrm>
        </p:spPr>
        <p:txBody>
          <a:bodyPr/>
          <a:lstStyle>
            <a:lvl1pPr algn="l">
              <a:defRPr b="1"/>
            </a:lvl1pPr>
          </a:lstStyle>
          <a:p>
            <a:pPr algn="ctr">
              <a:defRPr/>
            </a:pPr>
            <a:r>
              <a:rPr lang="en-US"/>
              <a:t>A. Coates</a:t>
            </a:r>
            <a:endParaRPr lang="en-US" dirty="0"/>
          </a:p>
        </p:txBody>
      </p:sp>
    </p:spTree>
    <p:extLst>
      <p:ext uri="{BB962C8B-B14F-4D97-AF65-F5344CB8AC3E}">
        <p14:creationId xmlns:p14="http://schemas.microsoft.com/office/powerpoint/2010/main" val="126329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7413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9763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92274"/>
            <a:ext cx="4040188" cy="491172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9763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692274"/>
            <a:ext cx="4041775" cy="4911725"/>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8" name="Footer Placeholder 7"/>
          <p:cNvSpPr>
            <a:spLocks noGrp="1"/>
          </p:cNvSpPr>
          <p:nvPr>
            <p:ph type="ftr" sz="quarter" idx="11"/>
          </p:nvPr>
        </p:nvSpPr>
        <p:spPr/>
        <p:txBody>
          <a:bodyPr/>
          <a:lstStyle>
            <a:lvl1pPr algn="l">
              <a:defRPr b="1"/>
            </a:lvl1pPr>
          </a:lstStyle>
          <a:p>
            <a:pPr algn="ctr">
              <a:defRPr/>
            </a:pPr>
            <a:r>
              <a:rPr lang="en-US"/>
              <a:t>A. Coates</a:t>
            </a:r>
            <a:endParaRPr lang="en-US" dirty="0"/>
          </a:p>
        </p:txBody>
      </p:sp>
    </p:spTree>
    <p:extLst>
      <p:ext uri="{BB962C8B-B14F-4D97-AF65-F5344CB8AC3E}">
        <p14:creationId xmlns:p14="http://schemas.microsoft.com/office/powerpoint/2010/main" val="401969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4" name="Footer Placeholder 3"/>
          <p:cNvSpPr>
            <a:spLocks noGrp="1"/>
          </p:cNvSpPr>
          <p:nvPr>
            <p:ph type="ftr" sz="quarter" idx="11"/>
          </p:nvPr>
        </p:nvSpPr>
        <p:spPr>
          <a:xfrm>
            <a:off x="1981200" y="6629400"/>
            <a:ext cx="5181600" cy="228600"/>
          </a:xfrm>
        </p:spPr>
        <p:txBody>
          <a:bodyPr/>
          <a:lstStyle>
            <a:lvl1pPr algn="ctr">
              <a:defRPr b="1"/>
            </a:lvl1pPr>
          </a:lstStyle>
          <a:p>
            <a:pPr>
              <a:defRPr/>
            </a:pPr>
            <a:r>
              <a:rPr lang="en-US"/>
              <a:t>A. Coates</a:t>
            </a:r>
            <a:endParaRPr lang="en-US" dirty="0"/>
          </a:p>
        </p:txBody>
      </p:sp>
    </p:spTree>
    <p:extLst>
      <p:ext uri="{BB962C8B-B14F-4D97-AF65-F5344CB8AC3E}">
        <p14:creationId xmlns:p14="http://schemas.microsoft.com/office/powerpoint/2010/main" val="146841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3" name="Footer Placeholder 2"/>
          <p:cNvSpPr>
            <a:spLocks noGrp="1"/>
          </p:cNvSpPr>
          <p:nvPr>
            <p:ph type="ftr" sz="quarter" idx="11"/>
          </p:nvPr>
        </p:nvSpPr>
        <p:spPr>
          <a:xfrm>
            <a:off x="1981200" y="6629400"/>
            <a:ext cx="5181600" cy="228600"/>
          </a:xfrm>
        </p:spPr>
        <p:txBody>
          <a:bodyPr/>
          <a:lstStyle>
            <a:lvl1pPr algn="ctr">
              <a:defRPr b="1"/>
            </a:lvl1pPr>
          </a:lstStyle>
          <a:p>
            <a:pPr>
              <a:defRPr/>
            </a:pPr>
            <a:r>
              <a:rPr lang="en-US"/>
              <a:t>A. Coates</a:t>
            </a:r>
            <a:endParaRPr lang="en-US" dirty="0"/>
          </a:p>
        </p:txBody>
      </p:sp>
    </p:spTree>
    <p:extLst>
      <p:ext uri="{BB962C8B-B14F-4D97-AF65-F5344CB8AC3E}">
        <p14:creationId xmlns:p14="http://schemas.microsoft.com/office/powerpoint/2010/main" val="57437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6" name="Footer Placeholder 5"/>
          <p:cNvSpPr>
            <a:spLocks noGrp="1"/>
          </p:cNvSpPr>
          <p:nvPr>
            <p:ph type="ftr" sz="quarter" idx="11"/>
          </p:nvPr>
        </p:nvSpPr>
        <p:spPr>
          <a:xfrm>
            <a:off x="1981200" y="6629400"/>
            <a:ext cx="5181600" cy="228600"/>
          </a:xfrm>
        </p:spPr>
        <p:txBody>
          <a:bodyPr/>
          <a:lstStyle>
            <a:lvl1pPr algn="ctr">
              <a:defRPr b="1"/>
            </a:lvl1pPr>
          </a:lstStyle>
          <a:p>
            <a:pPr>
              <a:defRPr/>
            </a:pPr>
            <a:r>
              <a:rPr lang="en-US"/>
              <a:t>A. Coates</a:t>
            </a:r>
            <a:endParaRPr lang="en-US" dirty="0"/>
          </a:p>
        </p:txBody>
      </p:sp>
    </p:spTree>
    <p:extLst>
      <p:ext uri="{BB962C8B-B14F-4D97-AF65-F5344CB8AC3E}">
        <p14:creationId xmlns:p14="http://schemas.microsoft.com/office/powerpoint/2010/main" val="18119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PSAM 16, June 26 – July 1, 2022</a:t>
            </a:r>
            <a:endParaRPr lang="en-US" sz="1400">
              <a:solidFill>
                <a:schemeClr val="accent2"/>
              </a:solidFill>
              <a:latin typeface="Arial" charset="0"/>
            </a:endParaRPr>
          </a:p>
        </p:txBody>
      </p:sp>
      <p:sp>
        <p:nvSpPr>
          <p:cNvPr id="6" name="Footer Placeholder 5"/>
          <p:cNvSpPr>
            <a:spLocks noGrp="1"/>
          </p:cNvSpPr>
          <p:nvPr>
            <p:ph type="ftr" sz="quarter" idx="11"/>
          </p:nvPr>
        </p:nvSpPr>
        <p:spPr>
          <a:xfrm>
            <a:off x="1981200" y="6629400"/>
            <a:ext cx="5181600" cy="228600"/>
          </a:xfrm>
        </p:spPr>
        <p:txBody>
          <a:bodyPr/>
          <a:lstStyle>
            <a:lvl1pPr algn="ctr">
              <a:defRPr b="1"/>
            </a:lvl1pPr>
          </a:lstStyle>
          <a:p>
            <a:pPr>
              <a:defRPr/>
            </a:pPr>
            <a:r>
              <a:rPr lang="en-US"/>
              <a:t>A. Coates</a:t>
            </a:r>
            <a:endParaRPr lang="en-US" dirty="0"/>
          </a:p>
        </p:txBody>
      </p:sp>
    </p:spTree>
    <p:extLst>
      <p:ext uri="{BB962C8B-B14F-4D97-AF65-F5344CB8AC3E}">
        <p14:creationId xmlns:p14="http://schemas.microsoft.com/office/powerpoint/2010/main" val="3324945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AresSLS-CR_ppt_template_content.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731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11"/>
          <p:cNvSpPr>
            <a:spLocks noChangeArrowheads="1"/>
          </p:cNvSpPr>
          <p:nvPr/>
        </p:nvSpPr>
        <p:spPr bwMode="auto">
          <a:xfrm>
            <a:off x="0" y="6643688"/>
            <a:ext cx="9144000" cy="214312"/>
          </a:xfrm>
          <a:prstGeom prst="rect">
            <a:avLst/>
          </a:prstGeom>
          <a:gradFill rotWithShape="0">
            <a:gsLst>
              <a:gs pos="0">
                <a:schemeClr val="bg1"/>
              </a:gs>
              <a:gs pos="100000">
                <a:schemeClr val="bg2"/>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3"/>
          <p:cNvSpPr>
            <a:spLocks noGrp="1" noChangeArrowheads="1"/>
          </p:cNvSpPr>
          <p:nvPr>
            <p:ph type="title"/>
          </p:nvPr>
        </p:nvSpPr>
        <p:spPr bwMode="auto">
          <a:xfrm>
            <a:off x="685800" y="165100"/>
            <a:ext cx="7772400" cy="762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4"/>
          <p:cNvSpPr>
            <a:spLocks noGrp="1" noChangeArrowheads="1"/>
          </p:cNvSpPr>
          <p:nvPr>
            <p:ph type="body" idx="1"/>
          </p:nvPr>
        </p:nvSpPr>
        <p:spPr bwMode="auto">
          <a:xfrm>
            <a:off x="406400" y="1016000"/>
            <a:ext cx="8399463" cy="5562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989" name="Rectangle 5"/>
          <p:cNvSpPr>
            <a:spLocks noGrp="1" noChangeArrowheads="1"/>
          </p:cNvSpPr>
          <p:nvPr>
            <p:ph type="dt" sz="half" idx="2"/>
          </p:nvPr>
        </p:nvSpPr>
        <p:spPr bwMode="auto">
          <a:xfrm>
            <a:off x="152400" y="6624638"/>
            <a:ext cx="2072640" cy="2381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000" smtClean="0">
                <a:solidFill>
                  <a:schemeClr val="tx1"/>
                </a:solidFill>
                <a:latin typeface="Helvetica" charset="0"/>
              </a:defRPr>
            </a:lvl1pPr>
          </a:lstStyle>
          <a:p>
            <a:pPr>
              <a:defRPr/>
            </a:pPr>
            <a:r>
              <a:rPr lang="en-US"/>
              <a:t>PSAM 16, June 26 – July 1, 2022</a:t>
            </a:r>
            <a:endParaRPr lang="en-US" sz="1400" dirty="0"/>
          </a:p>
        </p:txBody>
      </p:sp>
      <p:sp>
        <p:nvSpPr>
          <p:cNvPr id="41990" name="Rectangle 6"/>
          <p:cNvSpPr>
            <a:spLocks noGrp="1" noChangeArrowheads="1"/>
          </p:cNvSpPr>
          <p:nvPr>
            <p:ph type="ftr" sz="quarter" idx="3"/>
          </p:nvPr>
        </p:nvSpPr>
        <p:spPr bwMode="auto">
          <a:xfrm>
            <a:off x="1981200" y="6629400"/>
            <a:ext cx="5181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b="1">
                <a:latin typeface="Arial" pitchFamily="-108" charset="0"/>
                <a:ea typeface="+mn-ea"/>
                <a:cs typeface="+mn-cs"/>
              </a:defRPr>
            </a:lvl1pPr>
          </a:lstStyle>
          <a:p>
            <a:pPr>
              <a:defRPr/>
            </a:pPr>
            <a:r>
              <a:rPr lang="en-US" dirty="0"/>
              <a:t>A. Coates</a:t>
            </a:r>
          </a:p>
        </p:txBody>
      </p:sp>
      <p:sp>
        <p:nvSpPr>
          <p:cNvPr id="1032" name="Rectangle 7"/>
          <p:cNvSpPr>
            <a:spLocks noChangeArrowheads="1"/>
          </p:cNvSpPr>
          <p:nvPr/>
        </p:nvSpPr>
        <p:spPr bwMode="auto">
          <a:xfrm>
            <a:off x="7416800" y="171450"/>
            <a:ext cx="1588" cy="15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8"/>
          <p:cNvSpPr>
            <a:spLocks noChangeArrowheads="1"/>
          </p:cNvSpPr>
          <p:nvPr/>
        </p:nvSpPr>
        <p:spPr bwMode="auto">
          <a:xfrm>
            <a:off x="7416800" y="171450"/>
            <a:ext cx="1588" cy="15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p>
        </p:txBody>
      </p:sp>
      <p:sp>
        <p:nvSpPr>
          <p:cNvPr id="41993" name="Text Box 9"/>
          <p:cNvSpPr txBox="1">
            <a:spLocks noChangeArrowheads="1"/>
          </p:cNvSpPr>
          <p:nvPr/>
        </p:nvSpPr>
        <p:spPr bwMode="auto">
          <a:xfrm>
            <a:off x="8415338" y="6637338"/>
            <a:ext cx="633412" cy="230187"/>
          </a:xfrm>
          <a:prstGeom prst="rect">
            <a:avLst/>
          </a:prstGeom>
          <a:noFill/>
          <a:ln w="12700">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900" dirty="0">
                <a:solidFill>
                  <a:srgbClr val="000000"/>
                </a:solidFill>
              </a:rPr>
              <a:t>Page </a:t>
            </a:r>
            <a:fld id="{23D0DAEE-14BC-7647-A51C-2AA47A5C336C}" type="slidenum">
              <a:rPr lang="en-US" sz="900" smtClean="0">
                <a:solidFill>
                  <a:srgbClr val="000000"/>
                </a:solidFill>
              </a:rPr>
              <a:pPr>
                <a:defRPr/>
              </a:pPr>
              <a:t>‹#›</a:t>
            </a:fld>
            <a:endParaRPr lang="en-US" sz="9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503793" r:id="rId1"/>
    <p:sldLayoutId id="2147503794" r:id="rId2"/>
    <p:sldLayoutId id="2147503795" r:id="rId3"/>
    <p:sldLayoutId id="2147503796" r:id="rId4"/>
    <p:sldLayoutId id="2147503797" r:id="rId5"/>
    <p:sldLayoutId id="2147503798" r:id="rId6"/>
    <p:sldLayoutId id="2147503799" r:id="rId7"/>
    <p:sldLayoutId id="2147503800" r:id="rId8"/>
    <p:sldLayoutId id="2147503801" r:id="rId9"/>
    <p:sldLayoutId id="2147503802" r:id="rId10"/>
    <p:sldLayoutId id="2147503803" r:id="rId11"/>
  </p:sldLayoutIdLst>
  <p:hf sldNum="0" hdr="0"/>
  <p:txStyles>
    <p:titleStyle>
      <a:lvl1pPr algn="ctr" rtl="0" eaLnBrk="0" fontAlgn="base" hangingPunct="0">
        <a:spcBef>
          <a:spcPct val="0"/>
        </a:spcBef>
        <a:spcAft>
          <a:spcPct val="0"/>
        </a:spcAft>
        <a:defRPr sz="3200" b="1">
          <a:solidFill>
            <a:srgbClr val="6A0549"/>
          </a:solidFill>
          <a:latin typeface="+mj-lt"/>
          <a:ea typeface="+mj-ea"/>
          <a:cs typeface="+mj-cs"/>
        </a:defRPr>
      </a:lvl1pPr>
      <a:lvl2pPr algn="ctr" rtl="0" eaLnBrk="0" fontAlgn="base" hangingPunct="0">
        <a:spcBef>
          <a:spcPct val="0"/>
        </a:spcBef>
        <a:spcAft>
          <a:spcPct val="0"/>
        </a:spcAft>
        <a:defRPr sz="3200" b="1">
          <a:solidFill>
            <a:srgbClr val="6A0549"/>
          </a:solidFill>
          <a:latin typeface="Helvetic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3200" b="1">
          <a:solidFill>
            <a:srgbClr val="6A0549"/>
          </a:solidFill>
          <a:latin typeface="Helvetic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3200" b="1">
          <a:solidFill>
            <a:srgbClr val="6A0549"/>
          </a:solidFill>
          <a:latin typeface="Helvetic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3200" b="1">
          <a:solidFill>
            <a:srgbClr val="6A0549"/>
          </a:solidFill>
          <a:latin typeface="Helvetica" pitchFamily="-112" charset="0"/>
          <a:ea typeface="ＭＳ Ｐゴシック" pitchFamily="-112" charset="-128"/>
          <a:cs typeface="ＭＳ Ｐゴシック" pitchFamily="-112" charset="-128"/>
        </a:defRPr>
      </a:lvl5pPr>
      <a:lvl6pPr marL="457200" algn="ctr" rtl="0" fontAlgn="base">
        <a:spcBef>
          <a:spcPct val="0"/>
        </a:spcBef>
        <a:spcAft>
          <a:spcPct val="0"/>
        </a:spcAft>
        <a:defRPr sz="3200" b="1">
          <a:solidFill>
            <a:srgbClr val="6A0549"/>
          </a:solidFill>
          <a:latin typeface="Helvetica" pitchFamily="-112" charset="0"/>
          <a:ea typeface="ＭＳ Ｐゴシック" pitchFamily="-112" charset="-128"/>
          <a:cs typeface="ＭＳ Ｐゴシック" pitchFamily="-112" charset="-128"/>
        </a:defRPr>
      </a:lvl6pPr>
      <a:lvl7pPr marL="914400" algn="ctr" rtl="0" fontAlgn="base">
        <a:spcBef>
          <a:spcPct val="0"/>
        </a:spcBef>
        <a:spcAft>
          <a:spcPct val="0"/>
        </a:spcAft>
        <a:defRPr sz="3200" b="1">
          <a:solidFill>
            <a:srgbClr val="6A0549"/>
          </a:solidFill>
          <a:latin typeface="Helvetica" pitchFamily="-112" charset="0"/>
          <a:ea typeface="ＭＳ Ｐゴシック" pitchFamily="-112" charset="-128"/>
          <a:cs typeface="ＭＳ Ｐゴシック" pitchFamily="-112" charset="-128"/>
        </a:defRPr>
      </a:lvl7pPr>
      <a:lvl8pPr marL="1371600" algn="ctr" rtl="0" fontAlgn="base">
        <a:spcBef>
          <a:spcPct val="0"/>
        </a:spcBef>
        <a:spcAft>
          <a:spcPct val="0"/>
        </a:spcAft>
        <a:defRPr sz="3200" b="1">
          <a:solidFill>
            <a:srgbClr val="6A0549"/>
          </a:solidFill>
          <a:latin typeface="Helvetica" pitchFamily="-112" charset="0"/>
          <a:ea typeface="ＭＳ Ｐゴシック" pitchFamily="-112" charset="-128"/>
          <a:cs typeface="ＭＳ Ｐゴシック" pitchFamily="-112" charset="-128"/>
        </a:defRPr>
      </a:lvl8pPr>
      <a:lvl9pPr marL="1828800" algn="ctr" rtl="0" fontAlgn="base">
        <a:spcBef>
          <a:spcPct val="0"/>
        </a:spcBef>
        <a:spcAft>
          <a:spcPct val="0"/>
        </a:spcAft>
        <a:defRPr sz="3200" b="1">
          <a:solidFill>
            <a:srgbClr val="6A0549"/>
          </a:solidFill>
          <a:latin typeface="Helvetica" pitchFamily="-112" charset="0"/>
          <a:ea typeface="ＭＳ Ｐゴシック" pitchFamily="-112" charset="-128"/>
          <a:cs typeface="ＭＳ Ｐゴシック" pitchFamily="-112" charset="-128"/>
        </a:defRPr>
      </a:lvl9pPr>
    </p:titleStyle>
    <p:bodyStyle>
      <a:lvl1pPr marL="169863" indent="-166688" algn="l" rtl="0" eaLnBrk="0" fontAlgn="base" hangingPunct="0">
        <a:lnSpc>
          <a:spcPct val="110000"/>
        </a:lnSpc>
        <a:spcBef>
          <a:spcPct val="20000"/>
        </a:spcBef>
        <a:spcAft>
          <a:spcPct val="0"/>
        </a:spcAft>
        <a:buClr>
          <a:schemeClr val="hlink"/>
        </a:buClr>
        <a:buFont typeface="Times" charset="0"/>
        <a:buChar char="•"/>
        <a:defRPr>
          <a:solidFill>
            <a:schemeClr val="tx1"/>
          </a:solidFill>
          <a:latin typeface="+mn-lt"/>
          <a:ea typeface="+mn-ea"/>
          <a:cs typeface="+mn-cs"/>
        </a:defRPr>
      </a:lvl1pPr>
      <a:lvl2pPr marL="398463" indent="-114300" algn="l" rtl="0" eaLnBrk="0" fontAlgn="base" hangingPunct="0">
        <a:lnSpc>
          <a:spcPct val="110000"/>
        </a:lnSpc>
        <a:spcBef>
          <a:spcPct val="20000"/>
        </a:spcBef>
        <a:spcAft>
          <a:spcPct val="0"/>
        </a:spcAft>
        <a:buClr>
          <a:schemeClr val="accent2"/>
        </a:buClr>
        <a:buFont typeface="Times" charset="0"/>
        <a:buChar char="•"/>
        <a:defRPr sz="1600">
          <a:solidFill>
            <a:schemeClr val="tx1"/>
          </a:solidFill>
          <a:latin typeface="+mn-lt"/>
          <a:ea typeface="+mn-ea"/>
        </a:defRPr>
      </a:lvl2pPr>
      <a:lvl3pPr marL="682625" indent="-169863" algn="l" rtl="0" eaLnBrk="0" fontAlgn="base" hangingPunct="0">
        <a:lnSpc>
          <a:spcPct val="110000"/>
        </a:lnSpc>
        <a:spcBef>
          <a:spcPct val="20000"/>
        </a:spcBef>
        <a:spcAft>
          <a:spcPct val="0"/>
        </a:spcAft>
        <a:buClr>
          <a:srgbClr val="FFB910"/>
        </a:buClr>
        <a:buChar char="–"/>
        <a:defRPr sz="1400">
          <a:solidFill>
            <a:schemeClr val="tx1"/>
          </a:solidFill>
          <a:latin typeface="+mn-lt"/>
          <a:ea typeface="ヒラギノ角ゴ Pro W3" pitchFamily="-97" charset="-128"/>
          <a:cs typeface="ヒラギノ角ゴ Pro W3" pitchFamily="-97" charset="-128"/>
        </a:defRPr>
      </a:lvl3pPr>
      <a:lvl4pPr marL="966788" indent="-169863" algn="l" rtl="0" eaLnBrk="0" fontAlgn="base" hangingPunct="0">
        <a:lnSpc>
          <a:spcPct val="110000"/>
        </a:lnSpc>
        <a:spcBef>
          <a:spcPct val="20000"/>
        </a:spcBef>
        <a:spcAft>
          <a:spcPct val="0"/>
        </a:spcAft>
        <a:buClr>
          <a:schemeClr val="bg2"/>
        </a:buClr>
        <a:buChar char="–"/>
        <a:defRPr sz="1200">
          <a:solidFill>
            <a:schemeClr val="tx1"/>
          </a:solidFill>
          <a:latin typeface="+mn-lt"/>
          <a:ea typeface="ヒラギノ角ゴ Pro W3" pitchFamily="-97" charset="-128"/>
          <a:cs typeface="ヒラギノ角ゴ Pro W3" charset="0"/>
        </a:defRPr>
      </a:lvl4pPr>
      <a:lvl5pPr marL="1081088" indent="109538" algn="l" rtl="0" eaLnBrk="0" fontAlgn="base" hangingPunct="0">
        <a:lnSpc>
          <a:spcPct val="110000"/>
        </a:lnSpc>
        <a:spcBef>
          <a:spcPct val="20000"/>
        </a:spcBef>
        <a:spcAft>
          <a:spcPct val="0"/>
        </a:spcAft>
        <a:buClr>
          <a:schemeClr val="accent1"/>
        </a:buClr>
        <a:buFont typeface="Times" charset="0"/>
        <a:buChar char="–"/>
        <a:defRPr sz="1200">
          <a:solidFill>
            <a:schemeClr val="tx1"/>
          </a:solidFill>
          <a:latin typeface="+mn-lt"/>
          <a:ea typeface="ＭＳ Ｐゴシック" pitchFamily="-97" charset="-128"/>
          <a:cs typeface="ＭＳ Ｐゴシック" pitchFamily="-97" charset="-128"/>
        </a:defRPr>
      </a:lvl5pPr>
      <a:lvl6pPr marL="15382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6pPr>
      <a:lvl7pPr marL="19954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7pPr>
      <a:lvl8pPr marL="24526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8pPr>
      <a:lvl9pPr marL="29098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Arial" pitchFamily="-108" charset="0"/>
                <a:ea typeface="+mn-ea"/>
                <a:cs typeface="+mn-cs"/>
              </a:defRPr>
            </a:lvl1pPr>
          </a:lstStyle>
          <a:p>
            <a:pPr>
              <a:defRPr/>
            </a:pPr>
            <a:r>
              <a:rPr lang="en-US"/>
              <a:t>PSAM 16, June 26 – July 1, 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108" charset="0"/>
                <a:ea typeface="+mn-ea"/>
                <a:cs typeface="+mn-cs"/>
              </a:defRPr>
            </a:lvl1pPr>
          </a:lstStyle>
          <a:p>
            <a:pPr>
              <a:defRPr/>
            </a:pPr>
            <a:r>
              <a:rPr lang="en-US"/>
              <a:t>A. Coates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9895AB5-A941-6C49-A39E-6A101F52EC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03782" r:id="rId1"/>
    <p:sldLayoutId id="2147503783" r:id="rId2"/>
    <p:sldLayoutId id="2147503784" r:id="rId3"/>
    <p:sldLayoutId id="2147503785" r:id="rId4"/>
    <p:sldLayoutId id="2147503786" r:id="rId5"/>
    <p:sldLayoutId id="2147503787" r:id="rId6"/>
    <p:sldLayoutId id="2147503788" r:id="rId7"/>
    <p:sldLayoutId id="2147503789" r:id="rId8"/>
    <p:sldLayoutId id="2147503790" r:id="rId9"/>
    <p:sldLayoutId id="2147503791" r:id="rId10"/>
    <p:sldLayoutId id="2147503792" r:id="rId11"/>
  </p:sldLayoutIdLst>
  <p:hf sldNum="0" hd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97" charset="-128"/>
          <a:cs typeface="ヒラギノ角ゴ Pro W3" pitchFamily="-97"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97"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97" charset="-128"/>
          <a:cs typeface="ＭＳ Ｐゴシック" pitchFamily="-97"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42D524-FD94-03A7-A365-BE9042D5EA47}"/>
              </a:ext>
            </a:extLst>
          </p:cNvPr>
          <p:cNvSpPr>
            <a:spLocks noGrp="1"/>
          </p:cNvSpPr>
          <p:nvPr>
            <p:ph type="ctrTitle"/>
          </p:nvPr>
        </p:nvSpPr>
        <p:spPr>
          <a:xfrm>
            <a:off x="218931" y="114912"/>
            <a:ext cx="7924601" cy="2362200"/>
          </a:xfrm>
        </p:spPr>
        <p:txBody>
          <a:bodyPr/>
          <a:lstStyle/>
          <a:p>
            <a:r>
              <a:rPr lang="en-US" dirty="0"/>
              <a:t>Numerical Investigation of Flame Propagation for Explosion Risk Modeling Development</a:t>
            </a:r>
          </a:p>
        </p:txBody>
      </p:sp>
      <p:sp>
        <p:nvSpPr>
          <p:cNvPr id="6" name="Subtitle 5">
            <a:extLst>
              <a:ext uri="{FF2B5EF4-FFF2-40B4-BE49-F238E27FC236}">
                <a16:creationId xmlns:a16="http://schemas.microsoft.com/office/drawing/2014/main" id="{D00C4C7C-CBC4-2D65-A83C-D81C562E413E}"/>
              </a:ext>
            </a:extLst>
          </p:cNvPr>
          <p:cNvSpPr>
            <a:spLocks noGrp="1"/>
          </p:cNvSpPr>
          <p:nvPr>
            <p:ph type="subTitle" idx="1"/>
          </p:nvPr>
        </p:nvSpPr>
        <p:spPr>
          <a:xfrm>
            <a:off x="218929" y="2164413"/>
            <a:ext cx="7414769" cy="1879601"/>
          </a:xfrm>
        </p:spPr>
        <p:txBody>
          <a:bodyPr/>
          <a:lstStyle/>
          <a:p>
            <a:r>
              <a:rPr lang="en-US" b="1" dirty="0"/>
              <a:t>Ashley Coates</a:t>
            </a:r>
            <a:r>
              <a:rPr lang="en-US" b="1" baseline="30000" dirty="0"/>
              <a:t>1</a:t>
            </a:r>
            <a:r>
              <a:rPr lang="en-US" b="1" dirty="0"/>
              <a:t>, </a:t>
            </a:r>
            <a:r>
              <a:rPr lang="en-US" dirty="0"/>
              <a:t>Scott Lawrence</a:t>
            </a:r>
            <a:r>
              <a:rPr lang="en-US" baseline="30000" dirty="0"/>
              <a:t>1</a:t>
            </a:r>
            <a:r>
              <a:rPr lang="en-US" dirty="0"/>
              <a:t>, Donovan Mathias</a:t>
            </a:r>
            <a:r>
              <a:rPr lang="en-US" baseline="30000" dirty="0"/>
              <a:t>1</a:t>
            </a:r>
            <a:r>
              <a:rPr lang="en-US" dirty="0"/>
              <a:t>, Brian Cantwell</a:t>
            </a:r>
            <a:r>
              <a:rPr lang="en-US" baseline="30000" dirty="0"/>
              <a:t>2</a:t>
            </a:r>
          </a:p>
          <a:p>
            <a:endParaRPr lang="en-US" sz="1200" dirty="0"/>
          </a:p>
          <a:p>
            <a:r>
              <a:rPr lang="en-US" baseline="30000" dirty="0"/>
              <a:t>1</a:t>
            </a:r>
            <a:r>
              <a:rPr lang="en-US" dirty="0"/>
              <a:t>NASA Ames Research Center</a:t>
            </a:r>
          </a:p>
          <a:p>
            <a:r>
              <a:rPr lang="en-US" baseline="30000" dirty="0"/>
              <a:t>2</a:t>
            </a:r>
            <a:r>
              <a:rPr lang="en-US" dirty="0"/>
              <a:t>Stanford University, Aeronautics and Astronautics</a:t>
            </a:r>
          </a:p>
        </p:txBody>
      </p:sp>
      <p:sp>
        <p:nvSpPr>
          <p:cNvPr id="7" name="Subtitle 5">
            <a:extLst>
              <a:ext uri="{FF2B5EF4-FFF2-40B4-BE49-F238E27FC236}">
                <a16:creationId xmlns:a16="http://schemas.microsoft.com/office/drawing/2014/main" id="{C207F3F2-7822-64F6-BD6F-B7F14C987C7F}"/>
              </a:ext>
            </a:extLst>
          </p:cNvPr>
          <p:cNvSpPr txBox="1">
            <a:spLocks/>
          </p:cNvSpPr>
          <p:nvPr/>
        </p:nvSpPr>
        <p:spPr bwMode="auto">
          <a:xfrm>
            <a:off x="218929" y="5781239"/>
            <a:ext cx="5428835" cy="80244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3175" algn="l" rtl="0" eaLnBrk="0" fontAlgn="base" hangingPunct="0">
              <a:lnSpc>
                <a:spcPct val="110000"/>
              </a:lnSpc>
              <a:spcBef>
                <a:spcPct val="20000"/>
              </a:spcBef>
              <a:spcAft>
                <a:spcPct val="0"/>
              </a:spcAft>
              <a:buClr>
                <a:schemeClr val="hlink"/>
              </a:buClr>
              <a:buFont typeface="Times" pitchFamily="-112" charset="0"/>
              <a:buNone/>
              <a:defRPr>
                <a:solidFill>
                  <a:schemeClr val="bg1"/>
                </a:solidFill>
                <a:latin typeface="+mn-lt"/>
                <a:ea typeface="+mn-ea"/>
                <a:cs typeface="+mn-cs"/>
              </a:defRPr>
            </a:lvl1pPr>
            <a:lvl2pPr marL="398463" indent="-114300" algn="l" rtl="0" eaLnBrk="0" fontAlgn="base" hangingPunct="0">
              <a:lnSpc>
                <a:spcPct val="110000"/>
              </a:lnSpc>
              <a:spcBef>
                <a:spcPct val="20000"/>
              </a:spcBef>
              <a:spcAft>
                <a:spcPct val="0"/>
              </a:spcAft>
              <a:buClr>
                <a:schemeClr val="accent2"/>
              </a:buClr>
              <a:buFont typeface="Times" charset="0"/>
              <a:buChar char="•"/>
              <a:defRPr sz="1600">
                <a:solidFill>
                  <a:schemeClr val="tx1"/>
                </a:solidFill>
                <a:latin typeface="+mn-lt"/>
                <a:ea typeface="+mn-ea"/>
              </a:defRPr>
            </a:lvl2pPr>
            <a:lvl3pPr marL="682625" indent="-169863" algn="l" rtl="0" eaLnBrk="0" fontAlgn="base" hangingPunct="0">
              <a:lnSpc>
                <a:spcPct val="110000"/>
              </a:lnSpc>
              <a:spcBef>
                <a:spcPct val="20000"/>
              </a:spcBef>
              <a:spcAft>
                <a:spcPct val="0"/>
              </a:spcAft>
              <a:buClr>
                <a:srgbClr val="FFB910"/>
              </a:buClr>
              <a:buChar char="–"/>
              <a:defRPr sz="1400">
                <a:solidFill>
                  <a:schemeClr val="tx1"/>
                </a:solidFill>
                <a:latin typeface="+mn-lt"/>
                <a:ea typeface="ヒラギノ角ゴ Pro W3" pitchFamily="-97" charset="-128"/>
                <a:cs typeface="ヒラギノ角ゴ Pro W3" pitchFamily="-97" charset="-128"/>
              </a:defRPr>
            </a:lvl3pPr>
            <a:lvl4pPr marL="966788" indent="-169863" algn="l" rtl="0" eaLnBrk="0" fontAlgn="base" hangingPunct="0">
              <a:lnSpc>
                <a:spcPct val="110000"/>
              </a:lnSpc>
              <a:spcBef>
                <a:spcPct val="20000"/>
              </a:spcBef>
              <a:spcAft>
                <a:spcPct val="0"/>
              </a:spcAft>
              <a:buClr>
                <a:schemeClr val="bg2"/>
              </a:buClr>
              <a:buChar char="–"/>
              <a:defRPr sz="1200">
                <a:solidFill>
                  <a:schemeClr val="tx1"/>
                </a:solidFill>
                <a:latin typeface="+mn-lt"/>
                <a:ea typeface="ヒラギノ角ゴ Pro W3" pitchFamily="-97" charset="-128"/>
                <a:cs typeface="ヒラギノ角ゴ Pro W3" charset="0"/>
              </a:defRPr>
            </a:lvl4pPr>
            <a:lvl5pPr marL="1081088" indent="109538" algn="l" rtl="0" eaLnBrk="0" fontAlgn="base" hangingPunct="0">
              <a:lnSpc>
                <a:spcPct val="110000"/>
              </a:lnSpc>
              <a:spcBef>
                <a:spcPct val="20000"/>
              </a:spcBef>
              <a:spcAft>
                <a:spcPct val="0"/>
              </a:spcAft>
              <a:buClr>
                <a:schemeClr val="accent1"/>
              </a:buClr>
              <a:buFont typeface="Times" charset="0"/>
              <a:buChar char="–"/>
              <a:defRPr sz="1200">
                <a:solidFill>
                  <a:schemeClr val="tx1"/>
                </a:solidFill>
                <a:latin typeface="+mn-lt"/>
                <a:ea typeface="ＭＳ Ｐゴシック" pitchFamily="-97" charset="-128"/>
                <a:cs typeface="ＭＳ Ｐゴシック" pitchFamily="-97" charset="-128"/>
              </a:defRPr>
            </a:lvl5pPr>
            <a:lvl6pPr marL="15382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6pPr>
            <a:lvl7pPr marL="19954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7pPr>
            <a:lvl8pPr marL="24526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8pPr>
            <a:lvl9pPr marL="29098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9pPr>
          </a:lstStyle>
          <a:p>
            <a:r>
              <a:rPr lang="en-US" kern="0" dirty="0"/>
              <a:t>PSAM 16 Conference</a:t>
            </a:r>
          </a:p>
          <a:p>
            <a:r>
              <a:rPr lang="en-US" kern="0" dirty="0"/>
              <a:t>June 26 – July 1, 2022</a:t>
            </a:r>
          </a:p>
        </p:txBody>
      </p:sp>
    </p:spTree>
    <p:extLst>
      <p:ext uri="{BB962C8B-B14F-4D97-AF65-F5344CB8AC3E}">
        <p14:creationId xmlns:p14="http://schemas.microsoft.com/office/powerpoint/2010/main" val="440412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3F54-E9C3-7C98-59B8-91548DFD950B}"/>
              </a:ext>
            </a:extLst>
          </p:cNvPr>
          <p:cNvSpPr>
            <a:spLocks noGrp="1"/>
          </p:cNvSpPr>
          <p:nvPr>
            <p:ph type="title"/>
          </p:nvPr>
        </p:nvSpPr>
        <p:spPr/>
        <p:txBody>
          <a:bodyPr/>
          <a:lstStyle/>
          <a:p>
            <a:r>
              <a:rPr lang="en-US" dirty="0"/>
              <a:t>Initial Velocity Variation</a:t>
            </a:r>
          </a:p>
        </p:txBody>
      </p:sp>
      <p:sp>
        <p:nvSpPr>
          <p:cNvPr id="4" name="Date Placeholder 3">
            <a:extLst>
              <a:ext uri="{FF2B5EF4-FFF2-40B4-BE49-F238E27FC236}">
                <a16:creationId xmlns:a16="http://schemas.microsoft.com/office/drawing/2014/main" id="{87CC0062-79DC-62FC-D268-DD4D47AC7AF5}"/>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TextBox 4">
            <a:extLst>
              <a:ext uri="{FF2B5EF4-FFF2-40B4-BE49-F238E27FC236}">
                <a16:creationId xmlns:a16="http://schemas.microsoft.com/office/drawing/2014/main" id="{9203ADC5-0DB5-CE91-F107-46B4C3A0D994}"/>
              </a:ext>
            </a:extLst>
          </p:cNvPr>
          <p:cNvSpPr txBox="1"/>
          <p:nvPr/>
        </p:nvSpPr>
        <p:spPr>
          <a:xfrm>
            <a:off x="335664" y="2662177"/>
            <a:ext cx="2187617" cy="1754326"/>
          </a:xfrm>
          <a:prstGeom prst="rect">
            <a:avLst/>
          </a:prstGeom>
          <a:noFill/>
        </p:spPr>
        <p:txBody>
          <a:bodyPr wrap="square" rtlCol="0">
            <a:spAutoFit/>
          </a:bodyPr>
          <a:lstStyle/>
          <a:p>
            <a:pPr algn="ctr"/>
            <a:r>
              <a:rPr lang="en-US" dirty="0"/>
              <a:t>Stoichiometric</a:t>
            </a:r>
          </a:p>
          <a:p>
            <a:pPr algn="ctr"/>
            <a:r>
              <a:rPr lang="en-US" dirty="0"/>
              <a:t>Hydrogen-Oxygen</a:t>
            </a:r>
          </a:p>
          <a:p>
            <a:pPr algn="ctr"/>
            <a:endParaRPr lang="en-US" dirty="0"/>
          </a:p>
          <a:p>
            <a:pPr algn="ctr"/>
            <a:r>
              <a:rPr lang="en-US" dirty="0"/>
              <a:t>Middle Velocity Distribution, Case 2</a:t>
            </a:r>
          </a:p>
          <a:p>
            <a:endParaRPr lang="en-US" dirty="0"/>
          </a:p>
        </p:txBody>
      </p:sp>
      <p:sp>
        <p:nvSpPr>
          <p:cNvPr id="6" name="TextBox 5">
            <a:extLst>
              <a:ext uri="{FF2B5EF4-FFF2-40B4-BE49-F238E27FC236}">
                <a16:creationId xmlns:a16="http://schemas.microsoft.com/office/drawing/2014/main" id="{B5EDD091-6CF4-284B-0C9B-1A4799EA8D5B}"/>
              </a:ext>
            </a:extLst>
          </p:cNvPr>
          <p:cNvSpPr txBox="1"/>
          <p:nvPr/>
        </p:nvSpPr>
        <p:spPr>
          <a:xfrm>
            <a:off x="4376445" y="6060034"/>
            <a:ext cx="2882097" cy="369332"/>
          </a:xfrm>
          <a:prstGeom prst="rect">
            <a:avLst/>
          </a:prstGeom>
          <a:noFill/>
        </p:spPr>
        <p:txBody>
          <a:bodyPr wrap="square" rtlCol="0">
            <a:spAutoFit/>
          </a:bodyPr>
          <a:lstStyle/>
          <a:p>
            <a:pPr algn="ctr"/>
            <a:r>
              <a:rPr lang="en-US" dirty="0"/>
              <a:t>Temperature Contours [K]</a:t>
            </a:r>
          </a:p>
        </p:txBody>
      </p:sp>
      <p:pic>
        <p:nvPicPr>
          <p:cNvPr id="8" name="Picture 7">
            <a:extLst>
              <a:ext uri="{FF2B5EF4-FFF2-40B4-BE49-F238E27FC236}">
                <a16:creationId xmlns:a16="http://schemas.microsoft.com/office/drawing/2014/main" id="{ED0DAF01-663A-8B47-3EE2-B24C9C470E79}"/>
              </a:ext>
            </a:extLst>
          </p:cNvPr>
          <p:cNvPicPr>
            <a:picLocks noChangeAspect="1"/>
          </p:cNvPicPr>
          <p:nvPr/>
        </p:nvPicPr>
        <p:blipFill>
          <a:blip r:embed="rId3"/>
          <a:stretch>
            <a:fillRect/>
          </a:stretch>
        </p:blipFill>
        <p:spPr>
          <a:xfrm>
            <a:off x="2757652" y="1324135"/>
            <a:ext cx="6190488" cy="4684136"/>
          </a:xfrm>
          <a:prstGeom prst="rect">
            <a:avLst/>
          </a:prstGeom>
        </p:spPr>
      </p:pic>
      <p:cxnSp>
        <p:nvCxnSpPr>
          <p:cNvPr id="11" name="Straight Arrow Connector 10">
            <a:extLst>
              <a:ext uri="{FF2B5EF4-FFF2-40B4-BE49-F238E27FC236}">
                <a16:creationId xmlns:a16="http://schemas.microsoft.com/office/drawing/2014/main" id="{FAD7895D-14B2-274F-7AE8-54863D55A94C}"/>
              </a:ext>
            </a:extLst>
          </p:cNvPr>
          <p:cNvCxnSpPr>
            <a:cxnSpLocks/>
          </p:cNvCxnSpPr>
          <p:nvPr/>
        </p:nvCxnSpPr>
        <p:spPr>
          <a:xfrm flipH="1">
            <a:off x="7899400" y="3060700"/>
            <a:ext cx="1048740" cy="508000"/>
          </a:xfrm>
          <a:prstGeom prst="straightConnector1">
            <a:avLst/>
          </a:prstGeom>
          <a:ln w="44450">
            <a:solidFill>
              <a:srgbClr val="F69808"/>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1B54DEFD-75AE-F649-EEC4-E08976EED626}"/>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197716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511D-B2EB-09C9-1B83-9C89BBA8E6D9}"/>
              </a:ext>
            </a:extLst>
          </p:cNvPr>
          <p:cNvSpPr>
            <a:spLocks noGrp="1"/>
          </p:cNvSpPr>
          <p:nvPr>
            <p:ph type="title"/>
          </p:nvPr>
        </p:nvSpPr>
        <p:spPr/>
        <p:txBody>
          <a:bodyPr/>
          <a:lstStyle/>
          <a:p>
            <a:r>
              <a:rPr lang="en-US" dirty="0"/>
              <a:t>Compare to Experiment</a:t>
            </a:r>
          </a:p>
        </p:txBody>
      </p:sp>
      <p:sp>
        <p:nvSpPr>
          <p:cNvPr id="3" name="Content Placeholder 2">
            <a:extLst>
              <a:ext uri="{FF2B5EF4-FFF2-40B4-BE49-F238E27FC236}">
                <a16:creationId xmlns:a16="http://schemas.microsoft.com/office/drawing/2014/main" id="{49B10B58-8EDE-988A-B197-2E4E2BDF86A0}"/>
              </a:ext>
            </a:extLst>
          </p:cNvPr>
          <p:cNvSpPr>
            <a:spLocks noGrp="1"/>
          </p:cNvSpPr>
          <p:nvPr>
            <p:ph idx="1"/>
          </p:nvPr>
        </p:nvSpPr>
        <p:spPr/>
        <p:txBody>
          <a:bodyPr/>
          <a:lstStyle/>
          <a:p>
            <a:pPr marL="3175" indent="0" algn="ctr">
              <a:buNone/>
            </a:pPr>
            <a:r>
              <a:rPr lang="en-US" dirty="0"/>
              <a:t>Reminder: Simulations did not model experiments exactly since experimental fill and recirculation process parameters were not reported and likely important  </a:t>
            </a:r>
          </a:p>
        </p:txBody>
      </p:sp>
      <p:sp>
        <p:nvSpPr>
          <p:cNvPr id="4" name="Date Placeholder 3">
            <a:extLst>
              <a:ext uri="{FF2B5EF4-FFF2-40B4-BE49-F238E27FC236}">
                <a16:creationId xmlns:a16="http://schemas.microsoft.com/office/drawing/2014/main" id="{76A8A206-C11A-AB4F-67BE-1C7B1582C89A}"/>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pic>
        <p:nvPicPr>
          <p:cNvPr id="8" name="Picture 7">
            <a:extLst>
              <a:ext uri="{FF2B5EF4-FFF2-40B4-BE49-F238E27FC236}">
                <a16:creationId xmlns:a16="http://schemas.microsoft.com/office/drawing/2014/main" id="{B613F598-A2D0-C91E-AF77-E1F38C2D76E5}"/>
              </a:ext>
            </a:extLst>
          </p:cNvPr>
          <p:cNvPicPr>
            <a:picLocks noChangeAspect="1"/>
          </p:cNvPicPr>
          <p:nvPr/>
        </p:nvPicPr>
        <p:blipFill>
          <a:blip r:embed="rId3"/>
          <a:srcRect/>
          <a:stretch/>
        </p:blipFill>
        <p:spPr>
          <a:xfrm>
            <a:off x="2072640" y="1711960"/>
            <a:ext cx="4998720" cy="3749040"/>
          </a:xfrm>
          <a:prstGeom prst="rect">
            <a:avLst/>
          </a:prstGeom>
        </p:spPr>
      </p:pic>
      <p:sp>
        <p:nvSpPr>
          <p:cNvPr id="9" name="TextBox 8">
            <a:extLst>
              <a:ext uri="{FF2B5EF4-FFF2-40B4-BE49-F238E27FC236}">
                <a16:creationId xmlns:a16="http://schemas.microsoft.com/office/drawing/2014/main" id="{E2F74DCF-3FDB-99AB-C004-7524B9E295D7}"/>
              </a:ext>
            </a:extLst>
          </p:cNvPr>
          <p:cNvSpPr txBox="1"/>
          <p:nvPr/>
        </p:nvSpPr>
        <p:spPr>
          <a:xfrm>
            <a:off x="685800" y="5632123"/>
            <a:ext cx="7772400" cy="646331"/>
          </a:xfrm>
          <a:prstGeom prst="rect">
            <a:avLst/>
          </a:prstGeom>
          <a:noFill/>
        </p:spPr>
        <p:txBody>
          <a:bodyPr wrap="square" rtlCol="0">
            <a:spAutoFit/>
          </a:bodyPr>
          <a:lstStyle/>
          <a:p>
            <a:pPr algn="ctr"/>
            <a:r>
              <a:rPr lang="en-US" dirty="0">
                <a:solidFill>
                  <a:srgbClr val="6A0448"/>
                </a:solidFill>
              </a:rPr>
              <a:t>Presence and character of a non-uniform velocity field at ignition can significantly affect flame propagation behavior</a:t>
            </a:r>
          </a:p>
        </p:txBody>
      </p:sp>
      <p:sp>
        <p:nvSpPr>
          <p:cNvPr id="5" name="Footer Placeholder 4">
            <a:extLst>
              <a:ext uri="{FF2B5EF4-FFF2-40B4-BE49-F238E27FC236}">
                <a16:creationId xmlns:a16="http://schemas.microsoft.com/office/drawing/2014/main" id="{0F9640BA-A64A-9A5A-3A8E-0A18270AE814}"/>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261359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07D2-38F8-B624-B2A6-6FC56C821DB5}"/>
              </a:ext>
            </a:extLst>
          </p:cNvPr>
          <p:cNvSpPr>
            <a:spLocks noGrp="1"/>
          </p:cNvSpPr>
          <p:nvPr>
            <p:ph type="title"/>
          </p:nvPr>
        </p:nvSpPr>
        <p:spPr/>
        <p:txBody>
          <a:bodyPr/>
          <a:lstStyle/>
          <a:p>
            <a:r>
              <a:rPr lang="en-US" dirty="0"/>
              <a:t>Engineering Model</a:t>
            </a:r>
          </a:p>
        </p:txBody>
      </p:sp>
      <p:sp>
        <p:nvSpPr>
          <p:cNvPr id="3" name="Content Placeholder 2">
            <a:extLst>
              <a:ext uri="{FF2B5EF4-FFF2-40B4-BE49-F238E27FC236}">
                <a16:creationId xmlns:a16="http://schemas.microsoft.com/office/drawing/2014/main" id="{82D4E043-F5A2-AFBF-E233-96ECC39B45EC}"/>
              </a:ext>
            </a:extLst>
          </p:cNvPr>
          <p:cNvSpPr>
            <a:spLocks noGrp="1"/>
          </p:cNvSpPr>
          <p:nvPr>
            <p:ph idx="1"/>
          </p:nvPr>
        </p:nvSpPr>
        <p:spPr/>
        <p:txBody>
          <a:bodyPr/>
          <a:lstStyle/>
          <a:p>
            <a:pPr>
              <a:spcBef>
                <a:spcPts val="2232"/>
              </a:spcBef>
            </a:pPr>
            <a:r>
              <a:rPr lang="en-US" dirty="0"/>
              <a:t>Current engineering-level blast risk model used in support of NASA’s Space Launch System (SLS) program is analogous to the vapor cloud explosion model by Baker, </a:t>
            </a:r>
            <a:r>
              <a:rPr lang="en-US" dirty="0" err="1"/>
              <a:t>Strehlow</a:t>
            </a:r>
            <a:r>
              <a:rPr lang="en-US" dirty="0"/>
              <a:t>, and Tang</a:t>
            </a:r>
          </a:p>
          <a:p>
            <a:pPr>
              <a:spcBef>
                <a:spcPts val="2232"/>
              </a:spcBef>
            </a:pPr>
            <a:r>
              <a:rPr lang="en-US" dirty="0"/>
              <a:t>Solves one-dimensional Euler equations</a:t>
            </a:r>
          </a:p>
          <a:p>
            <a:pPr>
              <a:spcBef>
                <a:spcPts val="2232"/>
              </a:spcBef>
            </a:pPr>
            <a:r>
              <a:rPr lang="en-US" dirty="0"/>
              <a:t>Based on user-specified relative flame speed and level of heat addition, computed for multiple user-specified flame speeds to address uncertainties</a:t>
            </a:r>
          </a:p>
          <a:p>
            <a:pPr>
              <a:spcBef>
                <a:spcPts val="2232"/>
              </a:spcBef>
            </a:pPr>
            <a:r>
              <a:rPr lang="en-US" dirty="0"/>
              <a:t>Flame is tracked to the edge of a vapor cloud where a blast wave is initiated and propagated outward</a:t>
            </a:r>
          </a:p>
          <a:p>
            <a:pPr>
              <a:spcBef>
                <a:spcPts val="2232"/>
              </a:spcBef>
            </a:pPr>
            <a:r>
              <a:rPr lang="en-US" dirty="0"/>
              <a:t>Blast parameters are captured as a function of distance from the flame center</a:t>
            </a:r>
          </a:p>
        </p:txBody>
      </p:sp>
      <p:sp>
        <p:nvSpPr>
          <p:cNvPr id="4" name="Date Placeholder 3">
            <a:extLst>
              <a:ext uri="{FF2B5EF4-FFF2-40B4-BE49-F238E27FC236}">
                <a16:creationId xmlns:a16="http://schemas.microsoft.com/office/drawing/2014/main" id="{391B20F2-9A3C-8315-3D93-439B995A2905}"/>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Footer Placeholder 4">
            <a:extLst>
              <a:ext uri="{FF2B5EF4-FFF2-40B4-BE49-F238E27FC236}">
                <a16:creationId xmlns:a16="http://schemas.microsoft.com/office/drawing/2014/main" id="{D0AD8A48-3F54-12B7-0803-BD0DB8F3F0B7}"/>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346203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A71CF-8A28-146F-5876-4573AADD697F}"/>
              </a:ext>
            </a:extLst>
          </p:cNvPr>
          <p:cNvSpPr>
            <a:spLocks noGrp="1"/>
          </p:cNvSpPr>
          <p:nvPr>
            <p:ph type="title"/>
          </p:nvPr>
        </p:nvSpPr>
        <p:spPr/>
        <p:txBody>
          <a:bodyPr/>
          <a:lstStyle/>
          <a:p>
            <a:r>
              <a:rPr lang="en-US" dirty="0"/>
              <a:t>Compare to Engineering Model</a:t>
            </a:r>
          </a:p>
        </p:txBody>
      </p:sp>
      <p:sp>
        <p:nvSpPr>
          <p:cNvPr id="3" name="Content Placeholder 2">
            <a:extLst>
              <a:ext uri="{FF2B5EF4-FFF2-40B4-BE49-F238E27FC236}">
                <a16:creationId xmlns:a16="http://schemas.microsoft.com/office/drawing/2014/main" id="{88016F2A-8453-E8AE-654D-2CF0A1B7749F}"/>
              </a:ext>
            </a:extLst>
          </p:cNvPr>
          <p:cNvSpPr>
            <a:spLocks noGrp="1"/>
          </p:cNvSpPr>
          <p:nvPr>
            <p:ph idx="1"/>
          </p:nvPr>
        </p:nvSpPr>
        <p:spPr/>
        <p:txBody>
          <a:bodyPr/>
          <a:lstStyle/>
          <a:p>
            <a:r>
              <a:rPr lang="en-US" dirty="0"/>
              <a:t>Pressure appears to be well resolved by the engineering model if the flame speed is known</a:t>
            </a:r>
          </a:p>
        </p:txBody>
      </p:sp>
      <p:sp>
        <p:nvSpPr>
          <p:cNvPr id="4" name="Date Placeholder 3">
            <a:extLst>
              <a:ext uri="{FF2B5EF4-FFF2-40B4-BE49-F238E27FC236}">
                <a16:creationId xmlns:a16="http://schemas.microsoft.com/office/drawing/2014/main" id="{C5F85508-5B48-8DFF-29F6-71E9AE3B8BB6}"/>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TextBox 4">
            <a:extLst>
              <a:ext uri="{FF2B5EF4-FFF2-40B4-BE49-F238E27FC236}">
                <a16:creationId xmlns:a16="http://schemas.microsoft.com/office/drawing/2014/main" id="{4C1FBFB5-BECF-239E-DF18-9FDC7C0A18D1}"/>
              </a:ext>
            </a:extLst>
          </p:cNvPr>
          <p:cNvSpPr txBox="1"/>
          <p:nvPr/>
        </p:nvSpPr>
        <p:spPr>
          <a:xfrm>
            <a:off x="719931" y="5742110"/>
            <a:ext cx="7772400" cy="646331"/>
          </a:xfrm>
          <a:prstGeom prst="rect">
            <a:avLst/>
          </a:prstGeom>
          <a:noFill/>
        </p:spPr>
        <p:txBody>
          <a:bodyPr wrap="square" rtlCol="0">
            <a:spAutoFit/>
          </a:bodyPr>
          <a:lstStyle/>
          <a:p>
            <a:pPr algn="ctr"/>
            <a:r>
              <a:rPr lang="en-US" dirty="0">
                <a:solidFill>
                  <a:srgbClr val="6A0448"/>
                </a:solidFill>
              </a:rPr>
              <a:t>Focus for furthering model capabilities should be placed on determining appropriate flame speeds</a:t>
            </a:r>
          </a:p>
        </p:txBody>
      </p:sp>
      <p:pic>
        <p:nvPicPr>
          <p:cNvPr id="9" name="Picture 8">
            <a:extLst>
              <a:ext uri="{FF2B5EF4-FFF2-40B4-BE49-F238E27FC236}">
                <a16:creationId xmlns:a16="http://schemas.microsoft.com/office/drawing/2014/main" id="{75CFCB25-C263-0D4C-E18B-6C51C2FC0D9D}"/>
              </a:ext>
            </a:extLst>
          </p:cNvPr>
          <p:cNvPicPr>
            <a:picLocks noChangeAspect="1"/>
          </p:cNvPicPr>
          <p:nvPr/>
        </p:nvPicPr>
        <p:blipFill>
          <a:blip r:embed="rId3"/>
          <a:stretch>
            <a:fillRect/>
          </a:stretch>
        </p:blipFill>
        <p:spPr>
          <a:xfrm>
            <a:off x="1949472" y="1619307"/>
            <a:ext cx="5242445" cy="3931834"/>
          </a:xfrm>
          <a:prstGeom prst="rect">
            <a:avLst/>
          </a:prstGeom>
        </p:spPr>
      </p:pic>
      <p:pic>
        <p:nvPicPr>
          <p:cNvPr id="11" name="Picture 10">
            <a:extLst>
              <a:ext uri="{FF2B5EF4-FFF2-40B4-BE49-F238E27FC236}">
                <a16:creationId xmlns:a16="http://schemas.microsoft.com/office/drawing/2014/main" id="{5369320F-FDA9-55B3-CC31-6E8254ADE2A2}"/>
              </a:ext>
            </a:extLst>
          </p:cNvPr>
          <p:cNvPicPr>
            <a:picLocks noChangeAspect="1"/>
          </p:cNvPicPr>
          <p:nvPr/>
        </p:nvPicPr>
        <p:blipFill>
          <a:blip r:embed="rId4"/>
          <a:stretch>
            <a:fillRect/>
          </a:stretch>
        </p:blipFill>
        <p:spPr>
          <a:xfrm>
            <a:off x="1947318" y="1617529"/>
            <a:ext cx="5246190" cy="3943215"/>
          </a:xfrm>
          <a:prstGeom prst="rect">
            <a:avLst/>
          </a:prstGeom>
        </p:spPr>
      </p:pic>
      <p:sp>
        <p:nvSpPr>
          <p:cNvPr id="6" name="Footer Placeholder 5">
            <a:extLst>
              <a:ext uri="{FF2B5EF4-FFF2-40B4-BE49-F238E27FC236}">
                <a16:creationId xmlns:a16="http://schemas.microsoft.com/office/drawing/2014/main" id="{D2E042A9-6E44-0FB1-218F-353ADD910A6B}"/>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2706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ADACC7-91BB-DCEA-0908-A2480B430190}"/>
              </a:ext>
            </a:extLst>
          </p:cNvPr>
          <p:cNvSpPr>
            <a:spLocks noGrp="1"/>
          </p:cNvSpPr>
          <p:nvPr>
            <p:ph type="title"/>
          </p:nvPr>
        </p:nvSpPr>
        <p:spPr/>
        <p:txBody>
          <a:bodyPr/>
          <a:lstStyle/>
          <a:p>
            <a:r>
              <a:rPr lang="en-US" dirty="0"/>
              <a:t>Closing Remarks</a:t>
            </a:r>
          </a:p>
        </p:txBody>
      </p:sp>
      <p:sp>
        <p:nvSpPr>
          <p:cNvPr id="7" name="Text Placeholder 6">
            <a:extLst>
              <a:ext uri="{FF2B5EF4-FFF2-40B4-BE49-F238E27FC236}">
                <a16:creationId xmlns:a16="http://schemas.microsoft.com/office/drawing/2014/main" id="{DA8D30AB-F665-B365-E496-7BC088489C2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C876056-EA9A-9235-2CE1-FAE897FC341F}"/>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Footer Placeholder 4">
            <a:extLst>
              <a:ext uri="{FF2B5EF4-FFF2-40B4-BE49-F238E27FC236}">
                <a16:creationId xmlns:a16="http://schemas.microsoft.com/office/drawing/2014/main" id="{535500D2-4C60-66DB-A197-F1CA1BF4E83B}"/>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259101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CBA2-9D7A-4517-0BC7-649E8A1C33D6}"/>
              </a:ext>
            </a:extLst>
          </p:cNvPr>
          <p:cNvSpPr>
            <a:spLocks noGrp="1"/>
          </p:cNvSpPr>
          <p:nvPr>
            <p:ph type="title"/>
          </p:nvPr>
        </p:nvSpPr>
        <p:spPr/>
        <p:txBody>
          <a:bodyPr/>
          <a:lstStyle/>
          <a:p>
            <a:r>
              <a:rPr lang="en-US" dirty="0"/>
              <a:t>Conclusions and Future Work</a:t>
            </a:r>
          </a:p>
        </p:txBody>
      </p:sp>
      <p:sp>
        <p:nvSpPr>
          <p:cNvPr id="3" name="Content Placeholder 2">
            <a:extLst>
              <a:ext uri="{FF2B5EF4-FFF2-40B4-BE49-F238E27FC236}">
                <a16:creationId xmlns:a16="http://schemas.microsoft.com/office/drawing/2014/main" id="{7331DCA0-06F2-D4B7-2653-BC9B44BD5660}"/>
              </a:ext>
            </a:extLst>
          </p:cNvPr>
          <p:cNvSpPr>
            <a:spLocks noGrp="1"/>
          </p:cNvSpPr>
          <p:nvPr>
            <p:ph idx="1"/>
          </p:nvPr>
        </p:nvSpPr>
        <p:spPr/>
        <p:txBody>
          <a:bodyPr/>
          <a:lstStyle/>
          <a:p>
            <a:pPr marL="3175" indent="0">
              <a:buNone/>
            </a:pPr>
            <a:r>
              <a:rPr lang="en-US" dirty="0"/>
              <a:t>Numerical simulations were computed for a variety of conditions and results were compared to experimental data and engineering model results. The gained understanding about influential parameters will lead to more informed flame speed numbers for risk assessments.</a:t>
            </a:r>
          </a:p>
          <a:p>
            <a:pPr marL="3175" indent="0">
              <a:buNone/>
            </a:pPr>
            <a:endParaRPr lang="en-US" sz="800" dirty="0"/>
          </a:p>
          <a:p>
            <a:pPr marL="3175" indent="0">
              <a:buNone/>
            </a:pPr>
            <a:r>
              <a:rPr lang="en-US" b="1" dirty="0"/>
              <a:t>Conclusions</a:t>
            </a:r>
          </a:p>
          <a:p>
            <a:r>
              <a:rPr lang="en-US" sz="1700" dirty="0"/>
              <a:t>Setup procedures for both numerical and experimental studies can significantly affect flame speeds results – report information carefully</a:t>
            </a:r>
          </a:p>
          <a:p>
            <a:r>
              <a:rPr lang="en-US" sz="1700" dirty="0"/>
              <a:t>Flame speed is sensitive to initial conditions, particularly to interactions with underlying velocity flow features</a:t>
            </a:r>
          </a:p>
          <a:p>
            <a:r>
              <a:rPr lang="en-US" sz="1700" dirty="0"/>
              <a:t>Engineering model is well-suited to capture blast waves if the flame speed is known throughout propagation</a:t>
            </a:r>
          </a:p>
          <a:p>
            <a:r>
              <a:rPr lang="en-US" sz="1700" dirty="0"/>
              <a:t>CFD was useful for understanding and determining influential parameters</a:t>
            </a:r>
            <a:endParaRPr lang="en-US" sz="800" b="1" dirty="0"/>
          </a:p>
          <a:p>
            <a:pPr marL="3175" indent="0">
              <a:buNone/>
            </a:pPr>
            <a:endParaRPr lang="en-US" sz="800" b="1" dirty="0"/>
          </a:p>
          <a:p>
            <a:pPr marL="3175" indent="0">
              <a:buNone/>
            </a:pPr>
            <a:r>
              <a:rPr lang="en-US" b="1" dirty="0"/>
              <a:t>Future Work</a:t>
            </a:r>
          </a:p>
          <a:p>
            <a:r>
              <a:rPr lang="en-US" sz="1700" dirty="0"/>
              <a:t>Consider 3D effects</a:t>
            </a:r>
          </a:p>
          <a:p>
            <a:r>
              <a:rPr lang="en-US" sz="1700" dirty="0"/>
              <a:t>Determine how well flame speed needs to be captured to get good pressure results</a:t>
            </a:r>
          </a:p>
          <a:p>
            <a:r>
              <a:rPr lang="en-US" sz="1700" dirty="0"/>
              <a:t>Disseminate findings on local flame acceleration study</a:t>
            </a:r>
          </a:p>
        </p:txBody>
      </p:sp>
      <p:sp>
        <p:nvSpPr>
          <p:cNvPr id="4" name="Date Placeholder 3">
            <a:extLst>
              <a:ext uri="{FF2B5EF4-FFF2-40B4-BE49-F238E27FC236}">
                <a16:creationId xmlns:a16="http://schemas.microsoft.com/office/drawing/2014/main" id="{74D2C434-1C46-DA02-68C9-8981BD4B65CE}"/>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Footer Placeholder 4">
            <a:extLst>
              <a:ext uri="{FF2B5EF4-FFF2-40B4-BE49-F238E27FC236}">
                <a16:creationId xmlns:a16="http://schemas.microsoft.com/office/drawing/2014/main" id="{A34A958E-9DBF-F1B9-C607-0D3A2A58531B}"/>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30324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659B2A-40B1-9B06-ED16-A33CF735F3F1}"/>
              </a:ext>
            </a:extLst>
          </p:cNvPr>
          <p:cNvSpPr>
            <a:spLocks noGrp="1"/>
          </p:cNvSpPr>
          <p:nvPr>
            <p:ph type="title"/>
          </p:nvPr>
        </p:nvSpPr>
        <p:spPr/>
        <p:txBody>
          <a:bodyPr/>
          <a:lstStyle/>
          <a:p>
            <a:r>
              <a:rPr lang="en-US" dirty="0"/>
              <a:t>References</a:t>
            </a:r>
          </a:p>
        </p:txBody>
      </p:sp>
      <p:sp>
        <p:nvSpPr>
          <p:cNvPr id="7" name="Content Placeholder 6">
            <a:extLst>
              <a:ext uri="{FF2B5EF4-FFF2-40B4-BE49-F238E27FC236}">
                <a16:creationId xmlns:a16="http://schemas.microsoft.com/office/drawing/2014/main" id="{0976047A-7158-9DB2-0778-E6C44B257F46}"/>
              </a:ext>
            </a:extLst>
          </p:cNvPr>
          <p:cNvSpPr>
            <a:spLocks noGrp="1"/>
          </p:cNvSpPr>
          <p:nvPr>
            <p:ph idx="1"/>
          </p:nvPr>
        </p:nvSpPr>
        <p:spPr/>
        <p:txBody>
          <a:bodyPr/>
          <a:lstStyle/>
          <a:p>
            <a:pPr marL="295275" indent="-292100">
              <a:spcAft>
                <a:spcPts val="600"/>
              </a:spcAft>
              <a:buNone/>
            </a:pPr>
            <a:r>
              <a:rPr lang="en-US" sz="1400" dirty="0"/>
              <a:t>[1] E. Richardson, T. Skinner, J. Blackwood, M. Hays, M. </a:t>
            </a:r>
            <a:r>
              <a:rPr lang="en-US" sz="1400" dirty="0" err="1"/>
              <a:t>Bangham</a:t>
            </a:r>
            <a:r>
              <a:rPr lang="en-US" sz="1400" dirty="0"/>
              <a:t>, and A. Jackson. “</a:t>
            </a:r>
            <a:r>
              <a:rPr lang="en-US" sz="1400" i="1" dirty="0"/>
              <a:t>An experimental study of unconfined hydrogen/oxygen and hydrogen/air explosions</a:t>
            </a:r>
            <a:r>
              <a:rPr lang="en-US" sz="1400" dirty="0"/>
              <a:t>”, 46th Joint Army- Navy-NASA-Air Force (JANNAF) Combustion Conference, (2014).</a:t>
            </a:r>
          </a:p>
          <a:p>
            <a:pPr marL="3175" indent="0">
              <a:spcAft>
                <a:spcPts val="600"/>
              </a:spcAft>
              <a:buNone/>
            </a:pPr>
            <a:r>
              <a:rPr lang="en-US" sz="1400" dirty="0"/>
              <a:t>[2] Supercomputer Picture, https://</a:t>
            </a:r>
            <a:r>
              <a:rPr lang="en-US" sz="1400" dirty="0" err="1"/>
              <a:t>images.nasa.gov</a:t>
            </a:r>
            <a:r>
              <a:rPr lang="en-US" sz="1400" dirty="0"/>
              <a:t>/details-ARC-2008-ACD08-0272-002</a:t>
            </a:r>
          </a:p>
          <a:p>
            <a:pPr marL="295275" indent="-292100">
              <a:spcAft>
                <a:spcPts val="600"/>
              </a:spcAft>
              <a:buNone/>
            </a:pPr>
            <a:r>
              <a:rPr lang="en-US" sz="1400" dirty="0"/>
              <a:t>[3] E. Luke and T. George. “</a:t>
            </a:r>
            <a:r>
              <a:rPr lang="en-US" sz="1400" i="1" dirty="0"/>
              <a:t>Loci: A rule-based framework for parallel multidisciplinary simulation synthesis</a:t>
            </a:r>
            <a:r>
              <a:rPr lang="en-US" sz="1400" dirty="0"/>
              <a:t>”, Journal of Functional Programming, 15, pp. 477–502, (2005).</a:t>
            </a:r>
          </a:p>
          <a:p>
            <a:pPr marL="295275" indent="-292100">
              <a:spcAft>
                <a:spcPts val="600"/>
              </a:spcAft>
              <a:buNone/>
            </a:pPr>
            <a:r>
              <a:rPr lang="en-US" sz="1400" dirty="0"/>
              <a:t>[4] E. Luke. “</a:t>
            </a:r>
            <a:r>
              <a:rPr lang="en-US" sz="1400" i="1" dirty="0"/>
              <a:t>On robust and accurate arbitrary polytope CFD solvers (invited)</a:t>
            </a:r>
            <a:r>
              <a:rPr lang="en-US" sz="1400" dirty="0"/>
              <a:t>”, 18th AIAA Computational Fluid Dynamics Conference, (2007). </a:t>
            </a:r>
          </a:p>
          <a:p>
            <a:pPr marL="295275" indent="-292100">
              <a:spcAft>
                <a:spcPts val="600"/>
              </a:spcAft>
              <a:buNone/>
            </a:pPr>
            <a:r>
              <a:rPr lang="en-US" sz="1400" dirty="0"/>
              <a:t>[5] E.A. Luke, X. Tong, J. Wu, P. </a:t>
            </a:r>
            <a:r>
              <a:rPr lang="en-US" sz="1400" dirty="0" err="1"/>
              <a:t>Cinnella</a:t>
            </a:r>
            <a:r>
              <a:rPr lang="en-US" sz="1400" dirty="0"/>
              <a:t>, and R. Chamberlain. “</a:t>
            </a:r>
            <a:r>
              <a:rPr lang="en-US" sz="1400" i="1" dirty="0"/>
              <a:t>CHEM 3.3: A Finite-Rate Viscous Chemistry Solver - The User Guide</a:t>
            </a:r>
            <a:r>
              <a:rPr lang="en-US" sz="1400" dirty="0"/>
              <a:t>”, (2014).</a:t>
            </a:r>
          </a:p>
          <a:p>
            <a:pPr marL="3175" indent="0">
              <a:spcAft>
                <a:spcPts val="600"/>
              </a:spcAft>
              <a:buNone/>
            </a:pPr>
            <a:r>
              <a:rPr lang="en-US" sz="1400" dirty="0"/>
              <a:t>[6] Pointwise, Inc., https://</a:t>
            </a:r>
            <a:r>
              <a:rPr lang="en-US" sz="1400" dirty="0" err="1"/>
              <a:t>www.pointwise.com</a:t>
            </a:r>
            <a:r>
              <a:rPr lang="en-US" sz="1400" dirty="0"/>
              <a:t>/. </a:t>
            </a:r>
          </a:p>
          <a:p>
            <a:pPr marL="3175" indent="0">
              <a:spcAft>
                <a:spcPts val="600"/>
              </a:spcAft>
              <a:buNone/>
            </a:pPr>
            <a:r>
              <a:rPr lang="en-US" sz="1400" dirty="0"/>
              <a:t>[7] Cantera, https://</a:t>
            </a:r>
            <a:r>
              <a:rPr lang="en-US" sz="1400" dirty="0" err="1"/>
              <a:t>cantera.org</a:t>
            </a:r>
            <a:r>
              <a:rPr lang="en-US" sz="1400" dirty="0"/>
              <a:t>. </a:t>
            </a:r>
          </a:p>
          <a:p>
            <a:pPr marL="295275" indent="-292100">
              <a:spcAft>
                <a:spcPts val="600"/>
              </a:spcAft>
              <a:buNone/>
            </a:pPr>
            <a:r>
              <a:rPr lang="en-US" sz="1400" dirty="0"/>
              <a:t>[8] S.L. Lawrence and D.L. Mathias. “</a:t>
            </a:r>
            <a:r>
              <a:rPr lang="en-US" sz="1400" i="1" dirty="0"/>
              <a:t>Blast overpressure modeling enhancements for application to risk-informed design of human space flight launch abort systems</a:t>
            </a:r>
            <a:r>
              <a:rPr lang="en-US" sz="1400" dirty="0"/>
              <a:t>”, Reliability and Maintainability Symposium (RAMS), (2008). </a:t>
            </a:r>
          </a:p>
          <a:p>
            <a:pPr marL="295275" indent="-292100">
              <a:buNone/>
            </a:pPr>
            <a:r>
              <a:rPr lang="en-US" sz="1400" dirty="0"/>
              <a:t>[9] M.J. Tang and Q.A. Baker. “</a:t>
            </a:r>
            <a:r>
              <a:rPr lang="en-US" sz="1400" i="1" dirty="0"/>
              <a:t>A new set of blast curves from vapor cloud explosion</a:t>
            </a:r>
            <a:r>
              <a:rPr lang="en-US" sz="1400" dirty="0"/>
              <a:t>”, Process Safety Progress, 18, pp. 235–240, (1999).</a:t>
            </a:r>
          </a:p>
          <a:p>
            <a:endParaRPr lang="en-US" sz="1400" dirty="0"/>
          </a:p>
          <a:p>
            <a:r>
              <a:rPr lang="en-US" sz="1400" dirty="0"/>
              <a:t>Additional references in full paper</a:t>
            </a:r>
            <a:br>
              <a:rPr lang="en-US" sz="1400" dirty="0"/>
            </a:br>
            <a:endParaRPr lang="en-US" sz="1400" dirty="0"/>
          </a:p>
          <a:p>
            <a:endParaRPr lang="en-US" dirty="0"/>
          </a:p>
        </p:txBody>
      </p:sp>
      <p:sp>
        <p:nvSpPr>
          <p:cNvPr id="4" name="Date Placeholder 3">
            <a:extLst>
              <a:ext uri="{FF2B5EF4-FFF2-40B4-BE49-F238E27FC236}">
                <a16:creationId xmlns:a16="http://schemas.microsoft.com/office/drawing/2014/main" id="{D26DC85C-EB7A-4036-118B-D888B5640DA2}"/>
              </a:ext>
            </a:extLst>
          </p:cNvPr>
          <p:cNvSpPr>
            <a:spLocks noGrp="1"/>
          </p:cNvSpPr>
          <p:nvPr>
            <p:ph type="dt" sz="half" idx="10"/>
          </p:nvPr>
        </p:nvSpPr>
        <p:spPr/>
        <p:txBody>
          <a:bodyPr/>
          <a:lstStyle/>
          <a:p>
            <a:pPr>
              <a:defRPr/>
            </a:pPr>
            <a:r>
              <a:rPr lang="en-US" dirty="0"/>
              <a:t>PSAM 16, June 26 – July 1, 2022</a:t>
            </a:r>
            <a:endParaRPr lang="en-US" sz="1400" dirty="0">
              <a:solidFill>
                <a:schemeClr val="accent2"/>
              </a:solidFill>
              <a:latin typeface="Arial" charset="0"/>
            </a:endParaRPr>
          </a:p>
        </p:txBody>
      </p:sp>
      <p:sp>
        <p:nvSpPr>
          <p:cNvPr id="5" name="Footer Placeholder 4">
            <a:extLst>
              <a:ext uri="{FF2B5EF4-FFF2-40B4-BE49-F238E27FC236}">
                <a16:creationId xmlns:a16="http://schemas.microsoft.com/office/drawing/2014/main" id="{7B61E01A-7866-6858-78DA-DD31ABC492DF}"/>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273348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BE148F-071F-96F8-22F8-2933A8375C2F}"/>
              </a:ext>
            </a:extLst>
          </p:cNvPr>
          <p:cNvSpPr>
            <a:spLocks noGrp="1"/>
          </p:cNvSpPr>
          <p:nvPr>
            <p:ph type="title"/>
          </p:nvPr>
        </p:nvSpPr>
        <p:spPr/>
        <p:txBody>
          <a:bodyPr/>
          <a:lstStyle/>
          <a:p>
            <a:r>
              <a:rPr lang="en-US" dirty="0"/>
              <a:t>Questions?</a:t>
            </a:r>
          </a:p>
        </p:txBody>
      </p:sp>
      <p:sp>
        <p:nvSpPr>
          <p:cNvPr id="6" name="Text Placeholder 5">
            <a:extLst>
              <a:ext uri="{FF2B5EF4-FFF2-40B4-BE49-F238E27FC236}">
                <a16:creationId xmlns:a16="http://schemas.microsoft.com/office/drawing/2014/main" id="{693E4FFE-BF2E-A90A-BCC9-2947BCCF7E3D}"/>
              </a:ext>
            </a:extLst>
          </p:cNvPr>
          <p:cNvSpPr>
            <a:spLocks noGrp="1"/>
          </p:cNvSpPr>
          <p:nvPr>
            <p:ph type="body" idx="1"/>
          </p:nvPr>
        </p:nvSpPr>
        <p:spPr/>
        <p:txBody>
          <a:bodyPr/>
          <a:lstStyle/>
          <a:p>
            <a:r>
              <a:rPr lang="en-US" dirty="0"/>
              <a:t>Thank You</a:t>
            </a:r>
          </a:p>
        </p:txBody>
      </p:sp>
      <p:sp>
        <p:nvSpPr>
          <p:cNvPr id="4" name="Date Placeholder 3">
            <a:extLst>
              <a:ext uri="{FF2B5EF4-FFF2-40B4-BE49-F238E27FC236}">
                <a16:creationId xmlns:a16="http://schemas.microsoft.com/office/drawing/2014/main" id="{81FDD1C5-59E2-F996-06DE-01A074FA8C83}"/>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2" name="Footer Placeholder 1">
            <a:extLst>
              <a:ext uri="{FF2B5EF4-FFF2-40B4-BE49-F238E27FC236}">
                <a16:creationId xmlns:a16="http://schemas.microsoft.com/office/drawing/2014/main" id="{2475D6BB-B904-9EB3-8AAF-6F711C205212}"/>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333739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9C83-C02A-31E4-E00B-B25C46E8A7CB}"/>
              </a:ext>
            </a:extLst>
          </p:cNvPr>
          <p:cNvSpPr>
            <a:spLocks noGrp="1"/>
          </p:cNvSpPr>
          <p:nvPr>
            <p:ph type="title"/>
          </p:nvPr>
        </p:nvSpPr>
        <p:spPr/>
        <p:txBody>
          <a:bodyPr/>
          <a:lstStyle/>
          <a:p>
            <a:r>
              <a:rPr lang="en-US" dirty="0"/>
              <a:t>Motivation</a:t>
            </a:r>
          </a:p>
        </p:txBody>
      </p:sp>
      <p:sp>
        <p:nvSpPr>
          <p:cNvPr id="4" name="Date Placeholder 3">
            <a:extLst>
              <a:ext uri="{FF2B5EF4-FFF2-40B4-BE49-F238E27FC236}">
                <a16:creationId xmlns:a16="http://schemas.microsoft.com/office/drawing/2014/main" id="{E390BC5C-DE85-EE81-5942-2DA36B57FC5D}"/>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Content Placeholder 2">
            <a:extLst>
              <a:ext uri="{FF2B5EF4-FFF2-40B4-BE49-F238E27FC236}">
                <a16:creationId xmlns:a16="http://schemas.microsoft.com/office/drawing/2014/main" id="{5C92C36F-5058-3770-87BF-DA48913C189C}"/>
              </a:ext>
            </a:extLst>
          </p:cNvPr>
          <p:cNvSpPr>
            <a:spLocks noGrp="1"/>
          </p:cNvSpPr>
          <p:nvPr>
            <p:ph idx="1"/>
          </p:nvPr>
        </p:nvSpPr>
        <p:spPr>
          <a:xfrm>
            <a:off x="406400" y="1016000"/>
            <a:ext cx="8399463" cy="5562600"/>
          </a:xfrm>
        </p:spPr>
        <p:txBody>
          <a:bodyPr/>
          <a:lstStyle/>
          <a:p>
            <a:pPr marL="3175" indent="0" algn="ctr">
              <a:buNone/>
            </a:pPr>
            <a:r>
              <a:rPr lang="en-US" dirty="0"/>
              <a:t>Identify risk-driving failure mechanisms and help to evaluate overall design safety using probabilistic failure propagation and abort risk models</a:t>
            </a:r>
          </a:p>
          <a:p>
            <a:pPr marL="3175" indent="0" algn="ctr">
              <a:buNone/>
            </a:pPr>
            <a:endParaRPr lang="en-US" sz="1400" dirty="0"/>
          </a:p>
          <a:p>
            <a:pPr marL="3175" indent="0" algn="ctr">
              <a:buNone/>
            </a:pPr>
            <a:r>
              <a:rPr lang="en-US" dirty="0"/>
              <a:t>Gain understanding through high-fidelity simulations about the complex physics of flame propagation, debris strikes, overpressure, and other factors that could occur after an uncontained launch failure</a:t>
            </a:r>
          </a:p>
          <a:p>
            <a:endParaRPr lang="en-US" dirty="0"/>
          </a:p>
        </p:txBody>
      </p:sp>
      <p:cxnSp>
        <p:nvCxnSpPr>
          <p:cNvPr id="11" name="Straight Connector 10">
            <a:extLst>
              <a:ext uri="{FF2B5EF4-FFF2-40B4-BE49-F238E27FC236}">
                <a16:creationId xmlns:a16="http://schemas.microsoft.com/office/drawing/2014/main" id="{09AAFE8E-03EF-F1B2-5484-3BE34C49CBB9}"/>
              </a:ext>
            </a:extLst>
          </p:cNvPr>
          <p:cNvCxnSpPr/>
          <p:nvPr/>
        </p:nvCxnSpPr>
        <p:spPr>
          <a:xfrm>
            <a:off x="879078" y="2609953"/>
            <a:ext cx="1930078" cy="0"/>
          </a:xfrm>
          <a:prstGeom prst="line">
            <a:avLst/>
          </a:prstGeom>
          <a:ln>
            <a:solidFill>
              <a:srgbClr val="CC330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9BF26041-25C5-800A-1D3A-BA5F20F2DF7D}"/>
              </a:ext>
            </a:extLst>
          </p:cNvPr>
          <p:cNvPicPr>
            <a:picLocks noChangeAspect="1"/>
          </p:cNvPicPr>
          <p:nvPr/>
        </p:nvPicPr>
        <p:blipFill>
          <a:blip r:embed="rId3"/>
          <a:stretch>
            <a:fillRect/>
          </a:stretch>
        </p:blipFill>
        <p:spPr>
          <a:xfrm>
            <a:off x="5971647" y="3436025"/>
            <a:ext cx="2938868" cy="2103120"/>
          </a:xfrm>
          <a:prstGeom prst="rect">
            <a:avLst/>
          </a:prstGeom>
        </p:spPr>
      </p:pic>
      <p:pic>
        <p:nvPicPr>
          <p:cNvPr id="13" name="Graphic 12" descr="Decision chart">
            <a:extLst>
              <a:ext uri="{FF2B5EF4-FFF2-40B4-BE49-F238E27FC236}">
                <a16:creationId xmlns:a16="http://schemas.microsoft.com/office/drawing/2014/main" id="{28A2F1B5-F674-8B1A-8AAB-AEC2F20EC2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54571" y="3436025"/>
            <a:ext cx="2103120" cy="2103120"/>
          </a:xfrm>
          <a:prstGeom prst="rect">
            <a:avLst/>
          </a:prstGeom>
        </p:spPr>
      </p:pic>
      <p:pic>
        <p:nvPicPr>
          <p:cNvPr id="14" name="Picture 13">
            <a:extLst>
              <a:ext uri="{FF2B5EF4-FFF2-40B4-BE49-F238E27FC236}">
                <a16:creationId xmlns:a16="http://schemas.microsoft.com/office/drawing/2014/main" id="{DD4E0FBD-A4E8-022C-ED8E-D118D6F76948}"/>
              </a:ext>
            </a:extLst>
          </p:cNvPr>
          <p:cNvPicPr>
            <a:picLocks noChangeAspect="1"/>
          </p:cNvPicPr>
          <p:nvPr/>
        </p:nvPicPr>
        <p:blipFill>
          <a:blip r:embed="rId6"/>
          <a:stretch>
            <a:fillRect/>
          </a:stretch>
        </p:blipFill>
        <p:spPr>
          <a:xfrm>
            <a:off x="301748" y="3436025"/>
            <a:ext cx="2938917" cy="2103120"/>
          </a:xfrm>
          <a:prstGeom prst="rect">
            <a:avLst/>
          </a:prstGeom>
        </p:spPr>
      </p:pic>
      <p:sp>
        <p:nvSpPr>
          <p:cNvPr id="15" name="TextBox 14">
            <a:extLst>
              <a:ext uri="{FF2B5EF4-FFF2-40B4-BE49-F238E27FC236}">
                <a16:creationId xmlns:a16="http://schemas.microsoft.com/office/drawing/2014/main" id="{92CB0773-F2F5-679A-5990-62DD65ED96F1}"/>
              </a:ext>
            </a:extLst>
          </p:cNvPr>
          <p:cNvSpPr txBox="1"/>
          <p:nvPr/>
        </p:nvSpPr>
        <p:spPr>
          <a:xfrm>
            <a:off x="557032" y="5718881"/>
            <a:ext cx="2233914" cy="369332"/>
          </a:xfrm>
          <a:prstGeom prst="rect">
            <a:avLst/>
          </a:prstGeom>
          <a:noFill/>
        </p:spPr>
        <p:txBody>
          <a:bodyPr wrap="square" rtlCol="0">
            <a:spAutoFit/>
          </a:bodyPr>
          <a:lstStyle/>
          <a:p>
            <a:pPr algn="ctr"/>
            <a:r>
              <a:rPr lang="en-US" dirty="0"/>
              <a:t>Experiments</a:t>
            </a:r>
          </a:p>
        </p:txBody>
      </p:sp>
      <p:sp>
        <p:nvSpPr>
          <p:cNvPr id="17" name="TextBox 16">
            <a:extLst>
              <a:ext uri="{FF2B5EF4-FFF2-40B4-BE49-F238E27FC236}">
                <a16:creationId xmlns:a16="http://schemas.microsoft.com/office/drawing/2014/main" id="{AC802615-E181-1E41-51CA-06044345D96D}"/>
              </a:ext>
            </a:extLst>
          </p:cNvPr>
          <p:cNvSpPr txBox="1"/>
          <p:nvPr/>
        </p:nvSpPr>
        <p:spPr>
          <a:xfrm>
            <a:off x="3489174" y="5581839"/>
            <a:ext cx="2233914" cy="646331"/>
          </a:xfrm>
          <a:prstGeom prst="rect">
            <a:avLst/>
          </a:prstGeom>
          <a:noFill/>
        </p:spPr>
        <p:txBody>
          <a:bodyPr wrap="square" rtlCol="0">
            <a:spAutoFit/>
          </a:bodyPr>
          <a:lstStyle/>
          <a:p>
            <a:pPr algn="ctr"/>
            <a:r>
              <a:rPr lang="en-US" dirty="0"/>
              <a:t>Engineering-level Blast Model</a:t>
            </a:r>
          </a:p>
        </p:txBody>
      </p:sp>
      <p:sp>
        <p:nvSpPr>
          <p:cNvPr id="18" name="TextBox 17">
            <a:extLst>
              <a:ext uri="{FF2B5EF4-FFF2-40B4-BE49-F238E27FC236}">
                <a16:creationId xmlns:a16="http://schemas.microsoft.com/office/drawing/2014/main" id="{3097823C-6674-2FA2-C376-91ECC6F62300}"/>
              </a:ext>
            </a:extLst>
          </p:cNvPr>
          <p:cNvSpPr txBox="1"/>
          <p:nvPr/>
        </p:nvSpPr>
        <p:spPr>
          <a:xfrm>
            <a:off x="6286500" y="5718881"/>
            <a:ext cx="2300468" cy="369332"/>
          </a:xfrm>
          <a:prstGeom prst="rect">
            <a:avLst/>
          </a:prstGeom>
          <a:noFill/>
        </p:spPr>
        <p:txBody>
          <a:bodyPr wrap="square" rtlCol="0">
            <a:spAutoFit/>
          </a:bodyPr>
          <a:lstStyle/>
          <a:p>
            <a:pPr algn="ctr"/>
            <a:r>
              <a:rPr lang="en-US" dirty="0"/>
              <a:t>CFD Simulations</a:t>
            </a:r>
          </a:p>
        </p:txBody>
      </p:sp>
      <p:cxnSp>
        <p:nvCxnSpPr>
          <p:cNvPr id="20" name="Straight Arrow Connector 19">
            <a:extLst>
              <a:ext uri="{FF2B5EF4-FFF2-40B4-BE49-F238E27FC236}">
                <a16:creationId xmlns:a16="http://schemas.microsoft.com/office/drawing/2014/main" id="{5BD71125-95E3-CB80-1035-11C23A67E267}"/>
              </a:ext>
            </a:extLst>
          </p:cNvPr>
          <p:cNvCxnSpPr>
            <a:cxnSpLocks/>
          </p:cNvCxnSpPr>
          <p:nvPr/>
        </p:nvCxnSpPr>
        <p:spPr>
          <a:xfrm>
            <a:off x="2505680" y="5902089"/>
            <a:ext cx="914400" cy="1458"/>
          </a:xfrm>
          <a:prstGeom prst="straightConnector1">
            <a:avLst/>
          </a:prstGeom>
          <a:ln w="44450">
            <a:solidFill>
              <a:srgbClr val="6A0448"/>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8E87003-62D7-12C8-D103-6655AD045E55}"/>
              </a:ext>
            </a:extLst>
          </p:cNvPr>
          <p:cNvCxnSpPr>
            <a:cxnSpLocks/>
          </p:cNvCxnSpPr>
          <p:nvPr/>
        </p:nvCxnSpPr>
        <p:spPr>
          <a:xfrm flipH="1">
            <a:off x="5750291" y="5902089"/>
            <a:ext cx="640080" cy="0"/>
          </a:xfrm>
          <a:prstGeom prst="straightConnector1">
            <a:avLst/>
          </a:prstGeom>
          <a:ln w="44450">
            <a:solidFill>
              <a:srgbClr val="6A0448"/>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Frame 23">
            <a:extLst>
              <a:ext uri="{FF2B5EF4-FFF2-40B4-BE49-F238E27FC236}">
                <a16:creationId xmlns:a16="http://schemas.microsoft.com/office/drawing/2014/main" id="{F72EB354-898A-F23F-6F81-A784BF9B4C5D}"/>
              </a:ext>
            </a:extLst>
          </p:cNvPr>
          <p:cNvSpPr/>
          <p:nvPr/>
        </p:nvSpPr>
        <p:spPr>
          <a:xfrm>
            <a:off x="3570199" y="3399872"/>
            <a:ext cx="2052290" cy="2938071"/>
          </a:xfrm>
          <a:prstGeom prst="frame">
            <a:avLst>
              <a:gd name="adj1" fmla="val 1527"/>
            </a:avLst>
          </a:prstGeom>
          <a:solidFill>
            <a:srgbClr val="6A0448"/>
          </a:solidFill>
          <a:ln>
            <a:solidFill>
              <a:srgbClr val="6A044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Footer Placeholder 2">
            <a:extLst>
              <a:ext uri="{FF2B5EF4-FFF2-40B4-BE49-F238E27FC236}">
                <a16:creationId xmlns:a16="http://schemas.microsoft.com/office/drawing/2014/main" id="{FA196F88-A9E8-8D08-0D53-05C68F48E9ED}"/>
              </a:ext>
            </a:extLst>
          </p:cNvPr>
          <p:cNvSpPr>
            <a:spLocks noGrp="1"/>
          </p:cNvSpPr>
          <p:nvPr>
            <p:ph type="ftr" sz="quarter" idx="11"/>
          </p:nvPr>
        </p:nvSpPr>
        <p:spPr/>
        <p:txBody>
          <a:bodyPr/>
          <a:lstStyle/>
          <a:p>
            <a:pPr>
              <a:defRPr/>
            </a:pPr>
            <a:r>
              <a:rPr lang="en-US"/>
              <a:t>A. Coates</a:t>
            </a:r>
            <a:endParaRPr lang="en-US" dirty="0"/>
          </a:p>
        </p:txBody>
      </p:sp>
      <p:sp>
        <p:nvSpPr>
          <p:cNvPr id="6" name="Double Bracket 5">
            <a:extLst>
              <a:ext uri="{FF2B5EF4-FFF2-40B4-BE49-F238E27FC236}">
                <a16:creationId xmlns:a16="http://schemas.microsoft.com/office/drawing/2014/main" id="{432A7EDE-044D-8750-8997-75A1029CE1B6}"/>
              </a:ext>
            </a:extLst>
          </p:cNvPr>
          <p:cNvSpPr/>
          <p:nvPr/>
        </p:nvSpPr>
        <p:spPr>
          <a:xfrm>
            <a:off x="338137" y="1921716"/>
            <a:ext cx="8452543" cy="1064058"/>
          </a:xfrm>
          <a:prstGeom prst="bracketPair">
            <a:avLst/>
          </a:prstGeom>
          <a:ln w="38100">
            <a:solidFill>
              <a:srgbClr val="6A0448"/>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4915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D1AA-1B92-EDA9-8462-E63DB31DBA18}"/>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72A8F217-3FCB-6EE4-9668-EDB00172CE1B}"/>
              </a:ext>
            </a:extLst>
          </p:cNvPr>
          <p:cNvSpPr>
            <a:spLocks noGrp="1"/>
          </p:cNvSpPr>
          <p:nvPr>
            <p:ph idx="1"/>
          </p:nvPr>
        </p:nvSpPr>
        <p:spPr/>
        <p:txBody>
          <a:bodyPr/>
          <a:lstStyle/>
          <a:p>
            <a:pPr marL="3175" indent="0" algn="ctr">
              <a:buNone/>
            </a:pPr>
            <a:r>
              <a:rPr lang="en-US" dirty="0"/>
              <a:t>Many things can interfere with or change how the flame is propagating</a:t>
            </a:r>
          </a:p>
        </p:txBody>
      </p:sp>
      <p:sp>
        <p:nvSpPr>
          <p:cNvPr id="4" name="Date Placeholder 3">
            <a:extLst>
              <a:ext uri="{FF2B5EF4-FFF2-40B4-BE49-F238E27FC236}">
                <a16:creationId xmlns:a16="http://schemas.microsoft.com/office/drawing/2014/main" id="{79B33371-2D63-25DA-3BFF-09E6CD4CFB14}"/>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Footer Placeholder 4">
            <a:extLst>
              <a:ext uri="{FF2B5EF4-FFF2-40B4-BE49-F238E27FC236}">
                <a16:creationId xmlns:a16="http://schemas.microsoft.com/office/drawing/2014/main" id="{A13BEB16-4613-DB68-A95F-1D540EF03DF5}"/>
              </a:ext>
            </a:extLst>
          </p:cNvPr>
          <p:cNvSpPr>
            <a:spLocks noGrp="1"/>
          </p:cNvSpPr>
          <p:nvPr>
            <p:ph type="ftr" sz="quarter" idx="11"/>
          </p:nvPr>
        </p:nvSpPr>
        <p:spPr/>
        <p:txBody>
          <a:bodyPr/>
          <a:lstStyle/>
          <a:p>
            <a:pPr>
              <a:defRPr/>
            </a:pPr>
            <a:r>
              <a:rPr lang="en-US"/>
              <a:t>A. Coates</a:t>
            </a:r>
            <a:endParaRPr lang="en-US" dirty="0"/>
          </a:p>
        </p:txBody>
      </p:sp>
      <p:pic>
        <p:nvPicPr>
          <p:cNvPr id="6" name="Graphic 5" descr="Fire">
            <a:extLst>
              <a:ext uri="{FF2B5EF4-FFF2-40B4-BE49-F238E27FC236}">
                <a16:creationId xmlns:a16="http://schemas.microsoft.com/office/drawing/2014/main" id="{9EE20DB3-B8A3-AB9F-7F81-943A3DC4A6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3144" y="2625274"/>
            <a:ext cx="1119735" cy="1119734"/>
          </a:xfrm>
          <a:prstGeom prst="rect">
            <a:avLst/>
          </a:prstGeom>
        </p:spPr>
      </p:pic>
      <p:cxnSp>
        <p:nvCxnSpPr>
          <p:cNvPr id="7" name="Straight Arrow Connector 6">
            <a:extLst>
              <a:ext uri="{FF2B5EF4-FFF2-40B4-BE49-F238E27FC236}">
                <a16:creationId xmlns:a16="http://schemas.microsoft.com/office/drawing/2014/main" id="{CE996DEE-43D6-155D-0D33-684807E49845}"/>
              </a:ext>
            </a:extLst>
          </p:cNvPr>
          <p:cNvCxnSpPr/>
          <p:nvPr/>
        </p:nvCxnSpPr>
        <p:spPr>
          <a:xfrm flipV="1">
            <a:off x="4967569" y="2540654"/>
            <a:ext cx="641598" cy="458284"/>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0C0DE193-7338-D456-EE5C-1D7B888305BC}"/>
              </a:ext>
            </a:extLst>
          </p:cNvPr>
          <p:cNvCxnSpPr>
            <a:cxnSpLocks/>
          </p:cNvCxnSpPr>
          <p:nvPr/>
        </p:nvCxnSpPr>
        <p:spPr>
          <a:xfrm flipH="1" flipV="1">
            <a:off x="3662885" y="2345269"/>
            <a:ext cx="589328" cy="401450"/>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2E563067-1557-63B7-F546-AFDB621527B6}"/>
              </a:ext>
            </a:extLst>
          </p:cNvPr>
          <p:cNvCxnSpPr>
            <a:cxnSpLocks/>
          </p:cNvCxnSpPr>
          <p:nvPr/>
        </p:nvCxnSpPr>
        <p:spPr>
          <a:xfrm>
            <a:off x="5067410" y="3358437"/>
            <a:ext cx="765989" cy="41723"/>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7ACCA1E-C0DA-FF1A-A022-AA0640829AAC}"/>
              </a:ext>
            </a:extLst>
          </p:cNvPr>
          <p:cNvCxnSpPr>
            <a:cxnSpLocks/>
          </p:cNvCxnSpPr>
          <p:nvPr/>
        </p:nvCxnSpPr>
        <p:spPr>
          <a:xfrm>
            <a:off x="4900463" y="3655980"/>
            <a:ext cx="582675" cy="638784"/>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427D5E75-506D-C9BA-4477-D2A142368E3E}"/>
              </a:ext>
            </a:extLst>
          </p:cNvPr>
          <p:cNvCxnSpPr>
            <a:cxnSpLocks/>
          </p:cNvCxnSpPr>
          <p:nvPr/>
        </p:nvCxnSpPr>
        <p:spPr>
          <a:xfrm flipH="1">
            <a:off x="4573012" y="3846734"/>
            <a:ext cx="6546" cy="555316"/>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C3EE6264-AE36-5583-2C7F-4753E337A391}"/>
              </a:ext>
            </a:extLst>
          </p:cNvPr>
          <p:cNvCxnSpPr>
            <a:cxnSpLocks/>
          </p:cNvCxnSpPr>
          <p:nvPr/>
        </p:nvCxnSpPr>
        <p:spPr>
          <a:xfrm flipH="1">
            <a:off x="3536857" y="3587648"/>
            <a:ext cx="606513" cy="315198"/>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E99CEA0-402C-C752-A9FD-AE1663206501}"/>
              </a:ext>
            </a:extLst>
          </p:cNvPr>
          <p:cNvCxnSpPr>
            <a:cxnSpLocks/>
          </p:cNvCxnSpPr>
          <p:nvPr/>
        </p:nvCxnSpPr>
        <p:spPr>
          <a:xfrm flipV="1">
            <a:off x="4643496" y="2140311"/>
            <a:ext cx="324073" cy="520378"/>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4B9BBEC-776D-301B-F98D-C2F0C105ABB6}"/>
              </a:ext>
            </a:extLst>
          </p:cNvPr>
          <p:cNvCxnSpPr>
            <a:cxnSpLocks/>
          </p:cNvCxnSpPr>
          <p:nvPr/>
        </p:nvCxnSpPr>
        <p:spPr>
          <a:xfrm flipH="1" flipV="1">
            <a:off x="3464766" y="2995998"/>
            <a:ext cx="699170" cy="225700"/>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F875929-5CAB-093E-5262-D26B57E99E03}"/>
              </a:ext>
            </a:extLst>
          </p:cNvPr>
          <p:cNvCxnSpPr/>
          <p:nvPr/>
        </p:nvCxnSpPr>
        <p:spPr>
          <a:xfrm>
            <a:off x="900250" y="2141982"/>
            <a:ext cx="0" cy="22617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7C5ECC2-6C7A-77F6-F081-0AB281518AD3}"/>
              </a:ext>
            </a:extLst>
          </p:cNvPr>
          <p:cNvCxnSpPr/>
          <p:nvPr/>
        </p:nvCxnSpPr>
        <p:spPr>
          <a:xfrm>
            <a:off x="8260165" y="2141982"/>
            <a:ext cx="0" cy="22617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6DB30A6-3165-E1CD-0300-515267C3DD89}"/>
              </a:ext>
            </a:extLst>
          </p:cNvPr>
          <p:cNvSpPr/>
          <p:nvPr/>
        </p:nvSpPr>
        <p:spPr>
          <a:xfrm>
            <a:off x="5887424" y="3834011"/>
            <a:ext cx="892552" cy="31519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Graphic 17" descr="Fire">
            <a:extLst>
              <a:ext uri="{FF2B5EF4-FFF2-40B4-BE49-F238E27FC236}">
                <a16:creationId xmlns:a16="http://schemas.microsoft.com/office/drawing/2014/main" id="{DC3E2997-7AF6-4A0D-39B5-1622DADB2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5429" y="2271740"/>
            <a:ext cx="707067" cy="707067"/>
          </a:xfrm>
          <a:prstGeom prst="rect">
            <a:avLst/>
          </a:prstGeom>
        </p:spPr>
      </p:pic>
      <p:cxnSp>
        <p:nvCxnSpPr>
          <p:cNvPr id="19" name="Straight Arrow Connector 18">
            <a:extLst>
              <a:ext uri="{FF2B5EF4-FFF2-40B4-BE49-F238E27FC236}">
                <a16:creationId xmlns:a16="http://schemas.microsoft.com/office/drawing/2014/main" id="{A44DFE21-439C-9269-8DCB-99D717F2DD13}"/>
              </a:ext>
            </a:extLst>
          </p:cNvPr>
          <p:cNvCxnSpPr>
            <a:cxnSpLocks/>
          </p:cNvCxnSpPr>
          <p:nvPr/>
        </p:nvCxnSpPr>
        <p:spPr>
          <a:xfrm flipV="1">
            <a:off x="7367133" y="2140387"/>
            <a:ext cx="466647" cy="318556"/>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B82644B-6ECF-541E-279D-65E6E9A7C103}"/>
              </a:ext>
            </a:extLst>
          </p:cNvPr>
          <p:cNvCxnSpPr>
            <a:cxnSpLocks/>
          </p:cNvCxnSpPr>
          <p:nvPr/>
        </p:nvCxnSpPr>
        <p:spPr>
          <a:xfrm flipH="1" flipV="1">
            <a:off x="6439183" y="2075333"/>
            <a:ext cx="382995" cy="299265"/>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D34C37A-9279-1281-CF3B-C66ACABBDE48}"/>
              </a:ext>
            </a:extLst>
          </p:cNvPr>
          <p:cNvCxnSpPr>
            <a:cxnSpLocks/>
          </p:cNvCxnSpPr>
          <p:nvPr/>
        </p:nvCxnSpPr>
        <p:spPr>
          <a:xfrm>
            <a:off x="7440784" y="2792253"/>
            <a:ext cx="572855" cy="40845"/>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891C41C-D4BB-7119-454E-C20D11ED25BC}"/>
              </a:ext>
            </a:extLst>
          </p:cNvPr>
          <p:cNvCxnSpPr>
            <a:cxnSpLocks/>
          </p:cNvCxnSpPr>
          <p:nvPr/>
        </p:nvCxnSpPr>
        <p:spPr>
          <a:xfrm>
            <a:off x="7341447" y="2952561"/>
            <a:ext cx="523324" cy="456627"/>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58CEAD75-3A8D-4ACD-BF01-C84DB8C166EC}"/>
              </a:ext>
            </a:extLst>
          </p:cNvPr>
          <p:cNvCxnSpPr>
            <a:cxnSpLocks/>
          </p:cNvCxnSpPr>
          <p:nvPr/>
        </p:nvCxnSpPr>
        <p:spPr>
          <a:xfrm flipH="1">
            <a:off x="7088962" y="3002893"/>
            <a:ext cx="6546" cy="406295"/>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40AAB947-DBE5-CCF2-DFB6-3DF51C1B1F32}"/>
              </a:ext>
            </a:extLst>
          </p:cNvPr>
          <p:cNvCxnSpPr>
            <a:cxnSpLocks/>
          </p:cNvCxnSpPr>
          <p:nvPr/>
        </p:nvCxnSpPr>
        <p:spPr>
          <a:xfrm flipH="1">
            <a:off x="6504652" y="2952561"/>
            <a:ext cx="338372" cy="222653"/>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ED4DC6F4-4D57-B1F5-39AD-16E2E8AAEB19}"/>
              </a:ext>
            </a:extLst>
          </p:cNvPr>
          <p:cNvCxnSpPr>
            <a:cxnSpLocks/>
          </p:cNvCxnSpPr>
          <p:nvPr/>
        </p:nvCxnSpPr>
        <p:spPr>
          <a:xfrm flipV="1">
            <a:off x="7173996" y="1751849"/>
            <a:ext cx="31176" cy="460500"/>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1337FE66-9B7C-5062-AF4B-876810D82738}"/>
              </a:ext>
            </a:extLst>
          </p:cNvPr>
          <p:cNvCxnSpPr>
            <a:cxnSpLocks/>
          </p:cNvCxnSpPr>
          <p:nvPr/>
        </p:nvCxnSpPr>
        <p:spPr>
          <a:xfrm flipH="1" flipV="1">
            <a:off x="6313153" y="2673474"/>
            <a:ext cx="453227" cy="6457"/>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7" name="Graphic 26" descr="Fire">
            <a:extLst>
              <a:ext uri="{FF2B5EF4-FFF2-40B4-BE49-F238E27FC236}">
                <a16:creationId xmlns:a16="http://schemas.microsoft.com/office/drawing/2014/main" id="{47340D25-E708-E7BA-72E1-FC183DF323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1932" y="3572265"/>
            <a:ext cx="707067" cy="707067"/>
          </a:xfrm>
          <a:prstGeom prst="rect">
            <a:avLst/>
          </a:prstGeom>
        </p:spPr>
      </p:pic>
      <p:cxnSp>
        <p:nvCxnSpPr>
          <p:cNvPr id="28" name="Straight Arrow Connector 27">
            <a:extLst>
              <a:ext uri="{FF2B5EF4-FFF2-40B4-BE49-F238E27FC236}">
                <a16:creationId xmlns:a16="http://schemas.microsoft.com/office/drawing/2014/main" id="{B424A6EC-E55D-7316-EE42-2A7AB3DE440F}"/>
              </a:ext>
            </a:extLst>
          </p:cNvPr>
          <p:cNvCxnSpPr>
            <a:cxnSpLocks/>
          </p:cNvCxnSpPr>
          <p:nvPr/>
        </p:nvCxnSpPr>
        <p:spPr>
          <a:xfrm flipV="1">
            <a:off x="2173636" y="3440911"/>
            <a:ext cx="466647" cy="318556"/>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E55371E9-60EC-7684-5845-AA5A8F1DE4E7}"/>
              </a:ext>
            </a:extLst>
          </p:cNvPr>
          <p:cNvCxnSpPr>
            <a:cxnSpLocks/>
          </p:cNvCxnSpPr>
          <p:nvPr/>
        </p:nvCxnSpPr>
        <p:spPr>
          <a:xfrm flipH="1" flipV="1">
            <a:off x="1245686" y="3375857"/>
            <a:ext cx="382995" cy="299265"/>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8B90FAF6-7A2E-E836-6B8D-87423EFAD0F0}"/>
              </a:ext>
            </a:extLst>
          </p:cNvPr>
          <p:cNvCxnSpPr>
            <a:cxnSpLocks/>
          </p:cNvCxnSpPr>
          <p:nvPr/>
        </p:nvCxnSpPr>
        <p:spPr>
          <a:xfrm>
            <a:off x="2247288" y="4092778"/>
            <a:ext cx="572855" cy="40845"/>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14CE00DD-728B-C63D-2CD5-380AB7C16F4E}"/>
              </a:ext>
            </a:extLst>
          </p:cNvPr>
          <p:cNvCxnSpPr>
            <a:cxnSpLocks/>
          </p:cNvCxnSpPr>
          <p:nvPr/>
        </p:nvCxnSpPr>
        <p:spPr>
          <a:xfrm>
            <a:off x="2147951" y="4253085"/>
            <a:ext cx="523324" cy="456627"/>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4525249-0948-C939-2DF8-15E9D15564C6}"/>
              </a:ext>
            </a:extLst>
          </p:cNvPr>
          <p:cNvCxnSpPr>
            <a:cxnSpLocks/>
          </p:cNvCxnSpPr>
          <p:nvPr/>
        </p:nvCxnSpPr>
        <p:spPr>
          <a:xfrm flipH="1">
            <a:off x="1895466" y="4303418"/>
            <a:ext cx="6546" cy="406295"/>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E9AC8610-2D72-57D3-417D-F66EE4F8378C}"/>
              </a:ext>
            </a:extLst>
          </p:cNvPr>
          <p:cNvCxnSpPr>
            <a:cxnSpLocks/>
          </p:cNvCxnSpPr>
          <p:nvPr/>
        </p:nvCxnSpPr>
        <p:spPr>
          <a:xfrm flipH="1">
            <a:off x="1311156" y="4253085"/>
            <a:ext cx="338372" cy="222653"/>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7F245104-EDA6-78E2-E42A-1923F2D486BB}"/>
              </a:ext>
            </a:extLst>
          </p:cNvPr>
          <p:cNvCxnSpPr>
            <a:cxnSpLocks/>
          </p:cNvCxnSpPr>
          <p:nvPr/>
        </p:nvCxnSpPr>
        <p:spPr>
          <a:xfrm flipV="1">
            <a:off x="1980500" y="3052374"/>
            <a:ext cx="31176" cy="460500"/>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D81D3A2-18EE-E284-79D1-1AF242C87F4D}"/>
              </a:ext>
            </a:extLst>
          </p:cNvPr>
          <p:cNvCxnSpPr>
            <a:cxnSpLocks/>
          </p:cNvCxnSpPr>
          <p:nvPr/>
        </p:nvCxnSpPr>
        <p:spPr>
          <a:xfrm flipH="1" flipV="1">
            <a:off x="1119657" y="3973998"/>
            <a:ext cx="453227" cy="6457"/>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52" name="Graphic 51" descr="Line arrow Counter clockwise curve">
            <a:extLst>
              <a:ext uri="{FF2B5EF4-FFF2-40B4-BE49-F238E27FC236}">
                <a16:creationId xmlns:a16="http://schemas.microsoft.com/office/drawing/2014/main" id="{3DA9EF9B-67A3-10ED-0BBF-206279903A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3161001" y="3969273"/>
            <a:ext cx="891920" cy="891920"/>
          </a:xfrm>
          <a:prstGeom prst="rect">
            <a:avLst/>
          </a:prstGeom>
        </p:spPr>
      </p:pic>
      <p:pic>
        <p:nvPicPr>
          <p:cNvPr id="53" name="Graphic 52" descr="Line arrow Clockwise curve">
            <a:extLst>
              <a:ext uri="{FF2B5EF4-FFF2-40B4-BE49-F238E27FC236}">
                <a16:creationId xmlns:a16="http://schemas.microsoft.com/office/drawing/2014/main" id="{5AEC94BB-AC75-BC53-A613-C78D684B07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501626">
            <a:off x="4635938" y="1379880"/>
            <a:ext cx="891920" cy="891920"/>
          </a:xfrm>
          <a:prstGeom prst="rect">
            <a:avLst/>
          </a:prstGeom>
        </p:spPr>
      </p:pic>
      <p:pic>
        <p:nvPicPr>
          <p:cNvPr id="54" name="Graphic 53" descr="Line arrow Rotate right">
            <a:extLst>
              <a:ext uri="{FF2B5EF4-FFF2-40B4-BE49-F238E27FC236}">
                <a16:creationId xmlns:a16="http://schemas.microsoft.com/office/drawing/2014/main" id="{A0D09588-6174-4FE9-0139-C2D8C3452E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4322" y="1941178"/>
            <a:ext cx="891920" cy="891920"/>
          </a:xfrm>
          <a:prstGeom prst="rect">
            <a:avLst/>
          </a:prstGeom>
        </p:spPr>
      </p:pic>
      <p:pic>
        <p:nvPicPr>
          <p:cNvPr id="55" name="Graphic 54" descr="Line arrow Rotate left">
            <a:extLst>
              <a:ext uri="{FF2B5EF4-FFF2-40B4-BE49-F238E27FC236}">
                <a16:creationId xmlns:a16="http://schemas.microsoft.com/office/drawing/2014/main" id="{704CF37A-4C4D-E626-076E-5520F34135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7273053">
            <a:off x="7095086" y="3659423"/>
            <a:ext cx="891920" cy="891920"/>
          </a:xfrm>
          <a:prstGeom prst="rect">
            <a:avLst/>
          </a:prstGeom>
        </p:spPr>
      </p:pic>
      <p:sp>
        <p:nvSpPr>
          <p:cNvPr id="57" name="Content Placeholder 2">
            <a:extLst>
              <a:ext uri="{FF2B5EF4-FFF2-40B4-BE49-F238E27FC236}">
                <a16:creationId xmlns:a16="http://schemas.microsoft.com/office/drawing/2014/main" id="{434D8540-8DAA-09AE-82B8-CDF7482C944D}"/>
              </a:ext>
            </a:extLst>
          </p:cNvPr>
          <p:cNvSpPr txBox="1">
            <a:spLocks/>
          </p:cNvSpPr>
          <p:nvPr/>
        </p:nvSpPr>
        <p:spPr bwMode="auto">
          <a:xfrm>
            <a:off x="2049780" y="5079885"/>
            <a:ext cx="5062927" cy="1407976"/>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169863" indent="-166688" algn="l" rtl="0" eaLnBrk="0" fontAlgn="base" hangingPunct="0">
              <a:lnSpc>
                <a:spcPct val="110000"/>
              </a:lnSpc>
              <a:spcBef>
                <a:spcPct val="20000"/>
              </a:spcBef>
              <a:spcAft>
                <a:spcPct val="0"/>
              </a:spcAft>
              <a:buClr>
                <a:schemeClr val="hlink"/>
              </a:buClr>
              <a:buFont typeface="Times" charset="0"/>
              <a:buChar char="•"/>
              <a:defRPr>
                <a:solidFill>
                  <a:schemeClr val="tx1"/>
                </a:solidFill>
                <a:latin typeface="+mn-lt"/>
                <a:ea typeface="+mn-ea"/>
                <a:cs typeface="+mn-cs"/>
              </a:defRPr>
            </a:lvl1pPr>
            <a:lvl2pPr marL="398463" indent="-114300" algn="l" rtl="0" eaLnBrk="0" fontAlgn="base" hangingPunct="0">
              <a:lnSpc>
                <a:spcPct val="110000"/>
              </a:lnSpc>
              <a:spcBef>
                <a:spcPct val="20000"/>
              </a:spcBef>
              <a:spcAft>
                <a:spcPct val="0"/>
              </a:spcAft>
              <a:buClr>
                <a:schemeClr val="accent2"/>
              </a:buClr>
              <a:buFont typeface="Times" charset="0"/>
              <a:buChar char="•"/>
              <a:defRPr sz="1600">
                <a:solidFill>
                  <a:schemeClr val="tx1"/>
                </a:solidFill>
                <a:latin typeface="+mn-lt"/>
                <a:ea typeface="+mn-ea"/>
              </a:defRPr>
            </a:lvl2pPr>
            <a:lvl3pPr marL="682625" indent="-169863" algn="l" rtl="0" eaLnBrk="0" fontAlgn="base" hangingPunct="0">
              <a:lnSpc>
                <a:spcPct val="110000"/>
              </a:lnSpc>
              <a:spcBef>
                <a:spcPct val="20000"/>
              </a:spcBef>
              <a:spcAft>
                <a:spcPct val="0"/>
              </a:spcAft>
              <a:buClr>
                <a:srgbClr val="FFB910"/>
              </a:buClr>
              <a:buChar char="–"/>
              <a:defRPr sz="1400">
                <a:solidFill>
                  <a:schemeClr val="tx1"/>
                </a:solidFill>
                <a:latin typeface="+mn-lt"/>
                <a:ea typeface="ヒラギノ角ゴ Pro W3" pitchFamily="-97" charset="-128"/>
                <a:cs typeface="ヒラギノ角ゴ Pro W3" pitchFamily="-97" charset="-128"/>
              </a:defRPr>
            </a:lvl3pPr>
            <a:lvl4pPr marL="966788" indent="-169863" algn="l" rtl="0" eaLnBrk="0" fontAlgn="base" hangingPunct="0">
              <a:lnSpc>
                <a:spcPct val="110000"/>
              </a:lnSpc>
              <a:spcBef>
                <a:spcPct val="20000"/>
              </a:spcBef>
              <a:spcAft>
                <a:spcPct val="0"/>
              </a:spcAft>
              <a:buClr>
                <a:schemeClr val="bg2"/>
              </a:buClr>
              <a:buChar char="–"/>
              <a:defRPr sz="1200">
                <a:solidFill>
                  <a:schemeClr val="tx1"/>
                </a:solidFill>
                <a:latin typeface="+mn-lt"/>
                <a:ea typeface="ヒラギノ角ゴ Pro W3" pitchFamily="-97" charset="-128"/>
                <a:cs typeface="ヒラギノ角ゴ Pro W3" charset="0"/>
              </a:defRPr>
            </a:lvl4pPr>
            <a:lvl5pPr marL="1081088" indent="109538" algn="l" rtl="0" eaLnBrk="0" fontAlgn="base" hangingPunct="0">
              <a:lnSpc>
                <a:spcPct val="110000"/>
              </a:lnSpc>
              <a:spcBef>
                <a:spcPct val="20000"/>
              </a:spcBef>
              <a:spcAft>
                <a:spcPct val="0"/>
              </a:spcAft>
              <a:buClr>
                <a:schemeClr val="accent1"/>
              </a:buClr>
              <a:buFont typeface="Times" charset="0"/>
              <a:buChar char="–"/>
              <a:defRPr sz="1200">
                <a:solidFill>
                  <a:schemeClr val="tx1"/>
                </a:solidFill>
                <a:latin typeface="+mn-lt"/>
                <a:ea typeface="ＭＳ Ｐゴシック" pitchFamily="-97" charset="-128"/>
                <a:cs typeface="ＭＳ Ｐゴシック" pitchFamily="-97" charset="-128"/>
              </a:defRPr>
            </a:lvl5pPr>
            <a:lvl6pPr marL="15382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6pPr>
            <a:lvl7pPr marL="19954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7pPr>
            <a:lvl8pPr marL="24526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8pPr>
            <a:lvl9pPr marL="29098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9pPr>
          </a:lstStyle>
          <a:p>
            <a:pPr marL="3175" indent="0">
              <a:spcBef>
                <a:spcPts val="1032"/>
              </a:spcBef>
              <a:buNone/>
            </a:pPr>
            <a:r>
              <a:rPr lang="en-US" kern="0" dirty="0"/>
              <a:t>Potential setup features considered in this work</a:t>
            </a:r>
          </a:p>
          <a:p>
            <a:pPr>
              <a:spcBef>
                <a:spcPts val="1032"/>
              </a:spcBef>
            </a:pPr>
            <a:r>
              <a:rPr lang="en-US" kern="0" dirty="0"/>
              <a:t>Initial Pressure</a:t>
            </a:r>
          </a:p>
          <a:p>
            <a:pPr>
              <a:spcBef>
                <a:spcPts val="1032"/>
              </a:spcBef>
            </a:pPr>
            <a:r>
              <a:rPr lang="en-US" kern="0" dirty="0"/>
              <a:t>Initial Velocity Distribution</a:t>
            </a:r>
          </a:p>
        </p:txBody>
      </p:sp>
      <p:sp>
        <p:nvSpPr>
          <p:cNvPr id="36" name="TextBox 35">
            <a:extLst>
              <a:ext uri="{FF2B5EF4-FFF2-40B4-BE49-F238E27FC236}">
                <a16:creationId xmlns:a16="http://schemas.microsoft.com/office/drawing/2014/main" id="{A75F8437-C493-6CFD-8628-38BB49B5E4AE}"/>
              </a:ext>
            </a:extLst>
          </p:cNvPr>
          <p:cNvSpPr txBox="1"/>
          <p:nvPr/>
        </p:nvSpPr>
        <p:spPr>
          <a:xfrm>
            <a:off x="7474915" y="1734370"/>
            <a:ext cx="1570499" cy="369332"/>
          </a:xfrm>
          <a:prstGeom prst="rect">
            <a:avLst/>
          </a:prstGeom>
          <a:noFill/>
        </p:spPr>
        <p:txBody>
          <a:bodyPr wrap="square" rtlCol="0">
            <a:spAutoFit/>
          </a:bodyPr>
          <a:lstStyle/>
          <a:p>
            <a:pPr algn="ctr"/>
            <a:r>
              <a:rPr lang="en-US" dirty="0"/>
              <a:t>Confinement</a:t>
            </a:r>
          </a:p>
        </p:txBody>
      </p:sp>
      <p:sp>
        <p:nvSpPr>
          <p:cNvPr id="37" name="TextBox 36">
            <a:extLst>
              <a:ext uri="{FF2B5EF4-FFF2-40B4-BE49-F238E27FC236}">
                <a16:creationId xmlns:a16="http://schemas.microsoft.com/office/drawing/2014/main" id="{FF449B72-25E4-0950-5C8D-0935D9171731}"/>
              </a:ext>
            </a:extLst>
          </p:cNvPr>
          <p:cNvSpPr txBox="1"/>
          <p:nvPr/>
        </p:nvSpPr>
        <p:spPr>
          <a:xfrm>
            <a:off x="5418955" y="4162528"/>
            <a:ext cx="1831617" cy="369332"/>
          </a:xfrm>
          <a:prstGeom prst="rect">
            <a:avLst/>
          </a:prstGeom>
          <a:noFill/>
        </p:spPr>
        <p:txBody>
          <a:bodyPr wrap="square" rtlCol="0">
            <a:spAutoFit/>
          </a:bodyPr>
          <a:lstStyle/>
          <a:p>
            <a:pPr algn="ctr"/>
            <a:r>
              <a:rPr lang="en-US" dirty="0"/>
              <a:t>Obstacles</a:t>
            </a:r>
          </a:p>
        </p:txBody>
      </p:sp>
      <p:sp>
        <p:nvSpPr>
          <p:cNvPr id="38" name="TextBox 37">
            <a:extLst>
              <a:ext uri="{FF2B5EF4-FFF2-40B4-BE49-F238E27FC236}">
                <a16:creationId xmlns:a16="http://schemas.microsoft.com/office/drawing/2014/main" id="{4E1B7470-92E0-0F2A-2DD1-06497EB44730}"/>
              </a:ext>
            </a:extLst>
          </p:cNvPr>
          <p:cNvSpPr txBox="1"/>
          <p:nvPr/>
        </p:nvSpPr>
        <p:spPr>
          <a:xfrm>
            <a:off x="2090451" y="2783590"/>
            <a:ext cx="1631867" cy="646331"/>
          </a:xfrm>
          <a:prstGeom prst="rect">
            <a:avLst/>
          </a:prstGeom>
          <a:noFill/>
        </p:spPr>
        <p:txBody>
          <a:bodyPr wrap="square" rtlCol="0">
            <a:spAutoFit/>
          </a:bodyPr>
          <a:lstStyle/>
          <a:p>
            <a:pPr algn="ctr"/>
            <a:r>
              <a:rPr lang="en-US" dirty="0"/>
              <a:t>Multiple ignition points</a:t>
            </a:r>
          </a:p>
        </p:txBody>
      </p:sp>
      <p:sp>
        <p:nvSpPr>
          <p:cNvPr id="40" name="TextBox 39">
            <a:extLst>
              <a:ext uri="{FF2B5EF4-FFF2-40B4-BE49-F238E27FC236}">
                <a16:creationId xmlns:a16="http://schemas.microsoft.com/office/drawing/2014/main" id="{8F0DA5EB-9915-0605-D106-3D5FD1FBF978}"/>
              </a:ext>
            </a:extLst>
          </p:cNvPr>
          <p:cNvSpPr txBox="1"/>
          <p:nvPr/>
        </p:nvSpPr>
        <p:spPr>
          <a:xfrm>
            <a:off x="1742532" y="1706394"/>
            <a:ext cx="2860254" cy="369332"/>
          </a:xfrm>
          <a:prstGeom prst="rect">
            <a:avLst/>
          </a:prstGeom>
          <a:noFill/>
        </p:spPr>
        <p:txBody>
          <a:bodyPr wrap="square" rtlCol="0">
            <a:spAutoFit/>
          </a:bodyPr>
          <a:lstStyle/>
          <a:p>
            <a:pPr algn="ctr"/>
            <a:r>
              <a:rPr lang="en-US" dirty="0"/>
              <a:t>Underlying flow conditions</a:t>
            </a:r>
          </a:p>
        </p:txBody>
      </p:sp>
    </p:spTree>
    <p:extLst>
      <p:ext uri="{BB962C8B-B14F-4D97-AF65-F5344CB8AC3E}">
        <p14:creationId xmlns:p14="http://schemas.microsoft.com/office/powerpoint/2010/main" val="149370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7" grpId="0"/>
      <p:bldP spid="36" grpId="0"/>
      <p:bldP spid="37" grpId="0"/>
      <p:bldP spid="3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6EE1-4225-F471-BD57-122EE83E3A47}"/>
              </a:ext>
            </a:extLst>
          </p:cNvPr>
          <p:cNvSpPr>
            <a:spLocks noGrp="1"/>
          </p:cNvSpPr>
          <p:nvPr>
            <p:ph type="title"/>
          </p:nvPr>
        </p:nvSpPr>
        <p:spPr/>
        <p:txBody>
          <a:bodyPr/>
          <a:lstStyle/>
          <a:p>
            <a:r>
              <a:rPr lang="en-US" dirty="0"/>
              <a:t>Problem Setup</a:t>
            </a:r>
          </a:p>
        </p:txBody>
      </p:sp>
      <p:sp>
        <p:nvSpPr>
          <p:cNvPr id="3" name="Content Placeholder 2">
            <a:extLst>
              <a:ext uri="{FF2B5EF4-FFF2-40B4-BE49-F238E27FC236}">
                <a16:creationId xmlns:a16="http://schemas.microsoft.com/office/drawing/2014/main" id="{C390EC4C-D69C-0484-B871-CA133A53EE3D}"/>
              </a:ext>
            </a:extLst>
          </p:cNvPr>
          <p:cNvSpPr>
            <a:spLocks noGrp="1"/>
          </p:cNvSpPr>
          <p:nvPr>
            <p:ph idx="1"/>
          </p:nvPr>
        </p:nvSpPr>
        <p:spPr/>
        <p:txBody>
          <a:bodyPr/>
          <a:lstStyle/>
          <a:p>
            <a:pPr marL="3175" indent="0" algn="ctr">
              <a:buNone/>
            </a:pPr>
            <a:r>
              <a:rPr lang="en-US" dirty="0"/>
              <a:t>Geometry representative of the Hydrogen Unconfined Combustion Test Apparatus (HUCTA) experiments conducted at MSFC</a:t>
            </a:r>
          </a:p>
        </p:txBody>
      </p:sp>
      <p:sp>
        <p:nvSpPr>
          <p:cNvPr id="4" name="Date Placeholder 3">
            <a:extLst>
              <a:ext uri="{FF2B5EF4-FFF2-40B4-BE49-F238E27FC236}">
                <a16:creationId xmlns:a16="http://schemas.microsoft.com/office/drawing/2014/main" id="{10A776F7-7D28-12DB-77E4-3ED1BB0B0D81}"/>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pic>
        <p:nvPicPr>
          <p:cNvPr id="6" name="Picture 5">
            <a:extLst>
              <a:ext uri="{FF2B5EF4-FFF2-40B4-BE49-F238E27FC236}">
                <a16:creationId xmlns:a16="http://schemas.microsoft.com/office/drawing/2014/main" id="{D0DBF1CA-984C-1DF6-AB4B-C1B1A53BB8E9}"/>
              </a:ext>
            </a:extLst>
          </p:cNvPr>
          <p:cNvPicPr>
            <a:picLocks noChangeAspect="1"/>
          </p:cNvPicPr>
          <p:nvPr/>
        </p:nvPicPr>
        <p:blipFill>
          <a:blip r:embed="rId3"/>
          <a:stretch>
            <a:fillRect/>
          </a:stretch>
        </p:blipFill>
        <p:spPr>
          <a:xfrm>
            <a:off x="338137" y="2435918"/>
            <a:ext cx="4344486" cy="3108960"/>
          </a:xfrm>
          <a:prstGeom prst="rect">
            <a:avLst/>
          </a:prstGeom>
        </p:spPr>
      </p:pic>
      <p:pic>
        <p:nvPicPr>
          <p:cNvPr id="8" name="Picture 7">
            <a:extLst>
              <a:ext uri="{FF2B5EF4-FFF2-40B4-BE49-F238E27FC236}">
                <a16:creationId xmlns:a16="http://schemas.microsoft.com/office/drawing/2014/main" id="{A70CBE91-1C96-C80C-7BAA-FCE74595DC90}"/>
              </a:ext>
            </a:extLst>
          </p:cNvPr>
          <p:cNvPicPr>
            <a:picLocks noChangeAspect="1"/>
          </p:cNvPicPr>
          <p:nvPr/>
        </p:nvPicPr>
        <p:blipFill>
          <a:blip r:embed="rId4"/>
          <a:stretch>
            <a:fillRect/>
          </a:stretch>
        </p:blipFill>
        <p:spPr>
          <a:xfrm>
            <a:off x="5121531" y="2253038"/>
            <a:ext cx="3684332" cy="3474720"/>
          </a:xfrm>
          <a:prstGeom prst="rect">
            <a:avLst/>
          </a:prstGeom>
        </p:spPr>
      </p:pic>
      <p:pic>
        <p:nvPicPr>
          <p:cNvPr id="14" name="Graphic 13" descr="Fire with solid fill">
            <a:extLst>
              <a:ext uri="{FF2B5EF4-FFF2-40B4-BE49-F238E27FC236}">
                <a16:creationId xmlns:a16="http://schemas.microsoft.com/office/drawing/2014/main" id="{2A0D889C-AD6F-A977-AB12-EA59212D50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4541" y="3687138"/>
            <a:ext cx="619717" cy="619717"/>
          </a:xfrm>
          <a:prstGeom prst="rect">
            <a:avLst/>
          </a:prstGeom>
        </p:spPr>
      </p:pic>
      <p:cxnSp>
        <p:nvCxnSpPr>
          <p:cNvPr id="16" name="Straight Arrow Connector 15">
            <a:extLst>
              <a:ext uri="{FF2B5EF4-FFF2-40B4-BE49-F238E27FC236}">
                <a16:creationId xmlns:a16="http://schemas.microsoft.com/office/drawing/2014/main" id="{6C87E8D8-B649-BE46-FA67-4C9445F8C22A}"/>
              </a:ext>
            </a:extLst>
          </p:cNvPr>
          <p:cNvCxnSpPr>
            <a:cxnSpLocks/>
          </p:cNvCxnSpPr>
          <p:nvPr/>
        </p:nvCxnSpPr>
        <p:spPr>
          <a:xfrm flipV="1">
            <a:off x="6858339" y="3127675"/>
            <a:ext cx="224182" cy="561553"/>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62D37F0-6A94-35CA-9CFA-21275C586E8E}"/>
              </a:ext>
            </a:extLst>
          </p:cNvPr>
          <p:cNvCxnSpPr>
            <a:cxnSpLocks/>
          </p:cNvCxnSpPr>
          <p:nvPr/>
        </p:nvCxnSpPr>
        <p:spPr>
          <a:xfrm>
            <a:off x="6899958" y="4319766"/>
            <a:ext cx="228600" cy="557784"/>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501D273-5B48-1951-7D55-AAA55C93C2C3}"/>
              </a:ext>
            </a:extLst>
          </p:cNvPr>
          <p:cNvCxnSpPr>
            <a:cxnSpLocks/>
          </p:cNvCxnSpPr>
          <p:nvPr/>
        </p:nvCxnSpPr>
        <p:spPr>
          <a:xfrm flipH="1" flipV="1">
            <a:off x="6278092" y="3129559"/>
            <a:ext cx="228600" cy="557784"/>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4335619-1777-D4FD-8140-8F6912EF96DD}"/>
              </a:ext>
            </a:extLst>
          </p:cNvPr>
          <p:cNvCxnSpPr>
            <a:cxnSpLocks/>
          </p:cNvCxnSpPr>
          <p:nvPr/>
        </p:nvCxnSpPr>
        <p:spPr>
          <a:xfrm flipH="1">
            <a:off x="6275730" y="4319766"/>
            <a:ext cx="228600" cy="557784"/>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04A5D98-8F4D-839B-BA97-A14E445A1F44}"/>
              </a:ext>
            </a:extLst>
          </p:cNvPr>
          <p:cNvCxnSpPr>
            <a:cxnSpLocks/>
          </p:cNvCxnSpPr>
          <p:nvPr/>
        </p:nvCxnSpPr>
        <p:spPr>
          <a:xfrm>
            <a:off x="7005155" y="3962918"/>
            <a:ext cx="603504" cy="0"/>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BCE824CA-AC40-F503-B375-04C0CD39097E}"/>
              </a:ext>
            </a:extLst>
          </p:cNvPr>
          <p:cNvCxnSpPr>
            <a:cxnSpLocks/>
          </p:cNvCxnSpPr>
          <p:nvPr/>
        </p:nvCxnSpPr>
        <p:spPr>
          <a:xfrm flipH="1">
            <a:off x="5786526" y="3962918"/>
            <a:ext cx="603504" cy="0"/>
          </a:xfrm>
          <a:prstGeom prst="straightConnector1">
            <a:avLst/>
          </a:prstGeom>
          <a:ln>
            <a:solidFill>
              <a:srgbClr val="CC330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Footer Placeholder 4">
            <a:extLst>
              <a:ext uri="{FF2B5EF4-FFF2-40B4-BE49-F238E27FC236}">
                <a16:creationId xmlns:a16="http://schemas.microsoft.com/office/drawing/2014/main" id="{A4E613E3-7197-9B31-1A23-9DB214E664A9}"/>
              </a:ext>
            </a:extLst>
          </p:cNvPr>
          <p:cNvSpPr>
            <a:spLocks noGrp="1"/>
          </p:cNvSpPr>
          <p:nvPr>
            <p:ph type="ftr" sz="quarter" idx="11"/>
          </p:nvPr>
        </p:nvSpPr>
        <p:spPr/>
        <p:txBody>
          <a:bodyPr/>
          <a:lstStyle/>
          <a:p>
            <a:pPr>
              <a:defRPr/>
            </a:pPr>
            <a:r>
              <a:rPr lang="en-US"/>
              <a:t>A. Coates</a:t>
            </a:r>
            <a:endParaRPr lang="en-US" dirty="0"/>
          </a:p>
        </p:txBody>
      </p:sp>
      <p:sp>
        <p:nvSpPr>
          <p:cNvPr id="7" name="TextBox 6">
            <a:extLst>
              <a:ext uri="{FF2B5EF4-FFF2-40B4-BE49-F238E27FC236}">
                <a16:creationId xmlns:a16="http://schemas.microsoft.com/office/drawing/2014/main" id="{FDE70602-B919-DC06-117B-4A0ACBE975AC}"/>
              </a:ext>
            </a:extLst>
          </p:cNvPr>
          <p:cNvSpPr txBox="1"/>
          <p:nvPr/>
        </p:nvSpPr>
        <p:spPr>
          <a:xfrm>
            <a:off x="802005" y="5913864"/>
            <a:ext cx="2846070" cy="369332"/>
          </a:xfrm>
          <a:prstGeom prst="rect">
            <a:avLst/>
          </a:prstGeom>
          <a:noFill/>
        </p:spPr>
        <p:txBody>
          <a:bodyPr wrap="square" rtlCol="0">
            <a:spAutoFit/>
          </a:bodyPr>
          <a:lstStyle/>
          <a:p>
            <a:pPr algn="ctr"/>
            <a:r>
              <a:rPr lang="en-US" dirty="0"/>
              <a:t>Experimental Setup</a:t>
            </a:r>
          </a:p>
        </p:txBody>
      </p:sp>
      <p:sp>
        <p:nvSpPr>
          <p:cNvPr id="17" name="TextBox 16">
            <a:extLst>
              <a:ext uri="{FF2B5EF4-FFF2-40B4-BE49-F238E27FC236}">
                <a16:creationId xmlns:a16="http://schemas.microsoft.com/office/drawing/2014/main" id="{5F9371C4-C2CB-46A2-4778-28133E77EBB7}"/>
              </a:ext>
            </a:extLst>
          </p:cNvPr>
          <p:cNvSpPr txBox="1"/>
          <p:nvPr/>
        </p:nvSpPr>
        <p:spPr>
          <a:xfrm>
            <a:off x="5281364" y="5913864"/>
            <a:ext cx="2846070" cy="369332"/>
          </a:xfrm>
          <a:prstGeom prst="rect">
            <a:avLst/>
          </a:prstGeom>
          <a:noFill/>
        </p:spPr>
        <p:txBody>
          <a:bodyPr wrap="square" rtlCol="0">
            <a:spAutoFit/>
          </a:bodyPr>
          <a:lstStyle/>
          <a:p>
            <a:pPr algn="ctr"/>
            <a:r>
              <a:rPr lang="en-US" dirty="0"/>
              <a:t>Computational Setup</a:t>
            </a:r>
          </a:p>
        </p:txBody>
      </p:sp>
    </p:spTree>
    <p:extLst>
      <p:ext uri="{BB962C8B-B14F-4D97-AF65-F5344CB8AC3E}">
        <p14:creationId xmlns:p14="http://schemas.microsoft.com/office/powerpoint/2010/main" val="17543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5464-768D-DE0D-09A3-6CD93565C0C1}"/>
              </a:ext>
            </a:extLst>
          </p:cNvPr>
          <p:cNvSpPr>
            <a:spLocks noGrp="1"/>
          </p:cNvSpPr>
          <p:nvPr>
            <p:ph type="title"/>
          </p:nvPr>
        </p:nvSpPr>
        <p:spPr/>
        <p:txBody>
          <a:bodyPr/>
          <a:lstStyle/>
          <a:p>
            <a:r>
              <a:rPr lang="en-US" dirty="0"/>
              <a:t>Problem Setup</a:t>
            </a:r>
          </a:p>
        </p:txBody>
      </p:sp>
      <p:sp>
        <p:nvSpPr>
          <p:cNvPr id="3" name="Content Placeholder 2">
            <a:extLst>
              <a:ext uri="{FF2B5EF4-FFF2-40B4-BE49-F238E27FC236}">
                <a16:creationId xmlns:a16="http://schemas.microsoft.com/office/drawing/2014/main" id="{39B5D2D7-FF9D-F371-590C-71A76AB2A92A}"/>
              </a:ext>
            </a:extLst>
          </p:cNvPr>
          <p:cNvSpPr>
            <a:spLocks noGrp="1"/>
          </p:cNvSpPr>
          <p:nvPr>
            <p:ph idx="1"/>
          </p:nvPr>
        </p:nvSpPr>
        <p:spPr>
          <a:xfrm>
            <a:off x="406400" y="1016000"/>
            <a:ext cx="4206240" cy="5562600"/>
          </a:xfrm>
        </p:spPr>
        <p:txBody>
          <a:bodyPr/>
          <a:lstStyle/>
          <a:p>
            <a:r>
              <a:rPr lang="en-US" dirty="0"/>
              <a:t>Loci-Chem CFD Code</a:t>
            </a:r>
          </a:p>
          <a:p>
            <a:pPr lvl="1"/>
            <a:r>
              <a:rPr lang="en-US" dirty="0"/>
              <a:t>Density-based, finite volume, unstructured solver</a:t>
            </a:r>
          </a:p>
          <a:p>
            <a:pPr lvl="1"/>
            <a:r>
              <a:rPr lang="en-US" dirty="0"/>
              <a:t>2</a:t>
            </a:r>
            <a:r>
              <a:rPr lang="en-US" baseline="30000" dirty="0"/>
              <a:t>nd</a:t>
            </a:r>
            <a:r>
              <a:rPr lang="en-US" dirty="0"/>
              <a:t> order accuracy time and space</a:t>
            </a:r>
          </a:p>
          <a:p>
            <a:pPr lvl="1"/>
            <a:r>
              <a:rPr lang="en-US" dirty="0"/>
              <a:t>Navier-Stokes in three dimensions</a:t>
            </a:r>
          </a:p>
          <a:p>
            <a:pPr lvl="1"/>
            <a:r>
              <a:rPr lang="en-US" dirty="0"/>
              <a:t>Viscous, turbulent, chemically reacting flows</a:t>
            </a:r>
          </a:p>
          <a:p>
            <a:endParaRPr lang="en-US" dirty="0"/>
          </a:p>
          <a:p>
            <a:r>
              <a:rPr lang="en-US" dirty="0"/>
              <a:t>Models</a:t>
            </a:r>
          </a:p>
          <a:p>
            <a:pPr lvl="1"/>
            <a:r>
              <a:rPr lang="en-US" dirty="0"/>
              <a:t>Built-in database for transport and diffusion models</a:t>
            </a:r>
          </a:p>
          <a:p>
            <a:pPr lvl="1"/>
            <a:r>
              <a:rPr lang="en-US" dirty="0" err="1"/>
              <a:t>Menter’s</a:t>
            </a:r>
            <a:r>
              <a:rPr lang="en-US" dirty="0"/>
              <a:t> Baseline turbulence model</a:t>
            </a:r>
          </a:p>
          <a:p>
            <a:pPr lvl="1"/>
            <a:r>
              <a:rPr lang="en-US" dirty="0"/>
              <a:t>7-species, 8-reaction H</a:t>
            </a:r>
            <a:r>
              <a:rPr lang="en-US" baseline="-25000" dirty="0"/>
              <a:t>2</a:t>
            </a:r>
            <a:r>
              <a:rPr lang="en-US" dirty="0"/>
              <a:t>-O</a:t>
            </a:r>
            <a:r>
              <a:rPr lang="en-US" baseline="-25000" dirty="0"/>
              <a:t>2</a:t>
            </a:r>
            <a:r>
              <a:rPr lang="en-US" dirty="0"/>
              <a:t> chemistry model</a:t>
            </a:r>
          </a:p>
          <a:p>
            <a:pPr lvl="1"/>
            <a:endParaRPr lang="en-US" dirty="0"/>
          </a:p>
        </p:txBody>
      </p:sp>
      <p:sp>
        <p:nvSpPr>
          <p:cNvPr id="4" name="Date Placeholder 3">
            <a:extLst>
              <a:ext uri="{FF2B5EF4-FFF2-40B4-BE49-F238E27FC236}">
                <a16:creationId xmlns:a16="http://schemas.microsoft.com/office/drawing/2014/main" id="{5DB3FB00-79BF-1574-A14F-2109631B60A1}"/>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Footer Placeholder 4">
            <a:extLst>
              <a:ext uri="{FF2B5EF4-FFF2-40B4-BE49-F238E27FC236}">
                <a16:creationId xmlns:a16="http://schemas.microsoft.com/office/drawing/2014/main" id="{6648FDFD-9876-3CD5-2302-FB63C2BC9B86}"/>
              </a:ext>
            </a:extLst>
          </p:cNvPr>
          <p:cNvSpPr>
            <a:spLocks noGrp="1"/>
          </p:cNvSpPr>
          <p:nvPr>
            <p:ph type="ftr" sz="quarter" idx="11"/>
          </p:nvPr>
        </p:nvSpPr>
        <p:spPr/>
        <p:txBody>
          <a:bodyPr/>
          <a:lstStyle/>
          <a:p>
            <a:pPr>
              <a:defRPr/>
            </a:pPr>
            <a:r>
              <a:rPr lang="en-US"/>
              <a:t>A. Coates</a:t>
            </a:r>
            <a:endParaRPr lang="en-US" dirty="0"/>
          </a:p>
        </p:txBody>
      </p:sp>
      <p:sp>
        <p:nvSpPr>
          <p:cNvPr id="6" name="TextBox 5">
            <a:extLst>
              <a:ext uri="{FF2B5EF4-FFF2-40B4-BE49-F238E27FC236}">
                <a16:creationId xmlns:a16="http://schemas.microsoft.com/office/drawing/2014/main" id="{A28B5720-11D2-77EB-8056-5878866494AF}"/>
              </a:ext>
            </a:extLst>
          </p:cNvPr>
          <p:cNvSpPr txBox="1"/>
          <p:nvPr/>
        </p:nvSpPr>
        <p:spPr>
          <a:xfrm>
            <a:off x="1187587" y="5427451"/>
            <a:ext cx="2643865" cy="646331"/>
          </a:xfrm>
          <a:prstGeom prst="rect">
            <a:avLst/>
          </a:prstGeom>
          <a:noFill/>
        </p:spPr>
        <p:txBody>
          <a:bodyPr wrap="square" rtlCol="0">
            <a:spAutoFit/>
          </a:bodyPr>
          <a:lstStyle/>
          <a:p>
            <a:pPr algn="ctr"/>
            <a:r>
              <a:rPr lang="en-US" dirty="0">
                <a:latin typeface="+mn-lt"/>
              </a:rPr>
              <a:t>Arrhenius Form k=</a:t>
            </a:r>
            <a:r>
              <a:rPr lang="en-US" dirty="0" err="1">
                <a:latin typeface="+mn-lt"/>
              </a:rPr>
              <a:t>AT</a:t>
            </a:r>
            <a:r>
              <a:rPr lang="en-US" baseline="30000" dirty="0" err="1">
                <a:latin typeface="+mn-lt"/>
              </a:rPr>
              <a:t>B</a:t>
            </a:r>
            <a:r>
              <a:rPr lang="en-US" dirty="0" err="1">
                <a:latin typeface="+mn-lt"/>
              </a:rPr>
              <a:t>exp</a:t>
            </a:r>
            <a:r>
              <a:rPr lang="en-US" dirty="0">
                <a:latin typeface="+mn-lt"/>
              </a:rPr>
              <a:t>(-C/T)</a:t>
            </a:r>
          </a:p>
        </p:txBody>
      </p:sp>
      <p:sp>
        <p:nvSpPr>
          <p:cNvPr id="7" name="Content Placeholder 2">
            <a:extLst>
              <a:ext uri="{FF2B5EF4-FFF2-40B4-BE49-F238E27FC236}">
                <a16:creationId xmlns:a16="http://schemas.microsoft.com/office/drawing/2014/main" id="{AC387E24-80CF-FACF-1D45-8E2610FADB39}"/>
              </a:ext>
            </a:extLst>
          </p:cNvPr>
          <p:cNvSpPr txBox="1">
            <a:spLocks/>
          </p:cNvSpPr>
          <p:nvPr/>
        </p:nvSpPr>
        <p:spPr bwMode="auto">
          <a:xfrm>
            <a:off x="4623273" y="1018216"/>
            <a:ext cx="4206240" cy="5562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69863" indent="-166688" algn="l" rtl="0" eaLnBrk="0" fontAlgn="base" hangingPunct="0">
              <a:lnSpc>
                <a:spcPct val="110000"/>
              </a:lnSpc>
              <a:spcBef>
                <a:spcPct val="20000"/>
              </a:spcBef>
              <a:spcAft>
                <a:spcPct val="0"/>
              </a:spcAft>
              <a:buClr>
                <a:schemeClr val="hlink"/>
              </a:buClr>
              <a:buFont typeface="Times" charset="0"/>
              <a:buChar char="•"/>
              <a:defRPr>
                <a:solidFill>
                  <a:schemeClr val="tx1"/>
                </a:solidFill>
                <a:latin typeface="+mn-lt"/>
                <a:ea typeface="+mn-ea"/>
                <a:cs typeface="+mn-cs"/>
              </a:defRPr>
            </a:lvl1pPr>
            <a:lvl2pPr marL="398463" indent="-114300" algn="l" rtl="0" eaLnBrk="0" fontAlgn="base" hangingPunct="0">
              <a:lnSpc>
                <a:spcPct val="110000"/>
              </a:lnSpc>
              <a:spcBef>
                <a:spcPct val="20000"/>
              </a:spcBef>
              <a:spcAft>
                <a:spcPct val="0"/>
              </a:spcAft>
              <a:buClr>
                <a:schemeClr val="accent2"/>
              </a:buClr>
              <a:buFont typeface="Times" charset="0"/>
              <a:buChar char="•"/>
              <a:defRPr sz="1600">
                <a:solidFill>
                  <a:schemeClr val="tx1"/>
                </a:solidFill>
                <a:latin typeface="+mn-lt"/>
                <a:ea typeface="+mn-ea"/>
              </a:defRPr>
            </a:lvl2pPr>
            <a:lvl3pPr marL="682625" indent="-169863" algn="l" rtl="0" eaLnBrk="0" fontAlgn="base" hangingPunct="0">
              <a:lnSpc>
                <a:spcPct val="110000"/>
              </a:lnSpc>
              <a:spcBef>
                <a:spcPct val="20000"/>
              </a:spcBef>
              <a:spcAft>
                <a:spcPct val="0"/>
              </a:spcAft>
              <a:buClr>
                <a:srgbClr val="FFB910"/>
              </a:buClr>
              <a:buChar char="–"/>
              <a:defRPr sz="1400">
                <a:solidFill>
                  <a:schemeClr val="tx1"/>
                </a:solidFill>
                <a:latin typeface="+mn-lt"/>
                <a:ea typeface="ヒラギノ角ゴ Pro W3" pitchFamily="-97" charset="-128"/>
                <a:cs typeface="ヒラギノ角ゴ Pro W3" pitchFamily="-97" charset="-128"/>
              </a:defRPr>
            </a:lvl3pPr>
            <a:lvl4pPr marL="966788" indent="-169863" algn="l" rtl="0" eaLnBrk="0" fontAlgn="base" hangingPunct="0">
              <a:lnSpc>
                <a:spcPct val="110000"/>
              </a:lnSpc>
              <a:spcBef>
                <a:spcPct val="20000"/>
              </a:spcBef>
              <a:spcAft>
                <a:spcPct val="0"/>
              </a:spcAft>
              <a:buClr>
                <a:schemeClr val="bg2"/>
              </a:buClr>
              <a:buChar char="–"/>
              <a:defRPr sz="1200">
                <a:solidFill>
                  <a:schemeClr val="tx1"/>
                </a:solidFill>
                <a:latin typeface="+mn-lt"/>
                <a:ea typeface="ヒラギノ角ゴ Pro W3" pitchFamily="-97" charset="-128"/>
                <a:cs typeface="ヒラギノ角ゴ Pro W3" charset="0"/>
              </a:defRPr>
            </a:lvl4pPr>
            <a:lvl5pPr marL="1081088" indent="109538" algn="l" rtl="0" eaLnBrk="0" fontAlgn="base" hangingPunct="0">
              <a:lnSpc>
                <a:spcPct val="110000"/>
              </a:lnSpc>
              <a:spcBef>
                <a:spcPct val="20000"/>
              </a:spcBef>
              <a:spcAft>
                <a:spcPct val="0"/>
              </a:spcAft>
              <a:buClr>
                <a:schemeClr val="accent1"/>
              </a:buClr>
              <a:buFont typeface="Times" charset="0"/>
              <a:buChar char="–"/>
              <a:defRPr sz="1200">
                <a:solidFill>
                  <a:schemeClr val="tx1"/>
                </a:solidFill>
                <a:latin typeface="+mn-lt"/>
                <a:ea typeface="ＭＳ Ｐゴシック" pitchFamily="-97" charset="-128"/>
                <a:cs typeface="ＭＳ Ｐゴシック" pitchFamily="-97" charset="-128"/>
              </a:defRPr>
            </a:lvl5pPr>
            <a:lvl6pPr marL="15382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6pPr>
            <a:lvl7pPr marL="19954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7pPr>
            <a:lvl8pPr marL="24526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8pPr>
            <a:lvl9pPr marL="2909888" indent="109538" algn="l" rtl="0" fontAlgn="base">
              <a:lnSpc>
                <a:spcPct val="110000"/>
              </a:lnSpc>
              <a:spcBef>
                <a:spcPct val="20000"/>
              </a:spcBef>
              <a:spcAft>
                <a:spcPct val="0"/>
              </a:spcAft>
              <a:buClr>
                <a:schemeClr val="accent1"/>
              </a:buClr>
              <a:buFont typeface="Times" pitchFamily="-112" charset="0"/>
              <a:buChar char="–"/>
              <a:defRPr sz="1600">
                <a:solidFill>
                  <a:srgbClr val="263082"/>
                </a:solidFill>
                <a:latin typeface="+mn-lt"/>
                <a:ea typeface="+mn-ea"/>
              </a:defRPr>
            </a:lvl9pPr>
          </a:lstStyle>
          <a:p>
            <a:r>
              <a:rPr lang="en-US" kern="0" dirty="0"/>
              <a:t>Mesh</a:t>
            </a:r>
          </a:p>
          <a:p>
            <a:pPr lvl="1"/>
            <a:r>
              <a:rPr lang="en-US" kern="0" dirty="0"/>
              <a:t>Unstructured</a:t>
            </a:r>
          </a:p>
          <a:p>
            <a:pPr lvl="1"/>
            <a:r>
              <a:rPr lang="en-US" kern="0" dirty="0"/>
              <a:t>Grid spacing of 0.254 mm, order of laminar flame thickness</a:t>
            </a:r>
          </a:p>
          <a:p>
            <a:pPr lvl="1"/>
            <a:r>
              <a:rPr lang="en-US" kern="0" dirty="0"/>
              <a:t>Spacing very small in comparison to overall domain, use multiple meshes</a:t>
            </a:r>
          </a:p>
          <a:p>
            <a:pPr lvl="1"/>
            <a:r>
              <a:rPr lang="en-US" kern="0" dirty="0"/>
              <a:t>Assume axisymmetric, 2D mesh</a:t>
            </a:r>
          </a:p>
          <a:p>
            <a:pPr lvl="1"/>
            <a:endParaRPr lang="en-US" kern="0" dirty="0"/>
          </a:p>
          <a:p>
            <a:pPr lvl="1"/>
            <a:endParaRPr lang="en-US" kern="0" dirty="0"/>
          </a:p>
        </p:txBody>
      </p:sp>
      <p:pic>
        <p:nvPicPr>
          <p:cNvPr id="9" name="Picture 8" descr="A picture containing blue, white, close&#10;&#10;Description automatically generated">
            <a:extLst>
              <a:ext uri="{FF2B5EF4-FFF2-40B4-BE49-F238E27FC236}">
                <a16:creationId xmlns:a16="http://schemas.microsoft.com/office/drawing/2014/main" id="{BBDCEF93-17C5-7F6B-39B3-90E0FE97442E}"/>
              </a:ext>
            </a:extLst>
          </p:cNvPr>
          <p:cNvPicPr>
            <a:picLocks noChangeAspect="1"/>
          </p:cNvPicPr>
          <p:nvPr/>
        </p:nvPicPr>
        <p:blipFill>
          <a:blip r:embed="rId3"/>
          <a:stretch>
            <a:fillRect/>
          </a:stretch>
        </p:blipFill>
        <p:spPr>
          <a:xfrm>
            <a:off x="5646962" y="3429000"/>
            <a:ext cx="2171158" cy="2220784"/>
          </a:xfrm>
          <a:prstGeom prst="rect">
            <a:avLst/>
          </a:prstGeom>
        </p:spPr>
      </p:pic>
      <p:sp>
        <p:nvSpPr>
          <p:cNvPr id="10" name="TextBox 9">
            <a:extLst>
              <a:ext uri="{FF2B5EF4-FFF2-40B4-BE49-F238E27FC236}">
                <a16:creationId xmlns:a16="http://schemas.microsoft.com/office/drawing/2014/main" id="{C292B96F-B6B7-5E99-B99F-B91E4C1D3D60}"/>
              </a:ext>
            </a:extLst>
          </p:cNvPr>
          <p:cNvSpPr txBox="1"/>
          <p:nvPr/>
        </p:nvSpPr>
        <p:spPr>
          <a:xfrm>
            <a:off x="5212189" y="5750616"/>
            <a:ext cx="3028408" cy="646331"/>
          </a:xfrm>
          <a:prstGeom prst="rect">
            <a:avLst/>
          </a:prstGeom>
          <a:noFill/>
        </p:spPr>
        <p:txBody>
          <a:bodyPr wrap="square" rtlCol="0">
            <a:spAutoFit/>
          </a:bodyPr>
          <a:lstStyle/>
          <a:p>
            <a:pPr algn="ctr"/>
            <a:r>
              <a:rPr lang="en-US" dirty="0"/>
              <a:t>Portion of mesh highlighting concentric regions</a:t>
            </a:r>
          </a:p>
        </p:txBody>
      </p:sp>
    </p:spTree>
    <p:extLst>
      <p:ext uri="{BB962C8B-B14F-4D97-AF65-F5344CB8AC3E}">
        <p14:creationId xmlns:p14="http://schemas.microsoft.com/office/powerpoint/2010/main" val="40975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92804C-C13C-7E12-86DF-8DDA49CE4779}"/>
              </a:ext>
            </a:extLst>
          </p:cNvPr>
          <p:cNvSpPr>
            <a:spLocks noGrp="1"/>
          </p:cNvSpPr>
          <p:nvPr>
            <p:ph type="title"/>
          </p:nvPr>
        </p:nvSpPr>
        <p:spPr/>
        <p:txBody>
          <a:bodyPr/>
          <a:lstStyle/>
          <a:p>
            <a:r>
              <a:rPr lang="en-US" dirty="0"/>
              <a:t>Results and Discussion</a:t>
            </a:r>
          </a:p>
        </p:txBody>
      </p:sp>
      <p:sp>
        <p:nvSpPr>
          <p:cNvPr id="7" name="Text Placeholder 6">
            <a:extLst>
              <a:ext uri="{FF2B5EF4-FFF2-40B4-BE49-F238E27FC236}">
                <a16:creationId xmlns:a16="http://schemas.microsoft.com/office/drawing/2014/main" id="{BCC54EDC-77C8-3B29-7879-9DD13DA05E2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BA3893A-32F3-132F-1929-6A16DBE2C468}"/>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sp>
        <p:nvSpPr>
          <p:cNvPr id="5" name="Footer Placeholder 4">
            <a:extLst>
              <a:ext uri="{FF2B5EF4-FFF2-40B4-BE49-F238E27FC236}">
                <a16:creationId xmlns:a16="http://schemas.microsoft.com/office/drawing/2014/main" id="{2E526B6F-4E84-DD89-17AE-CC604E714F9D}"/>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109284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4D1AF-D2C1-01CA-2531-A9918862549D}"/>
              </a:ext>
            </a:extLst>
          </p:cNvPr>
          <p:cNvSpPr>
            <a:spLocks noGrp="1"/>
          </p:cNvSpPr>
          <p:nvPr>
            <p:ph type="title"/>
          </p:nvPr>
        </p:nvSpPr>
        <p:spPr/>
        <p:txBody>
          <a:bodyPr/>
          <a:lstStyle/>
          <a:p>
            <a:r>
              <a:rPr lang="en-US" dirty="0"/>
              <a:t>Quiescent Initial Pressure Variation</a:t>
            </a:r>
          </a:p>
        </p:txBody>
      </p:sp>
      <p:sp>
        <p:nvSpPr>
          <p:cNvPr id="4" name="Date Placeholder 3">
            <a:extLst>
              <a:ext uri="{FF2B5EF4-FFF2-40B4-BE49-F238E27FC236}">
                <a16:creationId xmlns:a16="http://schemas.microsoft.com/office/drawing/2014/main" id="{41ED92F8-8370-AD24-87DC-28E7E43613B2}"/>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pic>
        <p:nvPicPr>
          <p:cNvPr id="6" name="Picture 5">
            <a:extLst>
              <a:ext uri="{FF2B5EF4-FFF2-40B4-BE49-F238E27FC236}">
                <a16:creationId xmlns:a16="http://schemas.microsoft.com/office/drawing/2014/main" id="{B31F27D4-14FC-B364-7641-67834BC2519D}"/>
              </a:ext>
            </a:extLst>
          </p:cNvPr>
          <p:cNvPicPr>
            <a:picLocks noChangeAspect="1"/>
          </p:cNvPicPr>
          <p:nvPr/>
        </p:nvPicPr>
        <p:blipFill>
          <a:blip r:embed="rId3"/>
          <a:stretch>
            <a:fillRect/>
          </a:stretch>
        </p:blipFill>
        <p:spPr>
          <a:xfrm>
            <a:off x="2721110" y="1308626"/>
            <a:ext cx="6192765" cy="4751408"/>
          </a:xfrm>
          <a:prstGeom prst="rect">
            <a:avLst/>
          </a:prstGeom>
        </p:spPr>
      </p:pic>
      <p:sp>
        <p:nvSpPr>
          <p:cNvPr id="7" name="TextBox 6">
            <a:extLst>
              <a:ext uri="{FF2B5EF4-FFF2-40B4-BE49-F238E27FC236}">
                <a16:creationId xmlns:a16="http://schemas.microsoft.com/office/drawing/2014/main" id="{A0F8BFD2-ABE5-6191-B2BA-3B89AEB60D94}"/>
              </a:ext>
            </a:extLst>
          </p:cNvPr>
          <p:cNvSpPr txBox="1"/>
          <p:nvPr/>
        </p:nvSpPr>
        <p:spPr>
          <a:xfrm>
            <a:off x="335664" y="2662177"/>
            <a:ext cx="2118167" cy="1754326"/>
          </a:xfrm>
          <a:prstGeom prst="rect">
            <a:avLst/>
          </a:prstGeom>
          <a:noFill/>
        </p:spPr>
        <p:txBody>
          <a:bodyPr wrap="square" rtlCol="0">
            <a:spAutoFit/>
          </a:bodyPr>
          <a:lstStyle/>
          <a:p>
            <a:pPr algn="ctr"/>
            <a:r>
              <a:rPr lang="en-US" dirty="0"/>
              <a:t>Stoichiometric</a:t>
            </a:r>
          </a:p>
          <a:p>
            <a:pPr algn="ctr"/>
            <a:r>
              <a:rPr lang="en-US" dirty="0"/>
              <a:t>Hydrogen-Oxygen</a:t>
            </a:r>
          </a:p>
          <a:p>
            <a:pPr algn="ctr"/>
            <a:endParaRPr lang="en-US" dirty="0"/>
          </a:p>
          <a:p>
            <a:pPr algn="ctr"/>
            <a:r>
              <a:rPr lang="en-US" dirty="0"/>
              <a:t>Quiescent</a:t>
            </a:r>
          </a:p>
          <a:p>
            <a:pPr algn="ctr"/>
            <a:r>
              <a:rPr lang="en-US" dirty="0" err="1"/>
              <a:t>P</a:t>
            </a:r>
            <a:r>
              <a:rPr lang="en-US" baseline="-25000" dirty="0" err="1"/>
              <a:t>initial</a:t>
            </a:r>
            <a:r>
              <a:rPr lang="en-US" dirty="0"/>
              <a:t> = 125 kPa</a:t>
            </a:r>
          </a:p>
          <a:p>
            <a:endParaRPr lang="en-US" dirty="0"/>
          </a:p>
        </p:txBody>
      </p:sp>
      <p:sp>
        <p:nvSpPr>
          <p:cNvPr id="8" name="TextBox 7">
            <a:extLst>
              <a:ext uri="{FF2B5EF4-FFF2-40B4-BE49-F238E27FC236}">
                <a16:creationId xmlns:a16="http://schemas.microsoft.com/office/drawing/2014/main" id="{CD8AC3DF-4341-F9A2-EF87-D158CA9106F3}"/>
              </a:ext>
            </a:extLst>
          </p:cNvPr>
          <p:cNvSpPr txBox="1"/>
          <p:nvPr/>
        </p:nvSpPr>
        <p:spPr>
          <a:xfrm>
            <a:off x="4376445" y="6060034"/>
            <a:ext cx="2882097" cy="369332"/>
          </a:xfrm>
          <a:prstGeom prst="rect">
            <a:avLst/>
          </a:prstGeom>
          <a:noFill/>
        </p:spPr>
        <p:txBody>
          <a:bodyPr wrap="square" rtlCol="0">
            <a:spAutoFit/>
          </a:bodyPr>
          <a:lstStyle/>
          <a:p>
            <a:pPr algn="ctr"/>
            <a:r>
              <a:rPr lang="en-US" dirty="0"/>
              <a:t>Temperature Contours [K]</a:t>
            </a:r>
          </a:p>
        </p:txBody>
      </p:sp>
      <p:sp>
        <p:nvSpPr>
          <p:cNvPr id="3" name="Footer Placeholder 2">
            <a:extLst>
              <a:ext uri="{FF2B5EF4-FFF2-40B4-BE49-F238E27FC236}">
                <a16:creationId xmlns:a16="http://schemas.microsoft.com/office/drawing/2014/main" id="{9A18AAC3-959B-2423-96D0-938D7C07313D}"/>
              </a:ext>
            </a:extLst>
          </p:cNvPr>
          <p:cNvSpPr>
            <a:spLocks noGrp="1"/>
          </p:cNvSpPr>
          <p:nvPr>
            <p:ph type="ftr" sz="quarter" idx="11"/>
          </p:nvPr>
        </p:nvSpPr>
        <p:spPr/>
        <p:txBody>
          <a:bodyPr/>
          <a:lstStyle/>
          <a:p>
            <a:pPr>
              <a:defRPr/>
            </a:pPr>
            <a:r>
              <a:rPr lang="en-US"/>
              <a:t>A. Coates</a:t>
            </a:r>
            <a:endParaRPr lang="en-US" dirty="0"/>
          </a:p>
        </p:txBody>
      </p:sp>
    </p:spTree>
    <p:extLst>
      <p:ext uri="{BB962C8B-B14F-4D97-AF65-F5344CB8AC3E}">
        <p14:creationId xmlns:p14="http://schemas.microsoft.com/office/powerpoint/2010/main" val="67426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1120-5C32-A490-3F34-518AD1B5A376}"/>
              </a:ext>
            </a:extLst>
          </p:cNvPr>
          <p:cNvSpPr>
            <a:spLocks noGrp="1"/>
          </p:cNvSpPr>
          <p:nvPr>
            <p:ph type="title"/>
          </p:nvPr>
        </p:nvSpPr>
        <p:spPr/>
        <p:txBody>
          <a:bodyPr/>
          <a:lstStyle/>
          <a:p>
            <a:r>
              <a:rPr lang="en-US" dirty="0"/>
              <a:t>Compare to Experiment</a:t>
            </a:r>
          </a:p>
        </p:txBody>
      </p:sp>
      <p:sp>
        <p:nvSpPr>
          <p:cNvPr id="3" name="Content Placeholder 2">
            <a:extLst>
              <a:ext uri="{FF2B5EF4-FFF2-40B4-BE49-F238E27FC236}">
                <a16:creationId xmlns:a16="http://schemas.microsoft.com/office/drawing/2014/main" id="{F02793E8-CC62-29E6-300A-6F9DDE87C70F}"/>
              </a:ext>
            </a:extLst>
          </p:cNvPr>
          <p:cNvSpPr>
            <a:spLocks noGrp="1"/>
          </p:cNvSpPr>
          <p:nvPr>
            <p:ph idx="1"/>
          </p:nvPr>
        </p:nvSpPr>
        <p:spPr/>
        <p:txBody>
          <a:bodyPr/>
          <a:lstStyle/>
          <a:p>
            <a:r>
              <a:rPr lang="en-US" dirty="0"/>
              <a:t>Pressure varied in simulations, but at constant temperature, so density varied</a:t>
            </a:r>
          </a:p>
          <a:p>
            <a:r>
              <a:rPr lang="en-US" dirty="0"/>
              <a:t>Experimental data range determined from cases with approximately stoichiometric mixtures</a:t>
            </a:r>
          </a:p>
        </p:txBody>
      </p:sp>
      <p:sp>
        <p:nvSpPr>
          <p:cNvPr id="4" name="Date Placeholder 3">
            <a:extLst>
              <a:ext uri="{FF2B5EF4-FFF2-40B4-BE49-F238E27FC236}">
                <a16:creationId xmlns:a16="http://schemas.microsoft.com/office/drawing/2014/main" id="{E2FC4602-60C8-3C6B-3906-42E4C6476284}"/>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pic>
        <p:nvPicPr>
          <p:cNvPr id="6" name="Picture 5">
            <a:extLst>
              <a:ext uri="{FF2B5EF4-FFF2-40B4-BE49-F238E27FC236}">
                <a16:creationId xmlns:a16="http://schemas.microsoft.com/office/drawing/2014/main" id="{0A3D2944-A272-6869-291F-E805ED7BC308}"/>
              </a:ext>
            </a:extLst>
          </p:cNvPr>
          <p:cNvPicPr>
            <a:picLocks noChangeAspect="1"/>
          </p:cNvPicPr>
          <p:nvPr/>
        </p:nvPicPr>
        <p:blipFill>
          <a:blip r:embed="rId3"/>
          <a:srcRect/>
          <a:stretch/>
        </p:blipFill>
        <p:spPr>
          <a:xfrm>
            <a:off x="860272" y="2139879"/>
            <a:ext cx="4977436" cy="3733077"/>
          </a:xfrm>
          <a:prstGeom prst="rect">
            <a:avLst/>
          </a:prstGeom>
        </p:spPr>
      </p:pic>
      <p:sp>
        <p:nvSpPr>
          <p:cNvPr id="7" name="TextBox 6">
            <a:extLst>
              <a:ext uri="{FF2B5EF4-FFF2-40B4-BE49-F238E27FC236}">
                <a16:creationId xmlns:a16="http://schemas.microsoft.com/office/drawing/2014/main" id="{BEDA146E-B0AA-F5C4-5B76-6EB8A6567773}"/>
              </a:ext>
            </a:extLst>
          </p:cNvPr>
          <p:cNvSpPr txBox="1"/>
          <p:nvPr/>
        </p:nvSpPr>
        <p:spPr>
          <a:xfrm>
            <a:off x="3024900" y="4258043"/>
            <a:ext cx="243068" cy="369332"/>
          </a:xfrm>
          <a:prstGeom prst="rect">
            <a:avLst/>
          </a:prstGeom>
          <a:noFill/>
        </p:spPr>
        <p:txBody>
          <a:bodyPr wrap="square" rtlCol="0">
            <a:spAutoFit/>
          </a:bodyPr>
          <a:lstStyle/>
          <a:p>
            <a:r>
              <a:rPr lang="en-US" dirty="0">
                <a:solidFill>
                  <a:srgbClr val="6A0448"/>
                </a:solidFill>
              </a:rPr>
              <a:t>x</a:t>
            </a:r>
          </a:p>
        </p:txBody>
      </p:sp>
      <p:cxnSp>
        <p:nvCxnSpPr>
          <p:cNvPr id="11" name="Straight Connector 10">
            <a:extLst>
              <a:ext uri="{FF2B5EF4-FFF2-40B4-BE49-F238E27FC236}">
                <a16:creationId xmlns:a16="http://schemas.microsoft.com/office/drawing/2014/main" id="{B8231A97-5ED6-DC09-A2BC-4BDD5FEC8CB7}"/>
              </a:ext>
            </a:extLst>
          </p:cNvPr>
          <p:cNvCxnSpPr/>
          <p:nvPr/>
        </p:nvCxnSpPr>
        <p:spPr>
          <a:xfrm>
            <a:off x="3169584" y="4465859"/>
            <a:ext cx="0" cy="1019104"/>
          </a:xfrm>
          <a:prstGeom prst="line">
            <a:avLst/>
          </a:prstGeom>
          <a:ln>
            <a:solidFill>
              <a:srgbClr val="6A0448"/>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B51E90F-0A1D-105E-5C6A-46F3837F9265}"/>
              </a:ext>
            </a:extLst>
          </p:cNvPr>
          <p:cNvSpPr txBox="1"/>
          <p:nvPr/>
        </p:nvSpPr>
        <p:spPr>
          <a:xfrm>
            <a:off x="723916" y="6072069"/>
            <a:ext cx="7764429" cy="369332"/>
          </a:xfrm>
          <a:prstGeom prst="rect">
            <a:avLst/>
          </a:prstGeom>
          <a:noFill/>
        </p:spPr>
        <p:txBody>
          <a:bodyPr wrap="square" rtlCol="0">
            <a:spAutoFit/>
          </a:bodyPr>
          <a:lstStyle/>
          <a:p>
            <a:pPr algn="ctr"/>
            <a:r>
              <a:rPr lang="en-US" dirty="0">
                <a:solidFill>
                  <a:srgbClr val="6A0448"/>
                </a:solidFill>
              </a:rPr>
              <a:t>Pressure not the driving factor for increased flame speed in experiment</a:t>
            </a:r>
          </a:p>
        </p:txBody>
      </p:sp>
      <p:sp>
        <p:nvSpPr>
          <p:cNvPr id="5" name="Footer Placeholder 4">
            <a:extLst>
              <a:ext uri="{FF2B5EF4-FFF2-40B4-BE49-F238E27FC236}">
                <a16:creationId xmlns:a16="http://schemas.microsoft.com/office/drawing/2014/main" id="{D47A0902-BFD7-5C78-0777-E14DBEB05C82}"/>
              </a:ext>
            </a:extLst>
          </p:cNvPr>
          <p:cNvSpPr>
            <a:spLocks noGrp="1"/>
          </p:cNvSpPr>
          <p:nvPr>
            <p:ph type="ftr" sz="quarter" idx="11"/>
          </p:nvPr>
        </p:nvSpPr>
        <p:spPr/>
        <p:txBody>
          <a:bodyPr/>
          <a:lstStyle/>
          <a:p>
            <a:pPr>
              <a:defRPr/>
            </a:pPr>
            <a:r>
              <a:rPr lang="en-US"/>
              <a:t>A. Coates</a:t>
            </a:r>
            <a:endParaRPr lang="en-US" dirty="0"/>
          </a:p>
        </p:txBody>
      </p:sp>
      <p:sp>
        <p:nvSpPr>
          <p:cNvPr id="8" name="TextBox 7">
            <a:extLst>
              <a:ext uri="{FF2B5EF4-FFF2-40B4-BE49-F238E27FC236}">
                <a16:creationId xmlns:a16="http://schemas.microsoft.com/office/drawing/2014/main" id="{93A330E7-8F8D-830C-FD2C-AC94AF467FFE}"/>
              </a:ext>
            </a:extLst>
          </p:cNvPr>
          <p:cNvSpPr txBox="1"/>
          <p:nvPr/>
        </p:nvSpPr>
        <p:spPr>
          <a:xfrm>
            <a:off x="5628016" y="3267753"/>
            <a:ext cx="3224667" cy="1477328"/>
          </a:xfrm>
          <a:prstGeom prst="rect">
            <a:avLst/>
          </a:prstGeom>
          <a:noFill/>
        </p:spPr>
        <p:txBody>
          <a:bodyPr wrap="square" rtlCol="0">
            <a:spAutoFit/>
          </a:bodyPr>
          <a:lstStyle/>
          <a:p>
            <a:pPr algn="ctr"/>
            <a:r>
              <a:rPr lang="en-US" dirty="0"/>
              <a:t>More than 40% above ambient to reach experimental data range with quiescent simulation – not practical</a:t>
            </a:r>
          </a:p>
        </p:txBody>
      </p:sp>
    </p:spTree>
    <p:extLst>
      <p:ext uri="{BB962C8B-B14F-4D97-AF65-F5344CB8AC3E}">
        <p14:creationId xmlns:p14="http://schemas.microsoft.com/office/powerpoint/2010/main" val="389407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4D2E-48A3-5C48-A41D-3BC3431BB61B}"/>
              </a:ext>
            </a:extLst>
          </p:cNvPr>
          <p:cNvSpPr>
            <a:spLocks noGrp="1"/>
          </p:cNvSpPr>
          <p:nvPr>
            <p:ph type="title"/>
          </p:nvPr>
        </p:nvSpPr>
        <p:spPr/>
        <p:txBody>
          <a:bodyPr/>
          <a:lstStyle/>
          <a:p>
            <a:r>
              <a:rPr lang="en-US" dirty="0"/>
              <a:t>Initial Velocity Variation</a:t>
            </a:r>
          </a:p>
        </p:txBody>
      </p:sp>
      <p:sp>
        <p:nvSpPr>
          <p:cNvPr id="3" name="Content Placeholder 2">
            <a:extLst>
              <a:ext uri="{FF2B5EF4-FFF2-40B4-BE49-F238E27FC236}">
                <a16:creationId xmlns:a16="http://schemas.microsoft.com/office/drawing/2014/main" id="{76C99874-F29C-C995-3551-8FA049C81BC7}"/>
              </a:ext>
            </a:extLst>
          </p:cNvPr>
          <p:cNvSpPr>
            <a:spLocks noGrp="1"/>
          </p:cNvSpPr>
          <p:nvPr>
            <p:ph idx="1"/>
          </p:nvPr>
        </p:nvSpPr>
        <p:spPr/>
        <p:txBody>
          <a:bodyPr/>
          <a:lstStyle/>
          <a:p>
            <a:r>
              <a:rPr lang="en-US" dirty="0"/>
              <a:t>Characterize potential effects an initial velocity distribution could have on the flame speed</a:t>
            </a:r>
          </a:p>
          <a:p>
            <a:r>
              <a:rPr lang="en-US" dirty="0"/>
              <a:t>Capture filling and recirculation processes observed in experiments</a:t>
            </a:r>
          </a:p>
        </p:txBody>
      </p:sp>
      <p:sp>
        <p:nvSpPr>
          <p:cNvPr id="4" name="Date Placeholder 3">
            <a:extLst>
              <a:ext uri="{FF2B5EF4-FFF2-40B4-BE49-F238E27FC236}">
                <a16:creationId xmlns:a16="http://schemas.microsoft.com/office/drawing/2014/main" id="{F9266B24-E260-0A7A-615D-4DE9D47E0178}"/>
              </a:ext>
            </a:extLst>
          </p:cNvPr>
          <p:cNvSpPr>
            <a:spLocks noGrp="1"/>
          </p:cNvSpPr>
          <p:nvPr>
            <p:ph type="dt" sz="half" idx="10"/>
          </p:nvPr>
        </p:nvSpPr>
        <p:spPr/>
        <p:txBody>
          <a:bodyPr/>
          <a:lstStyle/>
          <a:p>
            <a:pPr>
              <a:defRPr/>
            </a:pPr>
            <a:r>
              <a:rPr lang="en-US"/>
              <a:t>PSAM 16, June 26 – July 1, 2022</a:t>
            </a:r>
            <a:endParaRPr lang="en-US" sz="1400" dirty="0">
              <a:solidFill>
                <a:schemeClr val="accent2"/>
              </a:solidFill>
              <a:latin typeface="Arial" charset="0"/>
            </a:endParaRPr>
          </a:p>
        </p:txBody>
      </p:sp>
      <p:pic>
        <p:nvPicPr>
          <p:cNvPr id="6" name="Picture 5">
            <a:extLst>
              <a:ext uri="{FF2B5EF4-FFF2-40B4-BE49-F238E27FC236}">
                <a16:creationId xmlns:a16="http://schemas.microsoft.com/office/drawing/2014/main" id="{BD806015-BAAE-546F-4982-CB3CE93E474C}"/>
              </a:ext>
            </a:extLst>
          </p:cNvPr>
          <p:cNvPicPr>
            <a:picLocks noChangeAspect="1"/>
          </p:cNvPicPr>
          <p:nvPr/>
        </p:nvPicPr>
        <p:blipFill rotWithShape="1">
          <a:blip r:embed="rId3"/>
          <a:srcRect t="6505"/>
          <a:stretch/>
        </p:blipFill>
        <p:spPr>
          <a:xfrm>
            <a:off x="609702" y="2562229"/>
            <a:ext cx="5230720" cy="3374057"/>
          </a:xfrm>
          <a:prstGeom prst="rect">
            <a:avLst/>
          </a:prstGeom>
        </p:spPr>
      </p:pic>
      <p:sp>
        <p:nvSpPr>
          <p:cNvPr id="7" name="TextBox 6">
            <a:extLst>
              <a:ext uri="{FF2B5EF4-FFF2-40B4-BE49-F238E27FC236}">
                <a16:creationId xmlns:a16="http://schemas.microsoft.com/office/drawing/2014/main" id="{4AFDCE3F-1226-7E5B-5557-2C71A0980EB5}"/>
              </a:ext>
            </a:extLst>
          </p:cNvPr>
          <p:cNvSpPr txBox="1"/>
          <p:nvPr/>
        </p:nvSpPr>
        <p:spPr>
          <a:xfrm>
            <a:off x="914013" y="5890885"/>
            <a:ext cx="4634994" cy="646331"/>
          </a:xfrm>
          <a:prstGeom prst="rect">
            <a:avLst/>
          </a:prstGeom>
          <a:noFill/>
        </p:spPr>
        <p:txBody>
          <a:bodyPr wrap="square" rtlCol="0">
            <a:spAutoFit/>
          </a:bodyPr>
          <a:lstStyle/>
          <a:p>
            <a:pPr algn="ctr"/>
            <a:r>
              <a:rPr lang="en-US" dirty="0"/>
              <a:t>Velocity magnitude contours [m/s] of the three initial velocity distributions considered</a:t>
            </a:r>
          </a:p>
        </p:txBody>
      </p:sp>
      <p:sp>
        <p:nvSpPr>
          <p:cNvPr id="5" name="Footer Placeholder 4">
            <a:extLst>
              <a:ext uri="{FF2B5EF4-FFF2-40B4-BE49-F238E27FC236}">
                <a16:creationId xmlns:a16="http://schemas.microsoft.com/office/drawing/2014/main" id="{EAEE00AE-4B61-F7A4-C6DD-F0651158BAB4}"/>
              </a:ext>
            </a:extLst>
          </p:cNvPr>
          <p:cNvSpPr>
            <a:spLocks noGrp="1"/>
          </p:cNvSpPr>
          <p:nvPr>
            <p:ph type="ftr" sz="quarter" idx="11"/>
          </p:nvPr>
        </p:nvSpPr>
        <p:spPr/>
        <p:txBody>
          <a:bodyPr/>
          <a:lstStyle/>
          <a:p>
            <a:pPr>
              <a:defRPr/>
            </a:pPr>
            <a:r>
              <a:rPr lang="en-US"/>
              <a:t>A. Coates</a:t>
            </a:r>
            <a:endParaRPr lang="en-US" dirty="0"/>
          </a:p>
        </p:txBody>
      </p:sp>
      <p:sp>
        <p:nvSpPr>
          <p:cNvPr id="9" name="TextBox 8">
            <a:extLst>
              <a:ext uri="{FF2B5EF4-FFF2-40B4-BE49-F238E27FC236}">
                <a16:creationId xmlns:a16="http://schemas.microsoft.com/office/drawing/2014/main" id="{736BC374-3E54-798A-9142-917E3B1C7DF6}"/>
              </a:ext>
            </a:extLst>
          </p:cNvPr>
          <p:cNvSpPr txBox="1"/>
          <p:nvPr/>
        </p:nvSpPr>
        <p:spPr>
          <a:xfrm>
            <a:off x="6000442" y="2562230"/>
            <a:ext cx="2880668" cy="3139321"/>
          </a:xfrm>
          <a:prstGeom prst="rect">
            <a:avLst/>
          </a:prstGeom>
          <a:noFill/>
        </p:spPr>
        <p:txBody>
          <a:bodyPr wrap="square" rtlCol="0">
            <a:spAutoFit/>
          </a:bodyPr>
          <a:lstStyle/>
          <a:p>
            <a:r>
              <a:rPr lang="en-US" b="1" dirty="0"/>
              <a:t>Case 1</a:t>
            </a:r>
            <a:r>
              <a:rPr lang="en-US" dirty="0"/>
              <a:t>: Shortest delay time, Highest initial velocity magnitude</a:t>
            </a:r>
          </a:p>
          <a:p>
            <a:endParaRPr lang="en-US" b="1" dirty="0"/>
          </a:p>
          <a:p>
            <a:r>
              <a:rPr lang="en-US" b="1" dirty="0"/>
              <a:t>Case 2</a:t>
            </a:r>
            <a:r>
              <a:rPr lang="en-US" dirty="0"/>
              <a:t>: Middle delay time, Middle initial velocity magnitude</a:t>
            </a:r>
          </a:p>
          <a:p>
            <a:endParaRPr lang="en-US" b="1" dirty="0"/>
          </a:p>
          <a:p>
            <a:r>
              <a:rPr lang="en-US" b="1" dirty="0"/>
              <a:t>Case 3</a:t>
            </a:r>
            <a:r>
              <a:rPr lang="en-US" dirty="0"/>
              <a:t>: Longest delay time, Lowest initial velocity magnitude</a:t>
            </a:r>
          </a:p>
        </p:txBody>
      </p:sp>
      <p:sp>
        <p:nvSpPr>
          <p:cNvPr id="10" name="TextBox 9">
            <a:extLst>
              <a:ext uri="{FF2B5EF4-FFF2-40B4-BE49-F238E27FC236}">
                <a16:creationId xmlns:a16="http://schemas.microsoft.com/office/drawing/2014/main" id="{9EB29D8E-F3C1-6BC7-3704-C6E55BB1CF0B}"/>
              </a:ext>
            </a:extLst>
          </p:cNvPr>
          <p:cNvSpPr txBox="1"/>
          <p:nvPr/>
        </p:nvSpPr>
        <p:spPr>
          <a:xfrm>
            <a:off x="857250" y="2251710"/>
            <a:ext cx="960120" cy="338554"/>
          </a:xfrm>
          <a:prstGeom prst="rect">
            <a:avLst/>
          </a:prstGeom>
          <a:noFill/>
        </p:spPr>
        <p:txBody>
          <a:bodyPr wrap="square" rtlCol="0">
            <a:spAutoFit/>
          </a:bodyPr>
          <a:lstStyle/>
          <a:p>
            <a:r>
              <a:rPr lang="en-US" sz="1600" dirty="0"/>
              <a:t>Case 1</a:t>
            </a:r>
          </a:p>
        </p:txBody>
      </p:sp>
      <p:sp>
        <p:nvSpPr>
          <p:cNvPr id="11" name="TextBox 10">
            <a:extLst>
              <a:ext uri="{FF2B5EF4-FFF2-40B4-BE49-F238E27FC236}">
                <a16:creationId xmlns:a16="http://schemas.microsoft.com/office/drawing/2014/main" id="{CAB643E6-870E-C44E-FFD5-C1857C60AE4E}"/>
              </a:ext>
            </a:extLst>
          </p:cNvPr>
          <p:cNvSpPr txBox="1"/>
          <p:nvPr/>
        </p:nvSpPr>
        <p:spPr>
          <a:xfrm>
            <a:off x="4495316" y="2251710"/>
            <a:ext cx="960120" cy="338554"/>
          </a:xfrm>
          <a:prstGeom prst="rect">
            <a:avLst/>
          </a:prstGeom>
          <a:noFill/>
        </p:spPr>
        <p:txBody>
          <a:bodyPr wrap="square" rtlCol="0">
            <a:spAutoFit/>
          </a:bodyPr>
          <a:lstStyle/>
          <a:p>
            <a:r>
              <a:rPr lang="en-US" sz="1600" dirty="0"/>
              <a:t>Case 3</a:t>
            </a:r>
          </a:p>
        </p:txBody>
      </p:sp>
      <p:sp>
        <p:nvSpPr>
          <p:cNvPr id="12" name="TextBox 11">
            <a:extLst>
              <a:ext uri="{FF2B5EF4-FFF2-40B4-BE49-F238E27FC236}">
                <a16:creationId xmlns:a16="http://schemas.microsoft.com/office/drawing/2014/main" id="{7727C009-8852-4DAA-0D01-1370C47B81C0}"/>
              </a:ext>
            </a:extLst>
          </p:cNvPr>
          <p:cNvSpPr txBox="1"/>
          <p:nvPr/>
        </p:nvSpPr>
        <p:spPr>
          <a:xfrm>
            <a:off x="2682870" y="2251710"/>
            <a:ext cx="960120" cy="338554"/>
          </a:xfrm>
          <a:prstGeom prst="rect">
            <a:avLst/>
          </a:prstGeom>
          <a:noFill/>
        </p:spPr>
        <p:txBody>
          <a:bodyPr wrap="square" rtlCol="0">
            <a:spAutoFit/>
          </a:bodyPr>
          <a:lstStyle/>
          <a:p>
            <a:r>
              <a:rPr lang="en-US" sz="1600" dirty="0"/>
              <a:t>Case 2</a:t>
            </a:r>
          </a:p>
        </p:txBody>
      </p:sp>
    </p:spTree>
    <p:extLst>
      <p:ext uri="{BB962C8B-B14F-4D97-AF65-F5344CB8AC3E}">
        <p14:creationId xmlns:p14="http://schemas.microsoft.com/office/powerpoint/2010/main" val="357751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969696"/>
      </a:lt2>
      <a:accent1>
        <a:srgbClr val="FBDF53"/>
      </a:accent1>
      <a:accent2>
        <a:srgbClr val="FF6100"/>
      </a:accent2>
      <a:accent3>
        <a:srgbClr val="FFFFFF"/>
      </a:accent3>
      <a:accent4>
        <a:srgbClr val="000000"/>
      </a:accent4>
      <a:accent5>
        <a:srgbClr val="FDECB3"/>
      </a:accent5>
      <a:accent6>
        <a:srgbClr val="E75700"/>
      </a:accent6>
      <a:hlink>
        <a:srgbClr val="CC3300"/>
      </a:hlink>
      <a:folHlink>
        <a:srgbClr val="996600"/>
      </a:folHlink>
    </a:clrScheme>
    <a:fontScheme name="Office Them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179518</TotalTime>
  <Words>1233</Words>
  <Application>Microsoft Macintosh PowerPoint</Application>
  <PresentationFormat>On-screen Show (4:3)</PresentationFormat>
  <Paragraphs>166</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Helvetica</vt:lpstr>
      <vt:lpstr>Times</vt:lpstr>
      <vt:lpstr>Office Theme</vt:lpstr>
      <vt:lpstr>1_Office Theme</vt:lpstr>
      <vt:lpstr>Numerical Investigation of Flame Propagation for Explosion Risk Modeling Development</vt:lpstr>
      <vt:lpstr>Motivation</vt:lpstr>
      <vt:lpstr>Motivation</vt:lpstr>
      <vt:lpstr>Problem Setup</vt:lpstr>
      <vt:lpstr>Problem Setup</vt:lpstr>
      <vt:lpstr>Results and Discussion</vt:lpstr>
      <vt:lpstr>Quiescent Initial Pressure Variation</vt:lpstr>
      <vt:lpstr>Compare to Experiment</vt:lpstr>
      <vt:lpstr>Initial Velocity Variation</vt:lpstr>
      <vt:lpstr>Initial Velocity Variation</vt:lpstr>
      <vt:lpstr>Compare to Experiment</vt:lpstr>
      <vt:lpstr>Engineering Model</vt:lpstr>
      <vt:lpstr>Compare to Engineering Model</vt:lpstr>
      <vt:lpstr>Closing Remarks</vt:lpstr>
      <vt:lpstr>Conclusions and Future Work</vt:lpstr>
      <vt:lpstr>References</vt:lpstr>
      <vt:lpstr>Questions?</vt:lpstr>
    </vt:vector>
  </TitlesOfParts>
  <Manager/>
  <Company>NASA Ames Research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NAS User</dc:creator>
  <cp:keywords/>
  <dc:description/>
  <cp:lastModifiedBy>Coates, Ashley M. (ARC-TNP)</cp:lastModifiedBy>
  <cp:revision>4498</cp:revision>
  <cp:lastPrinted>2015-06-11T04:56:56Z</cp:lastPrinted>
  <dcterms:created xsi:type="dcterms:W3CDTF">2010-11-23T18:30:58Z</dcterms:created>
  <dcterms:modified xsi:type="dcterms:W3CDTF">2022-06-29T21:28:16Z</dcterms:modified>
  <cp:category/>
</cp:coreProperties>
</file>