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3" r:id="rId2"/>
  </p:sldMasterIdLst>
  <p:notesMasterIdLst>
    <p:notesMasterId r:id="rId24"/>
  </p:notesMasterIdLst>
  <p:handoutMasterIdLst>
    <p:handoutMasterId r:id="rId25"/>
  </p:handoutMasterIdLst>
  <p:sldIdLst>
    <p:sldId id="277" r:id="rId3"/>
    <p:sldId id="281" r:id="rId4"/>
    <p:sldId id="282" r:id="rId5"/>
    <p:sldId id="473" r:id="rId6"/>
    <p:sldId id="474" r:id="rId7"/>
    <p:sldId id="403" r:id="rId8"/>
    <p:sldId id="461" r:id="rId9"/>
    <p:sldId id="465" r:id="rId10"/>
    <p:sldId id="464" r:id="rId11"/>
    <p:sldId id="463" r:id="rId12"/>
    <p:sldId id="467" r:id="rId13"/>
    <p:sldId id="470" r:id="rId14"/>
    <p:sldId id="426" r:id="rId15"/>
    <p:sldId id="446" r:id="rId16"/>
    <p:sldId id="466" r:id="rId17"/>
    <p:sldId id="469" r:id="rId18"/>
    <p:sldId id="278" r:id="rId19"/>
    <p:sldId id="471" r:id="rId20"/>
    <p:sldId id="283" r:id="rId21"/>
    <p:sldId id="284" r:id="rId22"/>
    <p:sldId id="472" r:id="rId23"/>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39"/>
    <p:restoredTop sz="96619" autoAdjust="0"/>
  </p:normalViewPr>
  <p:slideViewPr>
    <p:cSldViewPr snapToGrid="0" snapToObjects="1">
      <p:cViewPr varScale="1">
        <p:scale>
          <a:sx n="90" d="100"/>
          <a:sy n="90" d="100"/>
        </p:scale>
        <p:origin x="216"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6/26/22</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6/26/22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E0BB0-4086-4EDE-A541-95591E5BAAD8}" type="slidenum">
              <a:rPr lang="en-US" smtClean="0"/>
              <a:t>4</a:t>
            </a:fld>
            <a:endParaRPr lang="en-US"/>
          </a:p>
        </p:txBody>
      </p:sp>
    </p:spTree>
    <p:extLst>
      <p:ext uri="{BB962C8B-B14F-4D97-AF65-F5344CB8AC3E}">
        <p14:creationId xmlns:p14="http://schemas.microsoft.com/office/powerpoint/2010/main" val="150847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6/26/22</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6/26/22</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6/26/22</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DC96F477-1573-42B6-8124-1C5E2CCC0FDA}" type="datetime1">
              <a:rPr lang="en-US" smtClean="0"/>
              <a:t>6/26/22</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7" name="Date Placeholder 6"/>
          <p:cNvSpPr>
            <a:spLocks noGrp="1"/>
          </p:cNvSpPr>
          <p:nvPr>
            <p:ph type="dt" sz="half" idx="18"/>
          </p:nvPr>
        </p:nvSpPr>
        <p:spPr/>
        <p:txBody>
          <a:bodyPr/>
          <a:lstStyle/>
          <a:p>
            <a:fld id="{69160BD7-9A24-46F0-B588-84A24FB50E43}" type="datetime1">
              <a:rPr lang="en-US" smtClean="0"/>
              <a:t>6/26/22</a:t>
            </a:fld>
            <a:endParaRPr lang="en-US" dirty="0"/>
          </a:p>
        </p:txBody>
      </p:sp>
      <p:sp>
        <p:nvSpPr>
          <p:cNvPr id="11" name="Footer Placeholder 10"/>
          <p:cNvSpPr>
            <a:spLocks noGrp="1"/>
          </p:cNvSpPr>
          <p:nvPr>
            <p:ph type="ftr" sz="quarter" idx="19"/>
          </p:nvPr>
        </p:nvSpPr>
        <p:spPr/>
        <p:txBody>
          <a:bodyPr/>
          <a:lstStyle/>
          <a:p>
            <a:r>
              <a:rPr lang="en-US"/>
              <a:t>For required markings, please visit https://mh.jpl.nasa.gov</a:t>
            </a:r>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5" name="Date Placeholder 4"/>
          <p:cNvSpPr>
            <a:spLocks noGrp="1"/>
          </p:cNvSpPr>
          <p:nvPr>
            <p:ph type="dt" sz="half" idx="10"/>
          </p:nvPr>
        </p:nvSpPr>
        <p:spPr/>
        <p:txBody>
          <a:bodyPr/>
          <a:lstStyle/>
          <a:p>
            <a:fld id="{7F360C67-0F6D-4A63-8E63-273C3D00EFA0}" type="datetime1">
              <a:rPr lang="en-US" smtClean="0"/>
              <a:t>6/26/22</a:t>
            </a:fld>
            <a:endParaRPr lang="en-US" dirty="0"/>
          </a:p>
        </p:txBody>
      </p:sp>
      <p:sp>
        <p:nvSpPr>
          <p:cNvPr id="7" name="Footer Placeholder 6"/>
          <p:cNvSpPr>
            <a:spLocks noGrp="1"/>
          </p:cNvSpPr>
          <p:nvPr>
            <p:ph type="ftr" sz="quarter" idx="1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5D7FBDF3-D11F-4F70-8F9F-651D17F84E13}" type="datetime1">
              <a:rPr lang="en-US" smtClean="0"/>
              <a:t>6/26/22</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518357F6-0510-479E-9626-ED401C3312BA}" type="datetime1">
              <a:rPr lang="en-US" smtClean="0"/>
              <a:t>6/26/22</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A867B-514B-4F27-82D6-3C76A0181DB0}"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4"/>
          </a:xfrm>
          <a:prstGeom prst="rect">
            <a:avLst/>
          </a:prstGeom>
        </p:spPr>
      </p:pic>
      <p:sp>
        <p:nvSpPr>
          <p:cNvPr id="2" name="Date Placeholder 1"/>
          <p:cNvSpPr>
            <a:spLocks noGrp="1"/>
          </p:cNvSpPr>
          <p:nvPr>
            <p:ph type="dt" sz="half" idx="10"/>
          </p:nvPr>
        </p:nvSpPr>
        <p:spPr/>
        <p:txBody>
          <a:bodyPr/>
          <a:lstStyle/>
          <a:p>
            <a:fld id="{4CD6A7BB-C868-4082-9DAC-3FE8412AC8FD}"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fld id="{1D2A090E-3817-4555-91F3-FAFE914C4AAA}"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EC3-24C2-4D44-BEAD-8707AB76D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4037E6-D4A3-460E-A9AE-D4C14BA395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37ABC-4750-4DBD-849E-8C2CE633FF1E}"/>
              </a:ext>
            </a:extLst>
          </p:cNvPr>
          <p:cNvSpPr>
            <a:spLocks noGrp="1"/>
          </p:cNvSpPr>
          <p:nvPr>
            <p:ph type="dt" sz="half" idx="10"/>
          </p:nvPr>
        </p:nvSpPr>
        <p:spPr/>
        <p:txBody>
          <a:bodyPr/>
          <a:lstStyle/>
          <a:p>
            <a:fld id="{72D6D0E2-E63E-4696-8B7A-891ED1F38A4B}" type="datetimeFigureOut">
              <a:rPr lang="en-US" smtClean="0"/>
              <a:t>6/26/22</a:t>
            </a:fld>
            <a:endParaRPr lang="en-US"/>
          </a:p>
        </p:txBody>
      </p:sp>
      <p:sp>
        <p:nvSpPr>
          <p:cNvPr id="5" name="Footer Placeholder 4">
            <a:extLst>
              <a:ext uri="{FF2B5EF4-FFF2-40B4-BE49-F238E27FC236}">
                <a16:creationId xmlns:a16="http://schemas.microsoft.com/office/drawing/2014/main" id="{96CB6392-B36B-4EB5-B73C-58C3DAB08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61A21-7E4D-4F91-9259-1BB275AD1A53}"/>
              </a:ext>
            </a:extLst>
          </p:cNvPr>
          <p:cNvSpPr>
            <a:spLocks noGrp="1"/>
          </p:cNvSpPr>
          <p:nvPr>
            <p:ph type="sldNum" sz="quarter" idx="12"/>
          </p:nvPr>
        </p:nvSpPr>
        <p:spPr/>
        <p:txBody>
          <a:bodyPr/>
          <a:lstStyle/>
          <a:p>
            <a:fld id="{BD9DFF9C-1A4E-41FF-A506-9BF9D2281844}" type="slidenum">
              <a:rPr lang="en-US" smtClean="0"/>
              <a:t>‹#›</a:t>
            </a:fld>
            <a:endParaRPr lang="en-US"/>
          </a:p>
        </p:txBody>
      </p:sp>
    </p:spTree>
    <p:extLst>
      <p:ext uri="{BB962C8B-B14F-4D97-AF65-F5344CB8AC3E}">
        <p14:creationId xmlns:p14="http://schemas.microsoft.com/office/powerpoint/2010/main" val="1374874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680955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64270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112029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8C27A7D9-79A5-4F31-811A-2700B483370C}" type="datetime1">
              <a:rPr lang="en-US" smtClean="0"/>
              <a:t>6/26/22</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4DFFDBDF-FD53-4339-9B2B-8D4083A87E6A}" type="datetime1">
              <a:rPr lang="en-US" smtClean="0"/>
              <a:t>6/26/22</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FF51E6BA-1B59-444E-9924-1C6BFE86556B}" type="datetime1">
              <a:rPr lang="en-US" smtClean="0"/>
              <a:t>6/26/22</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fld id="{EAEFA50C-A13C-4DCE-AFB3-2B7442276FB3}" type="datetime1">
              <a:rPr lang="en-US" smtClean="0"/>
              <a:t>6/26/22</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BA287370-5FF0-4902-B346-9505C44AD782}" type="datetime1">
              <a:rPr lang="en-US" smtClean="0"/>
              <a:t>6/26/22</a:t>
            </a:fld>
            <a:endParaRPr lang="en-US" dirty="0"/>
          </a:p>
        </p:txBody>
      </p:sp>
      <p:sp>
        <p:nvSpPr>
          <p:cNvPr id="3" name="Footer Placeholder 2"/>
          <p:cNvSpPr>
            <a:spLocks noGrp="1"/>
          </p:cNvSpPr>
          <p:nvPr>
            <p:ph type="ftr" sz="quarter" idx="21"/>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fld id="{8813C2AF-4676-455E-83CB-EFCE637AA527}" type="datetime1">
              <a:rPr lang="en-US" smtClean="0"/>
              <a:t>6/26/22</a:t>
            </a:fld>
            <a:endParaRPr lang="en-US" dirty="0"/>
          </a:p>
        </p:txBody>
      </p:sp>
      <p:sp>
        <p:nvSpPr>
          <p:cNvPr id="3" name="Footer Placeholder 2"/>
          <p:cNvSpPr>
            <a:spLocks noGrp="1"/>
          </p:cNvSpPr>
          <p:nvPr>
            <p:ph type="ftr" sz="quarter" idx="22"/>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fld id="{22AB4888-AE87-452C-ACA0-2DD465CE82D2}" type="datetime1">
              <a:rPr lang="en-US" smtClean="0"/>
              <a:t>6/26/22</a:t>
            </a:fld>
            <a:endParaRPr lang="en-US" dirty="0"/>
          </a:p>
        </p:txBody>
      </p:sp>
      <p:sp>
        <p:nvSpPr>
          <p:cNvPr id="3" name="Footer Placeholder 2"/>
          <p:cNvSpPr>
            <a:spLocks noGrp="1"/>
          </p:cNvSpPr>
          <p:nvPr>
            <p:ph type="ftr" sz="quarter" idx="22"/>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fld id="{A9C12B0F-F129-4DB1-8648-A5DD68566654}" type="datetime1">
              <a:rPr lang="en-US" smtClean="0"/>
              <a:t>6/26/22</a:t>
            </a:fld>
            <a:endParaRPr lang="en-US" dirty="0"/>
          </a:p>
        </p:txBody>
      </p:sp>
      <p:sp>
        <p:nvSpPr>
          <p:cNvPr id="3" name="Footer Placeholder 2"/>
          <p:cNvSpPr>
            <a:spLocks noGrp="1"/>
          </p:cNvSpPr>
          <p:nvPr>
            <p:ph type="ftr" sz="quarter" idx="26"/>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fld id="{EAE7DE20-9D8E-407E-8A33-FA12941AFDC7}" type="datetime1">
              <a:rPr lang="en-US" smtClean="0"/>
              <a:t>6/26/22</a:t>
            </a:fld>
            <a:endParaRPr lang="en-US" dirty="0"/>
          </a:p>
        </p:txBody>
      </p:sp>
      <p:sp>
        <p:nvSpPr>
          <p:cNvPr id="3" name="Footer Placeholder 2"/>
          <p:cNvSpPr>
            <a:spLocks noGrp="1"/>
          </p:cNvSpPr>
          <p:nvPr>
            <p:ph type="ftr" sz="quarter" idx="26"/>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CCD2BB3B-355B-433D-AA8F-2232AA9A09D8}" type="datetime1">
              <a:rPr lang="en-US" smtClean="0"/>
              <a:t>6/26/22</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fld id="{453B94B2-764B-4AEE-8E86-36209B57D673}" type="datetime1">
              <a:rPr lang="en-US" smtClean="0"/>
              <a:t>6/26/22</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83741-3649-40C7-AC1C-DC0B03113BF9}"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2C6CB3C8-D16C-4285-BF05-882F83494820}" type="datetime1">
              <a:rPr lang="en-US" smtClean="0"/>
              <a:t>6/26/22</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2C6CB3C8-D16C-4285-BF05-882F83494820}" type="datetime1">
              <a:rPr lang="en-US" smtClean="0"/>
              <a:t>6/26/22</a:t>
            </a:fld>
            <a:endParaRPr lang="en-US" dirty="0"/>
          </a:p>
        </p:txBody>
      </p:sp>
      <p:sp>
        <p:nvSpPr>
          <p:cNvPr id="5" name="Footer Placeholder 4"/>
          <p:cNvSpPr>
            <a:spLocks noGrp="1"/>
          </p:cNvSpPr>
          <p:nvPr>
            <p:ph type="ftr" sz="quarter" idx="15"/>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CB3C8-D16C-4285-BF05-882F83494820}"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6/26/22</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fld id="{2C6CB3C8-D16C-4285-BF05-882F83494820}" type="datetime1">
              <a:rPr lang="en-US" smtClean="0"/>
              <a:t>6/26/22</a:t>
            </a:fld>
            <a:endParaRPr lang="en-US" dirty="0"/>
          </a:p>
        </p:txBody>
      </p:sp>
      <p:sp>
        <p:nvSpPr>
          <p:cNvPr id="5" name="Footer Placeholder 4"/>
          <p:cNvSpPr>
            <a:spLocks noGrp="1"/>
          </p:cNvSpPr>
          <p:nvPr>
            <p:ph type="ftr" sz="quarter" idx="11"/>
          </p:nvPr>
        </p:nvSpPr>
        <p:spPr/>
        <p:txBody>
          <a:bodyPr/>
          <a:lstStyle/>
          <a:p>
            <a:r>
              <a:rPr lang="en-US"/>
              <a:t>For required markings, please visit https://mh.jpl.nasa.gov</a:t>
            </a:r>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fld id="{2C6CB3C8-D16C-4285-BF05-882F83494820}" type="datetime1">
              <a:rPr lang="en-US" smtClean="0"/>
              <a:t>6/26/22</a:t>
            </a:fld>
            <a:endParaRPr lang="en-US" dirty="0"/>
          </a:p>
        </p:txBody>
      </p:sp>
      <p:sp>
        <p:nvSpPr>
          <p:cNvPr id="3" name="Footer Placeholder 2"/>
          <p:cNvSpPr>
            <a:spLocks noGrp="1"/>
          </p:cNvSpPr>
          <p:nvPr>
            <p:ph type="ftr" sz="quarter" idx="11"/>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6/26/22</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6/26/22</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6/26/22</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6/26/22</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6/26/22</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6/26/22</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 id="2147483695" r:id="rId21"/>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2C6CB3C8-D16C-4285-BF05-882F83494820}" type="datetime1">
              <a:rPr lang="en-US" smtClean="0"/>
              <a:t>6/26/22</a:t>
            </a:fld>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9.emf"/><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687785" y="1354711"/>
            <a:ext cx="3347357" cy="2034375"/>
          </a:xfrm>
        </p:spPr>
        <p:txBody>
          <a:bodyPr/>
          <a:lstStyle/>
          <a:p>
            <a:r>
              <a:rPr lang="en-US" dirty="0"/>
              <a:t>Modeling of Recovery Efficiency of Sampling Devices used in Planetary Protection Bioburden Estimation</a:t>
            </a:r>
          </a:p>
        </p:txBody>
      </p:sp>
      <p:sp>
        <p:nvSpPr>
          <p:cNvPr id="5" name="Text Placeholder 4"/>
          <p:cNvSpPr>
            <a:spLocks noGrp="1"/>
          </p:cNvSpPr>
          <p:nvPr>
            <p:ph type="body" sz="quarter" idx="15"/>
          </p:nvPr>
        </p:nvSpPr>
        <p:spPr>
          <a:xfrm>
            <a:off x="5687785" y="3078480"/>
            <a:ext cx="3347357" cy="833120"/>
          </a:xfrm>
        </p:spPr>
        <p:txBody>
          <a:bodyPr/>
          <a:lstStyle/>
          <a:p>
            <a:r>
              <a:rPr lang="en-US" dirty="0"/>
              <a:t>Presented by: Mike </a:t>
            </a:r>
            <a:r>
              <a:rPr lang="en-US" dirty="0" err="1"/>
              <a:t>DiNicola</a:t>
            </a:r>
            <a:r>
              <a:rPr lang="en-US" dirty="0"/>
              <a:t> and Arman Seuylemezian</a:t>
            </a:r>
          </a:p>
        </p:txBody>
      </p:sp>
      <p:pic>
        <p:nvPicPr>
          <p:cNvPr id="7" name="Picture Placeholder 21" descr="Photo-2015-03-12-085758 - D2015_0302_D370_CMSalt2.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421" t="27414" r="11723"/>
          <a:stretch/>
        </p:blipFill>
        <p:spPr>
          <a:xfrm>
            <a:off x="0" y="0"/>
            <a:ext cx="5546725" cy="5143500"/>
          </a:xfrm>
        </p:spPr>
      </p:pic>
    </p:spTree>
    <p:extLst>
      <p:ext uri="{BB962C8B-B14F-4D97-AF65-F5344CB8AC3E}">
        <p14:creationId xmlns:p14="http://schemas.microsoft.com/office/powerpoint/2010/main" val="23532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D09E-C83F-41F6-AC3B-A143810F36BD}"/>
              </a:ext>
            </a:extLst>
          </p:cNvPr>
          <p:cNvSpPr>
            <a:spLocks noGrp="1"/>
          </p:cNvSpPr>
          <p:nvPr>
            <p:ph type="title"/>
          </p:nvPr>
        </p:nvSpPr>
        <p:spPr/>
        <p:txBody>
          <a:bodyPr/>
          <a:lstStyle/>
          <a:p>
            <a:r>
              <a:rPr lang="en-US" dirty="0"/>
              <a:t>Recovery Efficiency Cost Function Comparison</a:t>
            </a:r>
          </a:p>
        </p:txBody>
      </p:sp>
      <p:sp>
        <p:nvSpPr>
          <p:cNvPr id="5" name="Content Placeholder 2">
            <a:extLst>
              <a:ext uri="{FF2B5EF4-FFF2-40B4-BE49-F238E27FC236}">
                <a16:creationId xmlns:a16="http://schemas.microsoft.com/office/drawing/2014/main" id="{91368595-73D7-4015-95C5-E8176641A851}"/>
              </a:ext>
            </a:extLst>
          </p:cNvPr>
          <p:cNvSpPr>
            <a:spLocks noGrp="1"/>
          </p:cNvSpPr>
          <p:nvPr>
            <p:ph idx="1"/>
          </p:nvPr>
        </p:nvSpPr>
        <p:spPr>
          <a:xfrm>
            <a:off x="628650" y="1127760"/>
            <a:ext cx="7886700" cy="1488485"/>
          </a:xfrm>
        </p:spPr>
        <p:txBody>
          <a:bodyPr>
            <a:normAutofit lnSpcReduction="10000"/>
          </a:bodyPr>
          <a:lstStyle/>
          <a:p>
            <a:r>
              <a:rPr lang="en-US" sz="1800" dirty="0"/>
              <a:t>TX3211 wipe has the lowest cost and is therefore the wipe method preferred by the modelling. </a:t>
            </a:r>
          </a:p>
          <a:p>
            <a:r>
              <a:rPr lang="en-US" sz="1800" dirty="0"/>
              <a:t>Despite having much higher variability in its mean recovery efficiency than the TX3224 wipe, the TX3211 wipe has ~2 times the recovery efficiency on average, driving down its expected cost in this comparison.</a:t>
            </a:r>
          </a:p>
        </p:txBody>
      </p:sp>
      <p:pic>
        <p:nvPicPr>
          <p:cNvPr id="9" name="Picture 8">
            <a:extLst>
              <a:ext uri="{FF2B5EF4-FFF2-40B4-BE49-F238E27FC236}">
                <a16:creationId xmlns:a16="http://schemas.microsoft.com/office/drawing/2014/main" id="{C47CB35F-FC33-4178-9227-D706C01B84A3}"/>
              </a:ext>
            </a:extLst>
          </p:cNvPr>
          <p:cNvPicPr>
            <a:picLocks noChangeAspect="1"/>
          </p:cNvPicPr>
          <p:nvPr/>
        </p:nvPicPr>
        <p:blipFill>
          <a:blip r:embed="rId2"/>
          <a:stretch>
            <a:fillRect/>
          </a:stretch>
        </p:blipFill>
        <p:spPr>
          <a:xfrm>
            <a:off x="966215" y="2823462"/>
            <a:ext cx="7068482" cy="1556031"/>
          </a:xfrm>
          <a:prstGeom prst="rect">
            <a:avLst/>
          </a:prstGeom>
        </p:spPr>
      </p:pic>
      <p:sp>
        <p:nvSpPr>
          <p:cNvPr id="11" name="TextBox 10">
            <a:extLst>
              <a:ext uri="{FF2B5EF4-FFF2-40B4-BE49-F238E27FC236}">
                <a16:creationId xmlns:a16="http://schemas.microsoft.com/office/drawing/2014/main" id="{F3AC5E8F-3CDC-4A35-9C52-D7CED803045C}"/>
              </a:ext>
            </a:extLst>
          </p:cNvPr>
          <p:cNvSpPr txBox="1"/>
          <p:nvPr/>
        </p:nvSpPr>
        <p:spPr>
          <a:xfrm>
            <a:off x="640801" y="3684574"/>
            <a:ext cx="415637" cy="300082"/>
          </a:xfrm>
          <a:prstGeom prst="rect">
            <a:avLst/>
          </a:prstGeom>
          <a:noFill/>
        </p:spPr>
        <p:txBody>
          <a:bodyPr wrap="square" rtlCol="0">
            <a:spAutoFit/>
          </a:bodyPr>
          <a:lstStyle/>
          <a:p>
            <a:pPr algn="ctr"/>
            <a:r>
              <a:rPr lang="en-US" sz="1350" dirty="0"/>
              <a:t>#1</a:t>
            </a:r>
          </a:p>
        </p:txBody>
      </p:sp>
      <p:sp>
        <p:nvSpPr>
          <p:cNvPr id="12" name="Rectangle: Rounded Corners 11">
            <a:extLst>
              <a:ext uri="{FF2B5EF4-FFF2-40B4-BE49-F238E27FC236}">
                <a16:creationId xmlns:a16="http://schemas.microsoft.com/office/drawing/2014/main" id="{A0B1A34D-3C4E-4EA2-B6F2-0444242A7C59}"/>
              </a:ext>
            </a:extLst>
          </p:cNvPr>
          <p:cNvSpPr/>
          <p:nvPr/>
        </p:nvSpPr>
        <p:spPr>
          <a:xfrm>
            <a:off x="996696" y="3734031"/>
            <a:ext cx="7011924" cy="201168"/>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2E06D935-2BA4-473A-BC68-22FC486E2AD2}"/>
              </a:ext>
            </a:extLst>
          </p:cNvPr>
          <p:cNvSpPr txBox="1"/>
          <p:nvPr/>
        </p:nvSpPr>
        <p:spPr>
          <a:xfrm>
            <a:off x="1404937" y="2823714"/>
            <a:ext cx="95729" cy="200055"/>
          </a:xfrm>
          <a:prstGeom prst="rect">
            <a:avLst/>
          </a:prstGeom>
          <a:solidFill>
            <a:schemeClr val="bg1"/>
          </a:solidFill>
        </p:spPr>
        <p:txBody>
          <a:bodyPr wrap="square" lIns="0" tIns="0" rIns="0" bIns="0" rtlCol="0">
            <a:spAutoFit/>
          </a:bodyPr>
          <a:lstStyle/>
          <a:p>
            <a:pPr algn="r"/>
            <a:r>
              <a:rPr lang="en-US" sz="1300" b="1" dirty="0">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a16="http://schemas.microsoft.com/office/drawing/2014/main" id="{E6EC5265-D467-40AD-9DA1-0841570F4680}"/>
              </a:ext>
            </a:extLst>
          </p:cNvPr>
          <p:cNvSpPr txBox="1"/>
          <p:nvPr/>
        </p:nvSpPr>
        <p:spPr>
          <a:xfrm>
            <a:off x="891539" y="4168597"/>
            <a:ext cx="7139941" cy="415498"/>
          </a:xfrm>
          <a:prstGeom prst="rect">
            <a:avLst/>
          </a:prstGeom>
          <a:noFill/>
        </p:spPr>
        <p:txBody>
          <a:bodyPr wrap="square" rtlCol="0">
            <a:spAutoFit/>
          </a:bodyPr>
          <a:lstStyle/>
          <a:p>
            <a:r>
              <a:rPr lang="en-US" sz="1050" dirty="0" err="1"/>
              <a:t>DiNicola,</a:t>
            </a:r>
            <a:r>
              <a:rPr lang="en-US" sz="1050" dirty="0"/>
              <a:t> M., </a:t>
            </a:r>
            <a:r>
              <a:rPr lang="en-US" sz="1050" dirty="0" err="1"/>
              <a:t>Seuylemezian</a:t>
            </a:r>
            <a:r>
              <a:rPr lang="en-US" sz="1050" dirty="0"/>
              <a:t>, A., et al. “Modeling of Recovery Efficiency of Sampling Devices used in Planetary Protection Bioburden Estimation”, PSAM16 Conference Paper, June 2022.</a:t>
            </a:r>
          </a:p>
        </p:txBody>
      </p:sp>
      <p:pic>
        <p:nvPicPr>
          <p:cNvPr id="10" name="Picture 9">
            <a:extLst>
              <a:ext uri="{FF2B5EF4-FFF2-40B4-BE49-F238E27FC236}">
                <a16:creationId xmlns:a16="http://schemas.microsoft.com/office/drawing/2014/main" id="{B10E7896-4485-6CF8-D1C4-99D23ECA86AB}"/>
              </a:ext>
            </a:extLst>
          </p:cNvPr>
          <p:cNvPicPr>
            <a:picLocks noChangeAspect="1"/>
          </p:cNvPicPr>
          <p:nvPr/>
        </p:nvPicPr>
        <p:blipFill>
          <a:blip r:embed="rId3"/>
          <a:stretch>
            <a:fillRect/>
          </a:stretch>
        </p:blipFill>
        <p:spPr>
          <a:xfrm>
            <a:off x="7318820" y="4694467"/>
            <a:ext cx="1804554" cy="380298"/>
          </a:xfrm>
          <a:prstGeom prst="rect">
            <a:avLst/>
          </a:prstGeom>
        </p:spPr>
      </p:pic>
    </p:spTree>
    <p:extLst>
      <p:ext uri="{BB962C8B-B14F-4D97-AF65-F5344CB8AC3E}">
        <p14:creationId xmlns:p14="http://schemas.microsoft.com/office/powerpoint/2010/main" val="197204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BACA0C0-806B-4EF5-8AEF-48576AB10E6E}"/>
              </a:ext>
            </a:extLst>
          </p:cNvPr>
          <p:cNvPicPr>
            <a:picLocks noChangeAspect="1"/>
          </p:cNvPicPr>
          <p:nvPr/>
        </p:nvPicPr>
        <p:blipFill>
          <a:blip r:embed="rId2"/>
          <a:stretch>
            <a:fillRect/>
          </a:stretch>
        </p:blipFill>
        <p:spPr>
          <a:xfrm>
            <a:off x="3074876" y="1004124"/>
            <a:ext cx="1425213" cy="3090521"/>
          </a:xfrm>
          <a:prstGeom prst="rect">
            <a:avLst/>
          </a:prstGeom>
        </p:spPr>
      </p:pic>
      <p:sp>
        <p:nvSpPr>
          <p:cNvPr id="28" name="TextBox 27">
            <a:extLst>
              <a:ext uri="{FF2B5EF4-FFF2-40B4-BE49-F238E27FC236}">
                <a16:creationId xmlns:a16="http://schemas.microsoft.com/office/drawing/2014/main" id="{8666D9D0-EEC8-4C60-8EC3-4DCF2AE9835D}"/>
              </a:ext>
            </a:extLst>
          </p:cNvPr>
          <p:cNvSpPr txBox="1"/>
          <p:nvPr/>
        </p:nvSpPr>
        <p:spPr>
          <a:xfrm>
            <a:off x="3209559" y="1143267"/>
            <a:ext cx="1300541" cy="369332"/>
          </a:xfrm>
          <a:prstGeom prst="rect">
            <a:avLst/>
          </a:prstGeom>
          <a:noFill/>
        </p:spPr>
        <p:txBody>
          <a:bodyPr wrap="square" rtlCol="0">
            <a:spAutoFit/>
          </a:bodyPr>
          <a:lstStyle/>
          <a:p>
            <a:r>
              <a:rPr lang="en-US" sz="900" dirty="0"/>
              <a:t>Trend: not statistically significant*</a:t>
            </a:r>
          </a:p>
        </p:txBody>
      </p:sp>
      <p:sp>
        <p:nvSpPr>
          <p:cNvPr id="2" name="Title 1">
            <a:extLst>
              <a:ext uri="{FF2B5EF4-FFF2-40B4-BE49-F238E27FC236}">
                <a16:creationId xmlns:a16="http://schemas.microsoft.com/office/drawing/2014/main" id="{1C89DD62-FB83-421E-B7F5-D20704917CAE}"/>
              </a:ext>
            </a:extLst>
          </p:cNvPr>
          <p:cNvSpPr>
            <a:spLocks noGrp="1"/>
          </p:cNvSpPr>
          <p:nvPr>
            <p:ph type="title"/>
          </p:nvPr>
        </p:nvSpPr>
        <p:spPr>
          <a:xfrm>
            <a:off x="231794" y="273845"/>
            <a:ext cx="8283556" cy="641922"/>
          </a:xfrm>
        </p:spPr>
        <p:txBody>
          <a:bodyPr>
            <a:normAutofit/>
          </a:bodyPr>
          <a:lstStyle/>
          <a:p>
            <a:r>
              <a:rPr lang="en-US" dirty="0"/>
              <a:t>Sensitivity to Inoculation Level: Swabs</a:t>
            </a:r>
          </a:p>
        </p:txBody>
      </p:sp>
      <p:sp>
        <p:nvSpPr>
          <p:cNvPr id="6" name="TextBox 5">
            <a:extLst>
              <a:ext uri="{FF2B5EF4-FFF2-40B4-BE49-F238E27FC236}">
                <a16:creationId xmlns:a16="http://schemas.microsoft.com/office/drawing/2014/main" id="{00AC8D4E-3E3D-4133-9D44-19FB7FBFA3D5}"/>
              </a:ext>
            </a:extLst>
          </p:cNvPr>
          <p:cNvSpPr txBox="1"/>
          <p:nvPr/>
        </p:nvSpPr>
        <p:spPr>
          <a:xfrm>
            <a:off x="231794" y="4128189"/>
            <a:ext cx="1316497" cy="923330"/>
          </a:xfrm>
          <a:prstGeom prst="rect">
            <a:avLst/>
          </a:prstGeom>
          <a:noFill/>
        </p:spPr>
        <p:txBody>
          <a:bodyPr wrap="square" rtlCol="0">
            <a:spAutoFit/>
          </a:bodyPr>
          <a:lstStyle/>
          <a:p>
            <a:pPr algn="ctr"/>
            <a:r>
              <a:rPr lang="en-US" sz="900" dirty="0"/>
              <a:t>Cotton Puritan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NASA</a:t>
            </a:r>
          </a:p>
          <a:p>
            <a:pPr algn="ctr"/>
            <a:r>
              <a:rPr lang="en-US" sz="900" dirty="0"/>
              <a:t>No data at Inoculation Level = 3 CFU</a:t>
            </a:r>
          </a:p>
        </p:txBody>
      </p:sp>
      <p:sp>
        <p:nvSpPr>
          <p:cNvPr id="7" name="TextBox 6">
            <a:extLst>
              <a:ext uri="{FF2B5EF4-FFF2-40B4-BE49-F238E27FC236}">
                <a16:creationId xmlns:a16="http://schemas.microsoft.com/office/drawing/2014/main" id="{C6FE0B00-5EEA-4FC9-AA7E-D49FE2974D2D}"/>
              </a:ext>
            </a:extLst>
          </p:cNvPr>
          <p:cNvSpPr txBox="1"/>
          <p:nvPr/>
        </p:nvSpPr>
        <p:spPr>
          <a:xfrm>
            <a:off x="1706978" y="4128190"/>
            <a:ext cx="1337970" cy="646331"/>
          </a:xfrm>
          <a:prstGeom prst="rect">
            <a:avLst/>
          </a:prstGeom>
          <a:noFill/>
        </p:spPr>
        <p:txBody>
          <a:bodyPr wrap="square" rtlCol="0">
            <a:spAutoFit/>
          </a:bodyPr>
          <a:lstStyle/>
          <a:p>
            <a:pPr algn="ctr"/>
            <a:r>
              <a:rPr lang="en-US" sz="900" dirty="0"/>
              <a:t>Cotton Puritan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p:txBody>
      </p:sp>
      <p:sp>
        <p:nvSpPr>
          <p:cNvPr id="8" name="TextBox 7">
            <a:extLst>
              <a:ext uri="{FF2B5EF4-FFF2-40B4-BE49-F238E27FC236}">
                <a16:creationId xmlns:a16="http://schemas.microsoft.com/office/drawing/2014/main" id="{3F6FA2F6-4807-415D-BC41-33EB678777CF}"/>
              </a:ext>
            </a:extLst>
          </p:cNvPr>
          <p:cNvSpPr txBox="1"/>
          <p:nvPr/>
        </p:nvSpPr>
        <p:spPr>
          <a:xfrm>
            <a:off x="6159356" y="4128188"/>
            <a:ext cx="1337970" cy="923330"/>
          </a:xfrm>
          <a:prstGeom prst="rect">
            <a:avLst/>
          </a:prstGeom>
          <a:noFill/>
        </p:spPr>
        <p:txBody>
          <a:bodyPr wrap="square" rtlCol="0">
            <a:spAutoFit/>
          </a:bodyPr>
          <a:lstStyle/>
          <a:p>
            <a:pPr algn="ctr"/>
            <a:r>
              <a:rPr lang="en-US" sz="900" dirty="0"/>
              <a:t>Cotton Copan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a:p>
            <a:pPr algn="ctr"/>
            <a:r>
              <a:rPr lang="en-US" sz="900" dirty="0"/>
              <a:t>No data at Inoculation Level = 3 CFU</a:t>
            </a:r>
          </a:p>
        </p:txBody>
      </p:sp>
      <p:sp>
        <p:nvSpPr>
          <p:cNvPr id="9" name="TextBox 8">
            <a:extLst>
              <a:ext uri="{FF2B5EF4-FFF2-40B4-BE49-F238E27FC236}">
                <a16:creationId xmlns:a16="http://schemas.microsoft.com/office/drawing/2014/main" id="{2E6AECC4-4817-4275-A6F0-5713B6193A5F}"/>
              </a:ext>
            </a:extLst>
          </p:cNvPr>
          <p:cNvSpPr txBox="1"/>
          <p:nvPr/>
        </p:nvSpPr>
        <p:spPr>
          <a:xfrm>
            <a:off x="4650117" y="4128188"/>
            <a:ext cx="1355879" cy="646331"/>
          </a:xfrm>
          <a:prstGeom prst="rect">
            <a:avLst/>
          </a:prstGeom>
          <a:noFill/>
        </p:spPr>
        <p:txBody>
          <a:bodyPr wrap="square" rtlCol="0">
            <a:spAutoFit/>
          </a:bodyPr>
          <a:lstStyle/>
          <a:p>
            <a:pPr algn="ctr"/>
            <a:r>
              <a:rPr lang="en-US" sz="900" dirty="0"/>
              <a:t>Nylon-flocked Swab </a:t>
            </a:r>
          </a:p>
          <a:p>
            <a:pPr algn="ctr"/>
            <a:r>
              <a:rPr lang="en-US" sz="900" dirty="0"/>
              <a:t>ESA Standard</a:t>
            </a:r>
          </a:p>
          <a:p>
            <a:pPr algn="ctr"/>
            <a:r>
              <a:rPr lang="en-US" sz="900" dirty="0"/>
              <a:t>B. </a:t>
            </a:r>
            <a:r>
              <a:rPr lang="en-US" sz="900" dirty="0" err="1"/>
              <a:t>atrophaeus</a:t>
            </a:r>
            <a:endParaRPr lang="en-US" sz="900" dirty="0"/>
          </a:p>
          <a:p>
            <a:pPr algn="ctr"/>
            <a:r>
              <a:rPr lang="en-US" sz="900" dirty="0"/>
              <a:t>ESA</a:t>
            </a:r>
          </a:p>
        </p:txBody>
      </p:sp>
      <p:sp>
        <p:nvSpPr>
          <p:cNvPr id="10" name="TextBox 9">
            <a:extLst>
              <a:ext uri="{FF2B5EF4-FFF2-40B4-BE49-F238E27FC236}">
                <a16:creationId xmlns:a16="http://schemas.microsoft.com/office/drawing/2014/main" id="{E23A87C0-084A-4104-9F89-D95376DCCFD6}"/>
              </a:ext>
            </a:extLst>
          </p:cNvPr>
          <p:cNvSpPr txBox="1"/>
          <p:nvPr/>
        </p:nvSpPr>
        <p:spPr>
          <a:xfrm>
            <a:off x="7643733" y="4128188"/>
            <a:ext cx="1355880" cy="646331"/>
          </a:xfrm>
          <a:prstGeom prst="rect">
            <a:avLst/>
          </a:prstGeom>
          <a:noFill/>
        </p:spPr>
        <p:txBody>
          <a:bodyPr wrap="square" rtlCol="0">
            <a:spAutoFit/>
          </a:bodyPr>
          <a:lstStyle/>
          <a:p>
            <a:pPr algn="ctr"/>
            <a:r>
              <a:rPr lang="en-US" sz="900" dirty="0"/>
              <a:t>Polyester Swab </a:t>
            </a:r>
          </a:p>
          <a:p>
            <a:pPr algn="ctr"/>
            <a:r>
              <a:rPr lang="en-US" sz="900" dirty="0"/>
              <a:t>ESA Standard</a:t>
            </a:r>
          </a:p>
          <a:p>
            <a:pPr algn="ctr"/>
            <a:r>
              <a:rPr lang="en-US" sz="900" dirty="0"/>
              <a:t>B. </a:t>
            </a:r>
            <a:r>
              <a:rPr lang="en-US" sz="900" dirty="0" err="1"/>
              <a:t>atrophaeus</a:t>
            </a:r>
            <a:endParaRPr lang="en-US" sz="900" dirty="0"/>
          </a:p>
          <a:p>
            <a:pPr algn="ctr"/>
            <a:r>
              <a:rPr lang="en-US" sz="900" dirty="0"/>
              <a:t>ESA</a:t>
            </a:r>
          </a:p>
        </p:txBody>
      </p:sp>
      <p:pic>
        <p:nvPicPr>
          <p:cNvPr id="11" name="Picture 10">
            <a:extLst>
              <a:ext uri="{FF2B5EF4-FFF2-40B4-BE49-F238E27FC236}">
                <a16:creationId xmlns:a16="http://schemas.microsoft.com/office/drawing/2014/main" id="{20571E03-692D-44B4-ABB9-727993973B95}"/>
              </a:ext>
            </a:extLst>
          </p:cNvPr>
          <p:cNvPicPr>
            <a:picLocks noChangeAspect="1"/>
          </p:cNvPicPr>
          <p:nvPr/>
        </p:nvPicPr>
        <p:blipFill>
          <a:blip r:embed="rId3"/>
          <a:stretch>
            <a:fillRect/>
          </a:stretch>
        </p:blipFill>
        <p:spPr>
          <a:xfrm>
            <a:off x="80638" y="998926"/>
            <a:ext cx="1461105" cy="3110589"/>
          </a:xfrm>
          <a:prstGeom prst="rect">
            <a:avLst/>
          </a:prstGeom>
        </p:spPr>
      </p:pic>
      <p:sp>
        <p:nvSpPr>
          <p:cNvPr id="12" name="TextBox 11">
            <a:extLst>
              <a:ext uri="{FF2B5EF4-FFF2-40B4-BE49-F238E27FC236}">
                <a16:creationId xmlns:a16="http://schemas.microsoft.com/office/drawing/2014/main" id="{7C502DE8-083C-4EF9-8711-1CE7EBD5F8D9}"/>
              </a:ext>
            </a:extLst>
          </p:cNvPr>
          <p:cNvSpPr txBox="1"/>
          <p:nvPr/>
        </p:nvSpPr>
        <p:spPr>
          <a:xfrm>
            <a:off x="231794" y="1143267"/>
            <a:ext cx="1316497" cy="369332"/>
          </a:xfrm>
          <a:prstGeom prst="rect">
            <a:avLst/>
          </a:prstGeom>
          <a:noFill/>
        </p:spPr>
        <p:txBody>
          <a:bodyPr wrap="square" rtlCol="0">
            <a:spAutoFit/>
          </a:bodyPr>
          <a:lstStyle/>
          <a:p>
            <a:r>
              <a:rPr lang="en-US" sz="900" dirty="0"/>
              <a:t>Trend: not statistically significant*</a:t>
            </a:r>
          </a:p>
        </p:txBody>
      </p:sp>
      <p:pic>
        <p:nvPicPr>
          <p:cNvPr id="13" name="Picture 12">
            <a:extLst>
              <a:ext uri="{FF2B5EF4-FFF2-40B4-BE49-F238E27FC236}">
                <a16:creationId xmlns:a16="http://schemas.microsoft.com/office/drawing/2014/main" id="{144E26FE-6AB0-4F3A-A7DA-10DFC120E4AF}"/>
              </a:ext>
            </a:extLst>
          </p:cNvPr>
          <p:cNvPicPr>
            <a:picLocks noChangeAspect="1"/>
          </p:cNvPicPr>
          <p:nvPr/>
        </p:nvPicPr>
        <p:blipFill>
          <a:blip r:embed="rId4"/>
          <a:stretch>
            <a:fillRect/>
          </a:stretch>
        </p:blipFill>
        <p:spPr>
          <a:xfrm>
            <a:off x="7510834" y="998926"/>
            <a:ext cx="1485681" cy="3110590"/>
          </a:xfrm>
          <a:prstGeom prst="rect">
            <a:avLst/>
          </a:prstGeom>
        </p:spPr>
      </p:pic>
      <p:sp>
        <p:nvSpPr>
          <p:cNvPr id="14" name="TextBox 13">
            <a:extLst>
              <a:ext uri="{FF2B5EF4-FFF2-40B4-BE49-F238E27FC236}">
                <a16:creationId xmlns:a16="http://schemas.microsoft.com/office/drawing/2014/main" id="{42D5AE48-DEDA-4B3B-B242-1C5B609E46B2}"/>
              </a:ext>
            </a:extLst>
          </p:cNvPr>
          <p:cNvSpPr txBox="1"/>
          <p:nvPr/>
        </p:nvSpPr>
        <p:spPr>
          <a:xfrm>
            <a:off x="7646097" y="1143267"/>
            <a:ext cx="1353692" cy="369332"/>
          </a:xfrm>
          <a:prstGeom prst="rect">
            <a:avLst/>
          </a:prstGeom>
          <a:noFill/>
        </p:spPr>
        <p:txBody>
          <a:bodyPr wrap="square" rtlCol="0">
            <a:spAutoFit/>
          </a:bodyPr>
          <a:lstStyle/>
          <a:p>
            <a:r>
              <a:rPr lang="en-US" sz="900" dirty="0"/>
              <a:t>Trend: of borderline statistical significance*</a:t>
            </a:r>
          </a:p>
        </p:txBody>
      </p:sp>
      <p:pic>
        <p:nvPicPr>
          <p:cNvPr id="15" name="Picture 14">
            <a:extLst>
              <a:ext uri="{FF2B5EF4-FFF2-40B4-BE49-F238E27FC236}">
                <a16:creationId xmlns:a16="http://schemas.microsoft.com/office/drawing/2014/main" id="{D1CA178F-AFD2-4A52-8576-BCEE39A1D0AE}"/>
              </a:ext>
            </a:extLst>
          </p:cNvPr>
          <p:cNvPicPr>
            <a:picLocks noChangeAspect="1"/>
          </p:cNvPicPr>
          <p:nvPr/>
        </p:nvPicPr>
        <p:blipFill>
          <a:blip r:embed="rId5"/>
          <a:stretch>
            <a:fillRect/>
          </a:stretch>
        </p:blipFill>
        <p:spPr>
          <a:xfrm>
            <a:off x="4518269" y="998926"/>
            <a:ext cx="1485681" cy="3110591"/>
          </a:xfrm>
          <a:prstGeom prst="rect">
            <a:avLst/>
          </a:prstGeom>
        </p:spPr>
      </p:pic>
      <p:sp>
        <p:nvSpPr>
          <p:cNvPr id="16" name="TextBox 15">
            <a:extLst>
              <a:ext uri="{FF2B5EF4-FFF2-40B4-BE49-F238E27FC236}">
                <a16:creationId xmlns:a16="http://schemas.microsoft.com/office/drawing/2014/main" id="{F257D70E-A9C1-4F80-8174-48A4E2C8E4D8}"/>
              </a:ext>
            </a:extLst>
          </p:cNvPr>
          <p:cNvSpPr txBox="1"/>
          <p:nvPr/>
        </p:nvSpPr>
        <p:spPr>
          <a:xfrm>
            <a:off x="4663155" y="1143267"/>
            <a:ext cx="1343810" cy="369332"/>
          </a:xfrm>
          <a:prstGeom prst="rect">
            <a:avLst/>
          </a:prstGeom>
          <a:noFill/>
        </p:spPr>
        <p:txBody>
          <a:bodyPr wrap="square" rtlCol="0">
            <a:spAutoFit/>
          </a:bodyPr>
          <a:lstStyle/>
          <a:p>
            <a:r>
              <a:rPr lang="en-US" sz="900" dirty="0"/>
              <a:t>Trend: not statistically significant*</a:t>
            </a:r>
          </a:p>
        </p:txBody>
      </p:sp>
      <p:pic>
        <p:nvPicPr>
          <p:cNvPr id="17" name="Picture 16">
            <a:extLst>
              <a:ext uri="{FF2B5EF4-FFF2-40B4-BE49-F238E27FC236}">
                <a16:creationId xmlns:a16="http://schemas.microsoft.com/office/drawing/2014/main" id="{7ED01575-62B3-47C8-B9D8-188EAC68FC2B}"/>
              </a:ext>
            </a:extLst>
          </p:cNvPr>
          <p:cNvPicPr>
            <a:picLocks noChangeAspect="1"/>
          </p:cNvPicPr>
          <p:nvPr/>
        </p:nvPicPr>
        <p:blipFill>
          <a:blip r:embed="rId6"/>
          <a:stretch>
            <a:fillRect/>
          </a:stretch>
        </p:blipFill>
        <p:spPr>
          <a:xfrm>
            <a:off x="6017235" y="998926"/>
            <a:ext cx="1470827" cy="3110591"/>
          </a:xfrm>
          <a:prstGeom prst="rect">
            <a:avLst/>
          </a:prstGeom>
        </p:spPr>
      </p:pic>
      <p:sp>
        <p:nvSpPr>
          <p:cNvPr id="18" name="TextBox 17">
            <a:extLst>
              <a:ext uri="{FF2B5EF4-FFF2-40B4-BE49-F238E27FC236}">
                <a16:creationId xmlns:a16="http://schemas.microsoft.com/office/drawing/2014/main" id="{2C142985-CAEF-44C1-8807-DB26F7539A3C}"/>
              </a:ext>
            </a:extLst>
          </p:cNvPr>
          <p:cNvSpPr txBox="1"/>
          <p:nvPr/>
        </p:nvSpPr>
        <p:spPr>
          <a:xfrm>
            <a:off x="6165430" y="1143267"/>
            <a:ext cx="1333647" cy="369332"/>
          </a:xfrm>
          <a:prstGeom prst="rect">
            <a:avLst/>
          </a:prstGeom>
          <a:noFill/>
        </p:spPr>
        <p:txBody>
          <a:bodyPr wrap="square" rtlCol="0">
            <a:spAutoFit/>
          </a:bodyPr>
          <a:lstStyle/>
          <a:p>
            <a:r>
              <a:rPr lang="en-US" sz="900" dirty="0"/>
              <a:t>Trend: not statistically significant*</a:t>
            </a:r>
          </a:p>
        </p:txBody>
      </p:sp>
      <p:pic>
        <p:nvPicPr>
          <p:cNvPr id="19" name="Picture 18">
            <a:extLst>
              <a:ext uri="{FF2B5EF4-FFF2-40B4-BE49-F238E27FC236}">
                <a16:creationId xmlns:a16="http://schemas.microsoft.com/office/drawing/2014/main" id="{6E14EB5F-B785-42D6-A0C8-4792C79D118C}"/>
              </a:ext>
            </a:extLst>
          </p:cNvPr>
          <p:cNvPicPr>
            <a:picLocks noChangeAspect="1"/>
          </p:cNvPicPr>
          <p:nvPr/>
        </p:nvPicPr>
        <p:blipFill>
          <a:blip r:embed="rId7"/>
          <a:stretch>
            <a:fillRect/>
          </a:stretch>
        </p:blipFill>
        <p:spPr>
          <a:xfrm>
            <a:off x="1554068" y="998926"/>
            <a:ext cx="1485682" cy="3110590"/>
          </a:xfrm>
          <a:prstGeom prst="rect">
            <a:avLst/>
          </a:prstGeom>
        </p:spPr>
      </p:pic>
      <p:sp>
        <p:nvSpPr>
          <p:cNvPr id="20" name="TextBox 19">
            <a:extLst>
              <a:ext uri="{FF2B5EF4-FFF2-40B4-BE49-F238E27FC236}">
                <a16:creationId xmlns:a16="http://schemas.microsoft.com/office/drawing/2014/main" id="{73764CD0-1D85-4139-BA51-B86DC873A00E}"/>
              </a:ext>
            </a:extLst>
          </p:cNvPr>
          <p:cNvSpPr txBox="1"/>
          <p:nvPr/>
        </p:nvSpPr>
        <p:spPr>
          <a:xfrm>
            <a:off x="1706978" y="1143267"/>
            <a:ext cx="1337970" cy="369332"/>
          </a:xfrm>
          <a:prstGeom prst="rect">
            <a:avLst/>
          </a:prstGeom>
          <a:noFill/>
        </p:spPr>
        <p:txBody>
          <a:bodyPr wrap="square" rtlCol="0">
            <a:spAutoFit/>
          </a:bodyPr>
          <a:lstStyle/>
          <a:p>
            <a:r>
              <a:rPr lang="en-US" sz="900" dirty="0"/>
              <a:t>Trend: of borderline statistical significance*</a:t>
            </a:r>
          </a:p>
        </p:txBody>
      </p:sp>
      <p:sp>
        <p:nvSpPr>
          <p:cNvPr id="21" name="Rectangle 20">
            <a:extLst>
              <a:ext uri="{FF2B5EF4-FFF2-40B4-BE49-F238E27FC236}">
                <a16:creationId xmlns:a16="http://schemas.microsoft.com/office/drawing/2014/main" id="{6CBDE4F6-8383-4FD8-A17D-342E8B240CF9}"/>
              </a:ext>
            </a:extLst>
          </p:cNvPr>
          <p:cNvSpPr/>
          <p:nvPr/>
        </p:nvSpPr>
        <p:spPr>
          <a:xfrm>
            <a:off x="6428787" y="718659"/>
            <a:ext cx="2593664" cy="230832"/>
          </a:xfrm>
          <a:prstGeom prst="rect">
            <a:avLst/>
          </a:prstGeom>
        </p:spPr>
        <p:txBody>
          <a:bodyPr wrap="square">
            <a:spAutoFit/>
          </a:bodyPr>
          <a:lstStyle/>
          <a:p>
            <a:r>
              <a:rPr lang="en-US" sz="900" dirty="0"/>
              <a:t>*as judged by the 95 percent credibility interval</a:t>
            </a:r>
          </a:p>
        </p:txBody>
      </p:sp>
      <p:sp>
        <p:nvSpPr>
          <p:cNvPr id="22" name="Rectangle 21">
            <a:extLst>
              <a:ext uri="{FF2B5EF4-FFF2-40B4-BE49-F238E27FC236}">
                <a16:creationId xmlns:a16="http://schemas.microsoft.com/office/drawing/2014/main" id="{22BCB0CA-7DC8-429B-942E-9C81F94117FB}"/>
              </a:ext>
            </a:extLst>
          </p:cNvPr>
          <p:cNvSpPr/>
          <p:nvPr/>
        </p:nvSpPr>
        <p:spPr>
          <a:xfrm>
            <a:off x="1559591"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2A95EE9-467A-4194-BA17-9AB575A1873B}"/>
              </a:ext>
            </a:extLst>
          </p:cNvPr>
          <p:cNvSpPr/>
          <p:nvPr/>
        </p:nvSpPr>
        <p:spPr>
          <a:xfrm>
            <a:off x="3067422"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675190C0-6BDC-4889-8E41-D482151FA3C8}"/>
              </a:ext>
            </a:extLst>
          </p:cNvPr>
          <p:cNvSpPr/>
          <p:nvPr/>
        </p:nvSpPr>
        <p:spPr>
          <a:xfrm>
            <a:off x="4523683"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1ED9D7B8-CCFA-4931-9A68-8881999BBCF5}"/>
              </a:ext>
            </a:extLst>
          </p:cNvPr>
          <p:cNvSpPr/>
          <p:nvPr/>
        </p:nvSpPr>
        <p:spPr>
          <a:xfrm>
            <a:off x="6020453"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CC6AEB8C-3D27-4605-B454-E1F68EF47F62}"/>
              </a:ext>
            </a:extLst>
          </p:cNvPr>
          <p:cNvSpPr/>
          <p:nvPr/>
        </p:nvSpPr>
        <p:spPr>
          <a:xfrm>
            <a:off x="7512476" y="984056"/>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348479A2-E4F3-446B-AC84-4866161CBDA5}"/>
              </a:ext>
            </a:extLst>
          </p:cNvPr>
          <p:cNvSpPr txBox="1"/>
          <p:nvPr/>
        </p:nvSpPr>
        <p:spPr>
          <a:xfrm>
            <a:off x="3149777" y="4139377"/>
            <a:ext cx="1355879" cy="923330"/>
          </a:xfrm>
          <a:prstGeom prst="rect">
            <a:avLst/>
          </a:prstGeom>
          <a:noFill/>
        </p:spPr>
        <p:txBody>
          <a:bodyPr wrap="square" rtlCol="0">
            <a:spAutoFit/>
          </a:bodyPr>
          <a:lstStyle/>
          <a:p>
            <a:pPr algn="ctr"/>
            <a:r>
              <a:rPr lang="en-US" sz="900" dirty="0"/>
              <a:t>Nylon-flocked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a:p>
            <a:pPr algn="ctr"/>
            <a:r>
              <a:rPr lang="en-US" sz="900" dirty="0"/>
              <a:t>Lower # of replicates relative to other cases</a:t>
            </a:r>
          </a:p>
        </p:txBody>
      </p:sp>
      <p:sp>
        <p:nvSpPr>
          <p:cNvPr id="5" name="Rectangle 4">
            <a:extLst>
              <a:ext uri="{FF2B5EF4-FFF2-40B4-BE49-F238E27FC236}">
                <a16:creationId xmlns:a16="http://schemas.microsoft.com/office/drawing/2014/main" id="{6D83D748-AA42-49FE-93C4-8B029415CF8A}"/>
              </a:ext>
            </a:extLst>
          </p:cNvPr>
          <p:cNvSpPr/>
          <p:nvPr/>
        </p:nvSpPr>
        <p:spPr>
          <a:xfrm>
            <a:off x="120054" y="957041"/>
            <a:ext cx="8943308" cy="167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4" name="Left Brace 3">
            <a:extLst>
              <a:ext uri="{FF2B5EF4-FFF2-40B4-BE49-F238E27FC236}">
                <a16:creationId xmlns:a16="http://schemas.microsoft.com/office/drawing/2014/main" id="{2A77E315-3D57-4BB9-A675-E1FE94D907D7}"/>
              </a:ext>
            </a:extLst>
          </p:cNvPr>
          <p:cNvSpPr/>
          <p:nvPr/>
        </p:nvSpPr>
        <p:spPr>
          <a:xfrm rot="16200000" flipH="1">
            <a:off x="4485737" y="-3408640"/>
            <a:ext cx="157383" cy="8888748"/>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 name="TextBox 2">
            <a:extLst>
              <a:ext uri="{FF2B5EF4-FFF2-40B4-BE49-F238E27FC236}">
                <a16:creationId xmlns:a16="http://schemas.microsoft.com/office/drawing/2014/main" id="{847DEAB8-42D2-4CD4-B928-D794BCBF32D2}"/>
              </a:ext>
            </a:extLst>
          </p:cNvPr>
          <p:cNvSpPr txBox="1"/>
          <p:nvPr/>
        </p:nvSpPr>
        <p:spPr>
          <a:xfrm>
            <a:off x="2739485" y="684034"/>
            <a:ext cx="3649886" cy="300082"/>
          </a:xfrm>
          <a:prstGeom prst="rect">
            <a:avLst/>
          </a:prstGeom>
          <a:solidFill>
            <a:schemeClr val="bg1"/>
          </a:solidFill>
        </p:spPr>
        <p:txBody>
          <a:bodyPr wrap="square" rtlCol="0">
            <a:spAutoFit/>
          </a:bodyPr>
          <a:lstStyle/>
          <a:p>
            <a:pPr algn="ctr"/>
            <a:r>
              <a:rPr lang="en-US" sz="1350" dirty="0"/>
              <a:t>Probability an Individual CFU is Recovered</a:t>
            </a:r>
          </a:p>
        </p:txBody>
      </p:sp>
      <p:pic>
        <p:nvPicPr>
          <p:cNvPr id="31" name="Picture 30">
            <a:extLst>
              <a:ext uri="{FF2B5EF4-FFF2-40B4-BE49-F238E27FC236}">
                <a16:creationId xmlns:a16="http://schemas.microsoft.com/office/drawing/2014/main" id="{A595B5B7-2108-3C31-559B-C601BF7CE7A6}"/>
              </a:ext>
            </a:extLst>
          </p:cNvPr>
          <p:cNvPicPr>
            <a:picLocks noChangeAspect="1"/>
          </p:cNvPicPr>
          <p:nvPr/>
        </p:nvPicPr>
        <p:blipFill>
          <a:blip r:embed="rId8"/>
          <a:stretch>
            <a:fillRect/>
          </a:stretch>
        </p:blipFill>
        <p:spPr>
          <a:xfrm>
            <a:off x="7725619" y="4793191"/>
            <a:ext cx="1355879" cy="285743"/>
          </a:xfrm>
          <a:prstGeom prst="rect">
            <a:avLst/>
          </a:prstGeom>
        </p:spPr>
      </p:pic>
    </p:spTree>
    <p:extLst>
      <p:ext uri="{BB962C8B-B14F-4D97-AF65-F5344CB8AC3E}">
        <p14:creationId xmlns:p14="http://schemas.microsoft.com/office/powerpoint/2010/main" val="86029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BACA0C0-806B-4EF5-8AEF-48576AB10E6E}"/>
              </a:ext>
            </a:extLst>
          </p:cNvPr>
          <p:cNvPicPr>
            <a:picLocks noChangeAspect="1"/>
          </p:cNvPicPr>
          <p:nvPr/>
        </p:nvPicPr>
        <p:blipFill>
          <a:blip r:embed="rId2"/>
          <a:stretch>
            <a:fillRect/>
          </a:stretch>
        </p:blipFill>
        <p:spPr>
          <a:xfrm>
            <a:off x="3074876" y="1004124"/>
            <a:ext cx="1425213" cy="3090521"/>
          </a:xfrm>
          <a:prstGeom prst="rect">
            <a:avLst/>
          </a:prstGeom>
        </p:spPr>
      </p:pic>
      <p:sp>
        <p:nvSpPr>
          <p:cNvPr id="28" name="TextBox 27">
            <a:extLst>
              <a:ext uri="{FF2B5EF4-FFF2-40B4-BE49-F238E27FC236}">
                <a16:creationId xmlns:a16="http://schemas.microsoft.com/office/drawing/2014/main" id="{8666D9D0-EEC8-4C60-8EC3-4DCF2AE9835D}"/>
              </a:ext>
            </a:extLst>
          </p:cNvPr>
          <p:cNvSpPr txBox="1"/>
          <p:nvPr/>
        </p:nvSpPr>
        <p:spPr>
          <a:xfrm>
            <a:off x="3209559" y="1143267"/>
            <a:ext cx="1300541" cy="369332"/>
          </a:xfrm>
          <a:prstGeom prst="rect">
            <a:avLst/>
          </a:prstGeom>
          <a:noFill/>
        </p:spPr>
        <p:txBody>
          <a:bodyPr wrap="square" rtlCol="0">
            <a:spAutoFit/>
          </a:bodyPr>
          <a:lstStyle/>
          <a:p>
            <a:r>
              <a:rPr lang="en-US" sz="900" dirty="0"/>
              <a:t>Trend: not statistically significant*</a:t>
            </a:r>
          </a:p>
        </p:txBody>
      </p:sp>
      <p:sp>
        <p:nvSpPr>
          <p:cNvPr id="2" name="Title 1">
            <a:extLst>
              <a:ext uri="{FF2B5EF4-FFF2-40B4-BE49-F238E27FC236}">
                <a16:creationId xmlns:a16="http://schemas.microsoft.com/office/drawing/2014/main" id="{1C89DD62-FB83-421E-B7F5-D20704917CAE}"/>
              </a:ext>
            </a:extLst>
          </p:cNvPr>
          <p:cNvSpPr>
            <a:spLocks noGrp="1"/>
          </p:cNvSpPr>
          <p:nvPr>
            <p:ph type="title"/>
          </p:nvPr>
        </p:nvSpPr>
        <p:spPr>
          <a:xfrm>
            <a:off x="231794" y="273845"/>
            <a:ext cx="8283556" cy="641922"/>
          </a:xfrm>
        </p:spPr>
        <p:txBody>
          <a:bodyPr>
            <a:normAutofit/>
          </a:bodyPr>
          <a:lstStyle/>
          <a:p>
            <a:r>
              <a:rPr lang="en-US" dirty="0"/>
              <a:t>Sensitivity to Inoculation Level: Swabs</a:t>
            </a:r>
          </a:p>
        </p:txBody>
      </p:sp>
      <p:sp>
        <p:nvSpPr>
          <p:cNvPr id="6" name="TextBox 5">
            <a:extLst>
              <a:ext uri="{FF2B5EF4-FFF2-40B4-BE49-F238E27FC236}">
                <a16:creationId xmlns:a16="http://schemas.microsoft.com/office/drawing/2014/main" id="{00AC8D4E-3E3D-4133-9D44-19FB7FBFA3D5}"/>
              </a:ext>
            </a:extLst>
          </p:cNvPr>
          <p:cNvSpPr txBox="1"/>
          <p:nvPr/>
        </p:nvSpPr>
        <p:spPr>
          <a:xfrm>
            <a:off x="231794" y="4128189"/>
            <a:ext cx="1316497" cy="923330"/>
          </a:xfrm>
          <a:prstGeom prst="rect">
            <a:avLst/>
          </a:prstGeom>
          <a:noFill/>
        </p:spPr>
        <p:txBody>
          <a:bodyPr wrap="square" rtlCol="0">
            <a:spAutoFit/>
          </a:bodyPr>
          <a:lstStyle/>
          <a:p>
            <a:pPr algn="ctr"/>
            <a:r>
              <a:rPr lang="en-US" sz="900" dirty="0"/>
              <a:t>Cotton Puritan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NASA</a:t>
            </a:r>
          </a:p>
          <a:p>
            <a:pPr algn="ctr"/>
            <a:r>
              <a:rPr lang="en-US" sz="900" dirty="0"/>
              <a:t>No data at Inoculation Level = 3 CFU</a:t>
            </a:r>
          </a:p>
        </p:txBody>
      </p:sp>
      <p:sp>
        <p:nvSpPr>
          <p:cNvPr id="7" name="TextBox 6">
            <a:extLst>
              <a:ext uri="{FF2B5EF4-FFF2-40B4-BE49-F238E27FC236}">
                <a16:creationId xmlns:a16="http://schemas.microsoft.com/office/drawing/2014/main" id="{C6FE0B00-5EEA-4FC9-AA7E-D49FE2974D2D}"/>
              </a:ext>
            </a:extLst>
          </p:cNvPr>
          <p:cNvSpPr txBox="1"/>
          <p:nvPr/>
        </p:nvSpPr>
        <p:spPr>
          <a:xfrm>
            <a:off x="1706978" y="4128190"/>
            <a:ext cx="1337970" cy="646331"/>
          </a:xfrm>
          <a:prstGeom prst="rect">
            <a:avLst/>
          </a:prstGeom>
          <a:noFill/>
        </p:spPr>
        <p:txBody>
          <a:bodyPr wrap="square" rtlCol="0">
            <a:spAutoFit/>
          </a:bodyPr>
          <a:lstStyle/>
          <a:p>
            <a:pPr algn="ctr"/>
            <a:r>
              <a:rPr lang="en-US" sz="900" dirty="0"/>
              <a:t>Cotton Puritan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p:txBody>
      </p:sp>
      <p:sp>
        <p:nvSpPr>
          <p:cNvPr id="8" name="TextBox 7">
            <a:extLst>
              <a:ext uri="{FF2B5EF4-FFF2-40B4-BE49-F238E27FC236}">
                <a16:creationId xmlns:a16="http://schemas.microsoft.com/office/drawing/2014/main" id="{3F6FA2F6-4807-415D-BC41-33EB678777CF}"/>
              </a:ext>
            </a:extLst>
          </p:cNvPr>
          <p:cNvSpPr txBox="1"/>
          <p:nvPr/>
        </p:nvSpPr>
        <p:spPr>
          <a:xfrm>
            <a:off x="6159356" y="4128188"/>
            <a:ext cx="1337970" cy="923330"/>
          </a:xfrm>
          <a:prstGeom prst="rect">
            <a:avLst/>
          </a:prstGeom>
          <a:noFill/>
        </p:spPr>
        <p:txBody>
          <a:bodyPr wrap="square" rtlCol="0">
            <a:spAutoFit/>
          </a:bodyPr>
          <a:lstStyle/>
          <a:p>
            <a:pPr algn="ctr"/>
            <a:r>
              <a:rPr lang="en-US" sz="900" dirty="0"/>
              <a:t>Cotton Copan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a:p>
            <a:pPr algn="ctr"/>
            <a:r>
              <a:rPr lang="en-US" sz="900" dirty="0"/>
              <a:t>No data at Inoculation Level = 3 CFU</a:t>
            </a:r>
          </a:p>
        </p:txBody>
      </p:sp>
      <p:sp>
        <p:nvSpPr>
          <p:cNvPr id="9" name="TextBox 8">
            <a:extLst>
              <a:ext uri="{FF2B5EF4-FFF2-40B4-BE49-F238E27FC236}">
                <a16:creationId xmlns:a16="http://schemas.microsoft.com/office/drawing/2014/main" id="{2E6AECC4-4817-4275-A6F0-5713B6193A5F}"/>
              </a:ext>
            </a:extLst>
          </p:cNvPr>
          <p:cNvSpPr txBox="1"/>
          <p:nvPr/>
        </p:nvSpPr>
        <p:spPr>
          <a:xfrm>
            <a:off x="4650117" y="4128188"/>
            <a:ext cx="1355879" cy="646331"/>
          </a:xfrm>
          <a:prstGeom prst="rect">
            <a:avLst/>
          </a:prstGeom>
          <a:noFill/>
        </p:spPr>
        <p:txBody>
          <a:bodyPr wrap="square" rtlCol="0">
            <a:spAutoFit/>
          </a:bodyPr>
          <a:lstStyle/>
          <a:p>
            <a:pPr algn="ctr"/>
            <a:r>
              <a:rPr lang="en-US" sz="900" dirty="0"/>
              <a:t>Nylon-flocked Swab </a:t>
            </a:r>
          </a:p>
          <a:p>
            <a:pPr algn="ctr"/>
            <a:r>
              <a:rPr lang="en-US" sz="900" dirty="0"/>
              <a:t>ESA Standard</a:t>
            </a:r>
          </a:p>
          <a:p>
            <a:pPr algn="ctr"/>
            <a:r>
              <a:rPr lang="en-US" sz="900" dirty="0"/>
              <a:t>B. </a:t>
            </a:r>
            <a:r>
              <a:rPr lang="en-US" sz="900" dirty="0" err="1"/>
              <a:t>atrophaeus</a:t>
            </a:r>
            <a:endParaRPr lang="en-US" sz="900" dirty="0"/>
          </a:p>
          <a:p>
            <a:pPr algn="ctr"/>
            <a:r>
              <a:rPr lang="en-US" sz="900" dirty="0"/>
              <a:t>ESA</a:t>
            </a:r>
          </a:p>
        </p:txBody>
      </p:sp>
      <p:sp>
        <p:nvSpPr>
          <p:cNvPr id="10" name="TextBox 9">
            <a:extLst>
              <a:ext uri="{FF2B5EF4-FFF2-40B4-BE49-F238E27FC236}">
                <a16:creationId xmlns:a16="http://schemas.microsoft.com/office/drawing/2014/main" id="{E23A87C0-084A-4104-9F89-D95376DCCFD6}"/>
              </a:ext>
            </a:extLst>
          </p:cNvPr>
          <p:cNvSpPr txBox="1"/>
          <p:nvPr/>
        </p:nvSpPr>
        <p:spPr>
          <a:xfrm>
            <a:off x="7643733" y="4128188"/>
            <a:ext cx="1355880" cy="646331"/>
          </a:xfrm>
          <a:prstGeom prst="rect">
            <a:avLst/>
          </a:prstGeom>
          <a:noFill/>
        </p:spPr>
        <p:txBody>
          <a:bodyPr wrap="square" rtlCol="0">
            <a:spAutoFit/>
          </a:bodyPr>
          <a:lstStyle/>
          <a:p>
            <a:pPr algn="ctr"/>
            <a:r>
              <a:rPr lang="en-US" sz="900" dirty="0"/>
              <a:t>Polyester Swab </a:t>
            </a:r>
          </a:p>
          <a:p>
            <a:pPr algn="ctr"/>
            <a:r>
              <a:rPr lang="en-US" sz="900" dirty="0"/>
              <a:t>ESA Standard</a:t>
            </a:r>
          </a:p>
          <a:p>
            <a:pPr algn="ctr"/>
            <a:r>
              <a:rPr lang="en-US" sz="900" dirty="0"/>
              <a:t>B. </a:t>
            </a:r>
            <a:r>
              <a:rPr lang="en-US" sz="900" dirty="0" err="1"/>
              <a:t>atrophaeus</a:t>
            </a:r>
            <a:endParaRPr lang="en-US" sz="900" dirty="0"/>
          </a:p>
          <a:p>
            <a:pPr algn="ctr"/>
            <a:r>
              <a:rPr lang="en-US" sz="900" dirty="0"/>
              <a:t>ESA</a:t>
            </a:r>
          </a:p>
        </p:txBody>
      </p:sp>
      <p:pic>
        <p:nvPicPr>
          <p:cNvPr id="11" name="Picture 10">
            <a:extLst>
              <a:ext uri="{FF2B5EF4-FFF2-40B4-BE49-F238E27FC236}">
                <a16:creationId xmlns:a16="http://schemas.microsoft.com/office/drawing/2014/main" id="{20571E03-692D-44B4-ABB9-727993973B95}"/>
              </a:ext>
            </a:extLst>
          </p:cNvPr>
          <p:cNvPicPr>
            <a:picLocks noChangeAspect="1"/>
          </p:cNvPicPr>
          <p:nvPr/>
        </p:nvPicPr>
        <p:blipFill>
          <a:blip r:embed="rId3"/>
          <a:stretch>
            <a:fillRect/>
          </a:stretch>
        </p:blipFill>
        <p:spPr>
          <a:xfrm>
            <a:off x="80638" y="998926"/>
            <a:ext cx="1461105" cy="3110589"/>
          </a:xfrm>
          <a:prstGeom prst="rect">
            <a:avLst/>
          </a:prstGeom>
        </p:spPr>
      </p:pic>
      <p:sp>
        <p:nvSpPr>
          <p:cNvPr id="12" name="TextBox 11">
            <a:extLst>
              <a:ext uri="{FF2B5EF4-FFF2-40B4-BE49-F238E27FC236}">
                <a16:creationId xmlns:a16="http://schemas.microsoft.com/office/drawing/2014/main" id="{7C502DE8-083C-4EF9-8711-1CE7EBD5F8D9}"/>
              </a:ext>
            </a:extLst>
          </p:cNvPr>
          <p:cNvSpPr txBox="1"/>
          <p:nvPr/>
        </p:nvSpPr>
        <p:spPr>
          <a:xfrm>
            <a:off x="231794" y="1143267"/>
            <a:ext cx="1316497" cy="369332"/>
          </a:xfrm>
          <a:prstGeom prst="rect">
            <a:avLst/>
          </a:prstGeom>
          <a:noFill/>
        </p:spPr>
        <p:txBody>
          <a:bodyPr wrap="square" rtlCol="0">
            <a:spAutoFit/>
          </a:bodyPr>
          <a:lstStyle/>
          <a:p>
            <a:r>
              <a:rPr lang="en-US" sz="900" dirty="0"/>
              <a:t>Trend: not statistically significant*</a:t>
            </a:r>
          </a:p>
        </p:txBody>
      </p:sp>
      <p:pic>
        <p:nvPicPr>
          <p:cNvPr id="13" name="Picture 12">
            <a:extLst>
              <a:ext uri="{FF2B5EF4-FFF2-40B4-BE49-F238E27FC236}">
                <a16:creationId xmlns:a16="http://schemas.microsoft.com/office/drawing/2014/main" id="{144E26FE-6AB0-4F3A-A7DA-10DFC120E4AF}"/>
              </a:ext>
            </a:extLst>
          </p:cNvPr>
          <p:cNvPicPr>
            <a:picLocks noChangeAspect="1"/>
          </p:cNvPicPr>
          <p:nvPr/>
        </p:nvPicPr>
        <p:blipFill>
          <a:blip r:embed="rId4"/>
          <a:stretch>
            <a:fillRect/>
          </a:stretch>
        </p:blipFill>
        <p:spPr>
          <a:xfrm>
            <a:off x="7510834" y="998926"/>
            <a:ext cx="1485681" cy="3110590"/>
          </a:xfrm>
          <a:prstGeom prst="rect">
            <a:avLst/>
          </a:prstGeom>
        </p:spPr>
      </p:pic>
      <p:sp>
        <p:nvSpPr>
          <p:cNvPr id="14" name="TextBox 13">
            <a:extLst>
              <a:ext uri="{FF2B5EF4-FFF2-40B4-BE49-F238E27FC236}">
                <a16:creationId xmlns:a16="http://schemas.microsoft.com/office/drawing/2014/main" id="{42D5AE48-DEDA-4B3B-B242-1C5B609E46B2}"/>
              </a:ext>
            </a:extLst>
          </p:cNvPr>
          <p:cNvSpPr txBox="1"/>
          <p:nvPr/>
        </p:nvSpPr>
        <p:spPr>
          <a:xfrm>
            <a:off x="7646097" y="1143267"/>
            <a:ext cx="1353692" cy="369332"/>
          </a:xfrm>
          <a:prstGeom prst="rect">
            <a:avLst/>
          </a:prstGeom>
          <a:noFill/>
        </p:spPr>
        <p:txBody>
          <a:bodyPr wrap="square" rtlCol="0">
            <a:spAutoFit/>
          </a:bodyPr>
          <a:lstStyle/>
          <a:p>
            <a:r>
              <a:rPr lang="en-US" sz="900" dirty="0"/>
              <a:t>Trend: of borderline statistical significance*</a:t>
            </a:r>
          </a:p>
        </p:txBody>
      </p:sp>
      <p:pic>
        <p:nvPicPr>
          <p:cNvPr id="15" name="Picture 14">
            <a:extLst>
              <a:ext uri="{FF2B5EF4-FFF2-40B4-BE49-F238E27FC236}">
                <a16:creationId xmlns:a16="http://schemas.microsoft.com/office/drawing/2014/main" id="{D1CA178F-AFD2-4A52-8576-BCEE39A1D0AE}"/>
              </a:ext>
            </a:extLst>
          </p:cNvPr>
          <p:cNvPicPr>
            <a:picLocks noChangeAspect="1"/>
          </p:cNvPicPr>
          <p:nvPr/>
        </p:nvPicPr>
        <p:blipFill>
          <a:blip r:embed="rId5"/>
          <a:stretch>
            <a:fillRect/>
          </a:stretch>
        </p:blipFill>
        <p:spPr>
          <a:xfrm>
            <a:off x="4518269" y="998926"/>
            <a:ext cx="1485681" cy="3110591"/>
          </a:xfrm>
          <a:prstGeom prst="rect">
            <a:avLst/>
          </a:prstGeom>
        </p:spPr>
      </p:pic>
      <p:sp>
        <p:nvSpPr>
          <p:cNvPr id="16" name="TextBox 15">
            <a:extLst>
              <a:ext uri="{FF2B5EF4-FFF2-40B4-BE49-F238E27FC236}">
                <a16:creationId xmlns:a16="http://schemas.microsoft.com/office/drawing/2014/main" id="{F257D70E-A9C1-4F80-8174-48A4E2C8E4D8}"/>
              </a:ext>
            </a:extLst>
          </p:cNvPr>
          <p:cNvSpPr txBox="1"/>
          <p:nvPr/>
        </p:nvSpPr>
        <p:spPr>
          <a:xfrm>
            <a:off x="4663155" y="1143267"/>
            <a:ext cx="1343810" cy="369332"/>
          </a:xfrm>
          <a:prstGeom prst="rect">
            <a:avLst/>
          </a:prstGeom>
          <a:noFill/>
        </p:spPr>
        <p:txBody>
          <a:bodyPr wrap="square" rtlCol="0">
            <a:spAutoFit/>
          </a:bodyPr>
          <a:lstStyle/>
          <a:p>
            <a:r>
              <a:rPr lang="en-US" sz="900" dirty="0"/>
              <a:t>Trend: not statistically significant*</a:t>
            </a:r>
          </a:p>
        </p:txBody>
      </p:sp>
      <p:pic>
        <p:nvPicPr>
          <p:cNvPr id="17" name="Picture 16">
            <a:extLst>
              <a:ext uri="{FF2B5EF4-FFF2-40B4-BE49-F238E27FC236}">
                <a16:creationId xmlns:a16="http://schemas.microsoft.com/office/drawing/2014/main" id="{7ED01575-62B3-47C8-B9D8-188EAC68FC2B}"/>
              </a:ext>
            </a:extLst>
          </p:cNvPr>
          <p:cNvPicPr>
            <a:picLocks noChangeAspect="1"/>
          </p:cNvPicPr>
          <p:nvPr/>
        </p:nvPicPr>
        <p:blipFill>
          <a:blip r:embed="rId6"/>
          <a:stretch>
            <a:fillRect/>
          </a:stretch>
        </p:blipFill>
        <p:spPr>
          <a:xfrm>
            <a:off x="6017235" y="998926"/>
            <a:ext cx="1470827" cy="3110591"/>
          </a:xfrm>
          <a:prstGeom prst="rect">
            <a:avLst/>
          </a:prstGeom>
        </p:spPr>
      </p:pic>
      <p:sp>
        <p:nvSpPr>
          <p:cNvPr id="18" name="TextBox 17">
            <a:extLst>
              <a:ext uri="{FF2B5EF4-FFF2-40B4-BE49-F238E27FC236}">
                <a16:creationId xmlns:a16="http://schemas.microsoft.com/office/drawing/2014/main" id="{2C142985-CAEF-44C1-8807-DB26F7539A3C}"/>
              </a:ext>
            </a:extLst>
          </p:cNvPr>
          <p:cNvSpPr txBox="1"/>
          <p:nvPr/>
        </p:nvSpPr>
        <p:spPr>
          <a:xfrm>
            <a:off x="6165430" y="1143267"/>
            <a:ext cx="1333647" cy="369332"/>
          </a:xfrm>
          <a:prstGeom prst="rect">
            <a:avLst/>
          </a:prstGeom>
          <a:noFill/>
        </p:spPr>
        <p:txBody>
          <a:bodyPr wrap="square" rtlCol="0">
            <a:spAutoFit/>
          </a:bodyPr>
          <a:lstStyle/>
          <a:p>
            <a:r>
              <a:rPr lang="en-US" sz="900" dirty="0"/>
              <a:t>Trend: not statistically significant*</a:t>
            </a:r>
          </a:p>
        </p:txBody>
      </p:sp>
      <p:pic>
        <p:nvPicPr>
          <p:cNvPr id="19" name="Picture 18">
            <a:extLst>
              <a:ext uri="{FF2B5EF4-FFF2-40B4-BE49-F238E27FC236}">
                <a16:creationId xmlns:a16="http://schemas.microsoft.com/office/drawing/2014/main" id="{6E14EB5F-B785-42D6-A0C8-4792C79D118C}"/>
              </a:ext>
            </a:extLst>
          </p:cNvPr>
          <p:cNvPicPr>
            <a:picLocks noChangeAspect="1"/>
          </p:cNvPicPr>
          <p:nvPr/>
        </p:nvPicPr>
        <p:blipFill>
          <a:blip r:embed="rId7"/>
          <a:stretch>
            <a:fillRect/>
          </a:stretch>
        </p:blipFill>
        <p:spPr>
          <a:xfrm>
            <a:off x="1554068" y="998926"/>
            <a:ext cx="1485682" cy="3110590"/>
          </a:xfrm>
          <a:prstGeom prst="rect">
            <a:avLst/>
          </a:prstGeom>
        </p:spPr>
      </p:pic>
      <p:sp>
        <p:nvSpPr>
          <p:cNvPr id="20" name="TextBox 19">
            <a:extLst>
              <a:ext uri="{FF2B5EF4-FFF2-40B4-BE49-F238E27FC236}">
                <a16:creationId xmlns:a16="http://schemas.microsoft.com/office/drawing/2014/main" id="{73764CD0-1D85-4139-BA51-B86DC873A00E}"/>
              </a:ext>
            </a:extLst>
          </p:cNvPr>
          <p:cNvSpPr txBox="1"/>
          <p:nvPr/>
        </p:nvSpPr>
        <p:spPr>
          <a:xfrm>
            <a:off x="1706978" y="1143267"/>
            <a:ext cx="1337970" cy="369332"/>
          </a:xfrm>
          <a:prstGeom prst="rect">
            <a:avLst/>
          </a:prstGeom>
          <a:noFill/>
        </p:spPr>
        <p:txBody>
          <a:bodyPr wrap="square" rtlCol="0">
            <a:spAutoFit/>
          </a:bodyPr>
          <a:lstStyle/>
          <a:p>
            <a:r>
              <a:rPr lang="en-US" sz="900" dirty="0"/>
              <a:t>Trend: of borderline statistical significance*</a:t>
            </a:r>
          </a:p>
        </p:txBody>
      </p:sp>
      <p:sp>
        <p:nvSpPr>
          <p:cNvPr id="21" name="Rectangle 20">
            <a:extLst>
              <a:ext uri="{FF2B5EF4-FFF2-40B4-BE49-F238E27FC236}">
                <a16:creationId xmlns:a16="http://schemas.microsoft.com/office/drawing/2014/main" id="{6CBDE4F6-8383-4FD8-A17D-342E8B240CF9}"/>
              </a:ext>
            </a:extLst>
          </p:cNvPr>
          <p:cNvSpPr/>
          <p:nvPr/>
        </p:nvSpPr>
        <p:spPr>
          <a:xfrm>
            <a:off x="6428787" y="718659"/>
            <a:ext cx="2593664" cy="230832"/>
          </a:xfrm>
          <a:prstGeom prst="rect">
            <a:avLst/>
          </a:prstGeom>
        </p:spPr>
        <p:txBody>
          <a:bodyPr wrap="square">
            <a:spAutoFit/>
          </a:bodyPr>
          <a:lstStyle/>
          <a:p>
            <a:r>
              <a:rPr lang="en-US" sz="900" dirty="0"/>
              <a:t>*as judged by the 95 percent credibility interval</a:t>
            </a:r>
          </a:p>
        </p:txBody>
      </p:sp>
      <p:sp>
        <p:nvSpPr>
          <p:cNvPr id="22" name="Rectangle 21">
            <a:extLst>
              <a:ext uri="{FF2B5EF4-FFF2-40B4-BE49-F238E27FC236}">
                <a16:creationId xmlns:a16="http://schemas.microsoft.com/office/drawing/2014/main" id="{22BCB0CA-7DC8-429B-942E-9C81F94117FB}"/>
              </a:ext>
            </a:extLst>
          </p:cNvPr>
          <p:cNvSpPr/>
          <p:nvPr/>
        </p:nvSpPr>
        <p:spPr>
          <a:xfrm>
            <a:off x="1559591"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D2A95EE9-467A-4194-BA17-9AB575A1873B}"/>
              </a:ext>
            </a:extLst>
          </p:cNvPr>
          <p:cNvSpPr/>
          <p:nvPr/>
        </p:nvSpPr>
        <p:spPr>
          <a:xfrm>
            <a:off x="3067422"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675190C0-6BDC-4889-8E41-D482151FA3C8}"/>
              </a:ext>
            </a:extLst>
          </p:cNvPr>
          <p:cNvSpPr/>
          <p:nvPr/>
        </p:nvSpPr>
        <p:spPr>
          <a:xfrm>
            <a:off x="4523683"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1ED9D7B8-CCFA-4931-9A68-8881999BBCF5}"/>
              </a:ext>
            </a:extLst>
          </p:cNvPr>
          <p:cNvSpPr/>
          <p:nvPr/>
        </p:nvSpPr>
        <p:spPr>
          <a:xfrm>
            <a:off x="6020453" y="1003112"/>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CC6AEB8C-3D27-4605-B454-E1F68EF47F62}"/>
              </a:ext>
            </a:extLst>
          </p:cNvPr>
          <p:cNvSpPr/>
          <p:nvPr/>
        </p:nvSpPr>
        <p:spPr>
          <a:xfrm>
            <a:off x="7512476" y="984056"/>
            <a:ext cx="117033"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348479A2-E4F3-446B-AC84-4866161CBDA5}"/>
              </a:ext>
            </a:extLst>
          </p:cNvPr>
          <p:cNvSpPr txBox="1"/>
          <p:nvPr/>
        </p:nvSpPr>
        <p:spPr>
          <a:xfrm>
            <a:off x="3149777" y="4139377"/>
            <a:ext cx="1355879" cy="923330"/>
          </a:xfrm>
          <a:prstGeom prst="rect">
            <a:avLst/>
          </a:prstGeom>
          <a:noFill/>
        </p:spPr>
        <p:txBody>
          <a:bodyPr wrap="square" rtlCol="0">
            <a:spAutoFit/>
          </a:bodyPr>
          <a:lstStyle/>
          <a:p>
            <a:pPr algn="ctr"/>
            <a:r>
              <a:rPr lang="en-US" sz="900" dirty="0"/>
              <a:t>Nylon-flocked Swab </a:t>
            </a:r>
          </a:p>
          <a:p>
            <a:pPr algn="ctr"/>
            <a:r>
              <a:rPr lang="en-US" sz="900" dirty="0"/>
              <a:t>NASA Standard</a:t>
            </a:r>
          </a:p>
          <a:p>
            <a:pPr algn="ctr"/>
            <a:r>
              <a:rPr lang="en-US" sz="900" dirty="0"/>
              <a:t>B. </a:t>
            </a:r>
            <a:r>
              <a:rPr lang="en-US" sz="900" dirty="0" err="1"/>
              <a:t>atrophaeus</a:t>
            </a:r>
            <a:endParaRPr lang="en-US" sz="900" dirty="0"/>
          </a:p>
          <a:p>
            <a:pPr algn="ctr"/>
            <a:r>
              <a:rPr lang="en-US" sz="900" dirty="0"/>
              <a:t>ESA</a:t>
            </a:r>
          </a:p>
          <a:p>
            <a:pPr algn="ctr"/>
            <a:r>
              <a:rPr lang="en-US" sz="900" dirty="0"/>
              <a:t>Lower # of replicates relative to other cases</a:t>
            </a:r>
          </a:p>
        </p:txBody>
      </p:sp>
      <p:sp>
        <p:nvSpPr>
          <p:cNvPr id="5" name="Rectangle 4">
            <a:extLst>
              <a:ext uri="{FF2B5EF4-FFF2-40B4-BE49-F238E27FC236}">
                <a16:creationId xmlns:a16="http://schemas.microsoft.com/office/drawing/2014/main" id="{6D83D748-AA42-49FE-93C4-8B029415CF8A}"/>
              </a:ext>
            </a:extLst>
          </p:cNvPr>
          <p:cNvSpPr/>
          <p:nvPr/>
        </p:nvSpPr>
        <p:spPr>
          <a:xfrm>
            <a:off x="120054" y="957041"/>
            <a:ext cx="8943308" cy="167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4" name="Left Brace 3">
            <a:extLst>
              <a:ext uri="{FF2B5EF4-FFF2-40B4-BE49-F238E27FC236}">
                <a16:creationId xmlns:a16="http://schemas.microsoft.com/office/drawing/2014/main" id="{2A77E315-3D57-4BB9-A675-E1FE94D907D7}"/>
              </a:ext>
            </a:extLst>
          </p:cNvPr>
          <p:cNvSpPr/>
          <p:nvPr/>
        </p:nvSpPr>
        <p:spPr>
          <a:xfrm rot="16200000" flipH="1">
            <a:off x="4485737" y="-3408640"/>
            <a:ext cx="157383" cy="8888748"/>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 name="TextBox 2">
            <a:extLst>
              <a:ext uri="{FF2B5EF4-FFF2-40B4-BE49-F238E27FC236}">
                <a16:creationId xmlns:a16="http://schemas.microsoft.com/office/drawing/2014/main" id="{847DEAB8-42D2-4CD4-B928-D794BCBF32D2}"/>
              </a:ext>
            </a:extLst>
          </p:cNvPr>
          <p:cNvSpPr txBox="1"/>
          <p:nvPr/>
        </p:nvSpPr>
        <p:spPr>
          <a:xfrm>
            <a:off x="2739485" y="684034"/>
            <a:ext cx="3649886" cy="300082"/>
          </a:xfrm>
          <a:prstGeom prst="rect">
            <a:avLst/>
          </a:prstGeom>
          <a:solidFill>
            <a:schemeClr val="bg1"/>
          </a:solidFill>
        </p:spPr>
        <p:txBody>
          <a:bodyPr wrap="square" rtlCol="0">
            <a:spAutoFit/>
          </a:bodyPr>
          <a:lstStyle/>
          <a:p>
            <a:pPr algn="ctr"/>
            <a:r>
              <a:rPr lang="en-US" sz="1350" dirty="0"/>
              <a:t>Probability an Individual CFU is Recovered</a:t>
            </a:r>
          </a:p>
        </p:txBody>
      </p:sp>
      <p:sp>
        <p:nvSpPr>
          <p:cNvPr id="31" name="Rectangle 30">
            <a:extLst>
              <a:ext uri="{FF2B5EF4-FFF2-40B4-BE49-F238E27FC236}">
                <a16:creationId xmlns:a16="http://schemas.microsoft.com/office/drawing/2014/main" id="{A20D2077-E5B0-4848-967F-0849884929D8}"/>
              </a:ext>
            </a:extLst>
          </p:cNvPr>
          <p:cNvSpPr/>
          <p:nvPr/>
        </p:nvSpPr>
        <p:spPr>
          <a:xfrm>
            <a:off x="0" y="4726953"/>
            <a:ext cx="9144000" cy="369332"/>
          </a:xfrm>
          <a:prstGeom prst="rect">
            <a:avLst/>
          </a:prstGeom>
          <a:solidFill>
            <a:schemeClr val="accent1">
              <a:lumMod val="20000"/>
              <a:lumOff val="80000"/>
            </a:schemeClr>
          </a:solidFill>
        </p:spPr>
        <p:txBody>
          <a:bodyPr wrap="square">
            <a:spAutoFit/>
          </a:bodyPr>
          <a:lstStyle/>
          <a:p>
            <a:pPr algn="ctr"/>
            <a:r>
              <a:rPr lang="en-US" dirty="0"/>
              <a:t>No statistically significant trend between recovery efficiency and inoculation level</a:t>
            </a:r>
          </a:p>
        </p:txBody>
      </p:sp>
    </p:spTree>
    <p:extLst>
      <p:ext uri="{BB962C8B-B14F-4D97-AF65-F5344CB8AC3E}">
        <p14:creationId xmlns:p14="http://schemas.microsoft.com/office/powerpoint/2010/main" val="405035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953DBE1-8E08-4161-8473-2FFD6DD0F6AC}"/>
              </a:ext>
            </a:extLst>
          </p:cNvPr>
          <p:cNvPicPr>
            <a:picLocks noChangeAspect="1"/>
          </p:cNvPicPr>
          <p:nvPr/>
        </p:nvPicPr>
        <p:blipFill>
          <a:blip r:embed="rId2"/>
          <a:stretch>
            <a:fillRect/>
          </a:stretch>
        </p:blipFill>
        <p:spPr>
          <a:xfrm>
            <a:off x="2718740" y="1010190"/>
            <a:ext cx="1848977" cy="3075353"/>
          </a:xfrm>
          <a:prstGeom prst="rect">
            <a:avLst/>
          </a:prstGeom>
        </p:spPr>
      </p:pic>
      <p:pic>
        <p:nvPicPr>
          <p:cNvPr id="29" name="Picture 28">
            <a:extLst>
              <a:ext uri="{FF2B5EF4-FFF2-40B4-BE49-F238E27FC236}">
                <a16:creationId xmlns:a16="http://schemas.microsoft.com/office/drawing/2014/main" id="{827F467C-B6D2-4BDD-8675-ABA087641B0B}"/>
              </a:ext>
            </a:extLst>
          </p:cNvPr>
          <p:cNvPicPr>
            <a:picLocks noChangeAspect="1"/>
          </p:cNvPicPr>
          <p:nvPr/>
        </p:nvPicPr>
        <p:blipFill>
          <a:blip r:embed="rId3"/>
          <a:stretch>
            <a:fillRect/>
          </a:stretch>
        </p:blipFill>
        <p:spPr>
          <a:xfrm>
            <a:off x="4606435" y="1010190"/>
            <a:ext cx="1857819" cy="3075353"/>
          </a:xfrm>
          <a:prstGeom prst="rect">
            <a:avLst/>
          </a:prstGeom>
        </p:spPr>
      </p:pic>
      <p:sp>
        <p:nvSpPr>
          <p:cNvPr id="2" name="Title 1">
            <a:extLst>
              <a:ext uri="{FF2B5EF4-FFF2-40B4-BE49-F238E27FC236}">
                <a16:creationId xmlns:a16="http://schemas.microsoft.com/office/drawing/2014/main" id="{1C89DD62-FB83-421E-B7F5-D20704917CAE}"/>
              </a:ext>
            </a:extLst>
          </p:cNvPr>
          <p:cNvSpPr>
            <a:spLocks noGrp="1"/>
          </p:cNvSpPr>
          <p:nvPr>
            <p:ph type="title"/>
          </p:nvPr>
        </p:nvSpPr>
        <p:spPr>
          <a:xfrm>
            <a:off x="295263" y="273845"/>
            <a:ext cx="8220087" cy="641922"/>
          </a:xfrm>
        </p:spPr>
        <p:txBody>
          <a:bodyPr>
            <a:normAutofit/>
          </a:bodyPr>
          <a:lstStyle/>
          <a:p>
            <a:r>
              <a:rPr lang="en-US" dirty="0"/>
              <a:t>Sensitivity to Inoculation Level: Wipes</a:t>
            </a:r>
          </a:p>
        </p:txBody>
      </p:sp>
      <p:sp>
        <p:nvSpPr>
          <p:cNvPr id="9" name="TextBox 8">
            <a:extLst>
              <a:ext uri="{FF2B5EF4-FFF2-40B4-BE49-F238E27FC236}">
                <a16:creationId xmlns:a16="http://schemas.microsoft.com/office/drawing/2014/main" id="{2E6AECC4-4817-4275-A6F0-5713B6193A5F}"/>
              </a:ext>
            </a:extLst>
          </p:cNvPr>
          <p:cNvSpPr txBox="1"/>
          <p:nvPr/>
        </p:nvSpPr>
        <p:spPr>
          <a:xfrm>
            <a:off x="4786481" y="4128188"/>
            <a:ext cx="1677773" cy="646331"/>
          </a:xfrm>
          <a:prstGeom prst="rect">
            <a:avLst/>
          </a:prstGeom>
          <a:noFill/>
        </p:spPr>
        <p:txBody>
          <a:bodyPr wrap="square" rtlCol="0">
            <a:spAutoFit/>
          </a:bodyPr>
          <a:lstStyle/>
          <a:p>
            <a:pPr algn="ctr"/>
            <a:r>
              <a:rPr lang="en-US" sz="900" dirty="0"/>
              <a:t>TX3224 Wipe</a:t>
            </a:r>
          </a:p>
          <a:p>
            <a:pPr algn="ctr"/>
            <a:r>
              <a:rPr lang="en-US" sz="900" dirty="0"/>
              <a:t>NASA Standard, </a:t>
            </a:r>
            <a:r>
              <a:rPr lang="en-US" sz="900" dirty="0" err="1"/>
              <a:t>Milliflex</a:t>
            </a:r>
            <a:endParaRPr lang="en-US" sz="900" dirty="0"/>
          </a:p>
          <a:p>
            <a:pPr algn="ctr"/>
            <a:r>
              <a:rPr lang="en-US" sz="900" dirty="0"/>
              <a:t>B. </a:t>
            </a:r>
            <a:r>
              <a:rPr lang="en-US" sz="900" dirty="0" err="1"/>
              <a:t>atrophaeus</a:t>
            </a:r>
            <a:endParaRPr lang="en-US" sz="900" dirty="0"/>
          </a:p>
          <a:p>
            <a:pPr algn="ctr"/>
            <a:r>
              <a:rPr lang="en-US" sz="900" dirty="0"/>
              <a:t>NASA</a:t>
            </a:r>
          </a:p>
        </p:txBody>
      </p:sp>
      <p:sp>
        <p:nvSpPr>
          <p:cNvPr id="10" name="TextBox 9">
            <a:extLst>
              <a:ext uri="{FF2B5EF4-FFF2-40B4-BE49-F238E27FC236}">
                <a16:creationId xmlns:a16="http://schemas.microsoft.com/office/drawing/2014/main" id="{E23A87C0-084A-4104-9F89-D95376DCCFD6}"/>
              </a:ext>
            </a:extLst>
          </p:cNvPr>
          <p:cNvSpPr txBox="1"/>
          <p:nvPr/>
        </p:nvSpPr>
        <p:spPr>
          <a:xfrm>
            <a:off x="2934775" y="4139742"/>
            <a:ext cx="1632942" cy="923330"/>
          </a:xfrm>
          <a:prstGeom prst="rect">
            <a:avLst/>
          </a:prstGeom>
          <a:noFill/>
        </p:spPr>
        <p:txBody>
          <a:bodyPr wrap="square" rtlCol="0">
            <a:spAutoFit/>
          </a:bodyPr>
          <a:lstStyle/>
          <a:p>
            <a:pPr algn="ctr"/>
            <a:r>
              <a:rPr lang="en-US" sz="900" dirty="0"/>
              <a:t>TX3211 Wipe</a:t>
            </a:r>
          </a:p>
          <a:p>
            <a:pPr algn="ctr"/>
            <a:r>
              <a:rPr lang="en-US" sz="900" dirty="0"/>
              <a:t>NASA Standard, </a:t>
            </a:r>
            <a:r>
              <a:rPr lang="en-US" sz="900" dirty="0" err="1"/>
              <a:t>Milliflex</a:t>
            </a:r>
            <a:endParaRPr lang="en-US" sz="900" dirty="0"/>
          </a:p>
          <a:p>
            <a:pPr algn="ctr"/>
            <a:r>
              <a:rPr lang="en-US" sz="900" dirty="0"/>
              <a:t>B. </a:t>
            </a:r>
            <a:r>
              <a:rPr lang="en-US" sz="900" dirty="0" err="1"/>
              <a:t>atrophaeus</a:t>
            </a:r>
            <a:endParaRPr lang="en-US" sz="900" dirty="0"/>
          </a:p>
          <a:p>
            <a:pPr algn="ctr"/>
            <a:r>
              <a:rPr lang="en-US" sz="900" dirty="0"/>
              <a:t>NASA</a:t>
            </a:r>
          </a:p>
          <a:p>
            <a:pPr algn="ctr"/>
            <a:r>
              <a:rPr lang="en-US" sz="900" dirty="0"/>
              <a:t>Data at Inoculation Level = 400 CFU drives trend</a:t>
            </a:r>
          </a:p>
        </p:txBody>
      </p:sp>
      <p:sp>
        <p:nvSpPr>
          <p:cNvPr id="21" name="Rectangle 20">
            <a:extLst>
              <a:ext uri="{FF2B5EF4-FFF2-40B4-BE49-F238E27FC236}">
                <a16:creationId xmlns:a16="http://schemas.microsoft.com/office/drawing/2014/main" id="{6CBDE4F6-8383-4FD8-A17D-342E8B240CF9}"/>
              </a:ext>
            </a:extLst>
          </p:cNvPr>
          <p:cNvSpPr/>
          <p:nvPr/>
        </p:nvSpPr>
        <p:spPr>
          <a:xfrm>
            <a:off x="6640307" y="823180"/>
            <a:ext cx="2205218" cy="369332"/>
          </a:xfrm>
          <a:prstGeom prst="rect">
            <a:avLst/>
          </a:prstGeom>
        </p:spPr>
        <p:txBody>
          <a:bodyPr wrap="square">
            <a:spAutoFit/>
          </a:bodyPr>
          <a:lstStyle/>
          <a:p>
            <a:r>
              <a:rPr lang="en-US" sz="900" dirty="0"/>
              <a:t>*as judged by the 95 percent credibility interval</a:t>
            </a:r>
          </a:p>
        </p:txBody>
      </p:sp>
      <p:sp>
        <p:nvSpPr>
          <p:cNvPr id="25" name="Rectangle 24">
            <a:extLst>
              <a:ext uri="{FF2B5EF4-FFF2-40B4-BE49-F238E27FC236}">
                <a16:creationId xmlns:a16="http://schemas.microsoft.com/office/drawing/2014/main" id="{1ED9D7B8-CCFA-4931-9A68-8881999BBCF5}"/>
              </a:ext>
            </a:extLst>
          </p:cNvPr>
          <p:cNvSpPr/>
          <p:nvPr/>
        </p:nvSpPr>
        <p:spPr>
          <a:xfrm>
            <a:off x="4568574" y="1003112"/>
            <a:ext cx="217907"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9A282CEA-48C2-47FF-9B8B-215979AD2DA7}"/>
              </a:ext>
            </a:extLst>
          </p:cNvPr>
          <p:cNvSpPr txBox="1"/>
          <p:nvPr/>
        </p:nvSpPr>
        <p:spPr>
          <a:xfrm>
            <a:off x="2906420" y="1174498"/>
            <a:ext cx="1661297" cy="369332"/>
          </a:xfrm>
          <a:prstGeom prst="rect">
            <a:avLst/>
          </a:prstGeom>
          <a:noFill/>
        </p:spPr>
        <p:txBody>
          <a:bodyPr wrap="square" rtlCol="0">
            <a:spAutoFit/>
          </a:bodyPr>
          <a:lstStyle/>
          <a:p>
            <a:r>
              <a:rPr lang="en-US" sz="900" dirty="0"/>
              <a:t>Trend: statistically significant*</a:t>
            </a:r>
          </a:p>
        </p:txBody>
      </p:sp>
      <p:sp>
        <p:nvSpPr>
          <p:cNvPr id="30" name="TextBox 29">
            <a:extLst>
              <a:ext uri="{FF2B5EF4-FFF2-40B4-BE49-F238E27FC236}">
                <a16:creationId xmlns:a16="http://schemas.microsoft.com/office/drawing/2014/main" id="{26FBEA51-2004-4F20-8896-9E79D1992103}"/>
              </a:ext>
            </a:extLst>
          </p:cNvPr>
          <p:cNvSpPr txBox="1"/>
          <p:nvPr/>
        </p:nvSpPr>
        <p:spPr>
          <a:xfrm>
            <a:off x="4786481" y="1174498"/>
            <a:ext cx="1677773" cy="369332"/>
          </a:xfrm>
          <a:prstGeom prst="rect">
            <a:avLst/>
          </a:prstGeom>
          <a:noFill/>
        </p:spPr>
        <p:txBody>
          <a:bodyPr wrap="square" rtlCol="0">
            <a:spAutoFit/>
          </a:bodyPr>
          <a:lstStyle/>
          <a:p>
            <a:r>
              <a:rPr lang="en-US" sz="900" dirty="0"/>
              <a:t>Trend: not statistically significant*</a:t>
            </a:r>
          </a:p>
        </p:txBody>
      </p:sp>
      <p:sp>
        <p:nvSpPr>
          <p:cNvPr id="4" name="Rectangle 3">
            <a:extLst>
              <a:ext uri="{FF2B5EF4-FFF2-40B4-BE49-F238E27FC236}">
                <a16:creationId xmlns:a16="http://schemas.microsoft.com/office/drawing/2014/main" id="{0BD75561-0B82-44EB-845B-676E0AA5DABA}"/>
              </a:ext>
            </a:extLst>
          </p:cNvPr>
          <p:cNvSpPr/>
          <p:nvPr/>
        </p:nvSpPr>
        <p:spPr>
          <a:xfrm>
            <a:off x="6644300" y="1148553"/>
            <a:ext cx="2205218" cy="2780663"/>
          </a:xfrm>
          <a:prstGeom prst="rect">
            <a:avLst/>
          </a:prstGeom>
          <a:solidFill>
            <a:schemeClr val="accent1">
              <a:lumMod val="20000"/>
              <a:lumOff val="80000"/>
            </a:schemeClr>
          </a:solidFill>
        </p:spPr>
        <p:txBody>
          <a:bodyPr wrap="square">
            <a:normAutofit fontScale="92500"/>
          </a:bodyPr>
          <a:lstStyle/>
          <a:p>
            <a:pPr marL="285750" indent="-285750">
              <a:buFont typeface="Arial" panose="020B0604020202020204" pitchFamily="34" charset="0"/>
              <a:buChar char="•"/>
            </a:pPr>
            <a:r>
              <a:rPr lang="en-US" sz="1200" dirty="0"/>
              <a:t>Recovery efficiency at the inoculation level of 400 CFU (</a:t>
            </a:r>
            <a:r>
              <a:rPr lang="en-US" sz="1200" dirty="0">
                <a:solidFill>
                  <a:srgbClr val="FF0000"/>
                </a:solidFill>
              </a:rPr>
              <a:t>red arrows</a:t>
            </a:r>
            <a:r>
              <a:rPr lang="en-US" sz="1200" dirty="0"/>
              <a:t>) are of less practical value to bioburden estimation applications (for Mars bound missions) since this result many times leads to cleaning of the hardware and resampling prior to bioburden being estimated. </a:t>
            </a:r>
          </a:p>
          <a:p>
            <a:pPr marL="285750" indent="-285750">
              <a:buFont typeface="Arial" panose="020B0604020202020204" pitchFamily="34" charset="0"/>
              <a:buChar char="•"/>
            </a:pPr>
            <a:r>
              <a:rPr lang="en-US" sz="1200" dirty="0"/>
              <a:t>However, this is not always the case, and inoculation levels up to 1000 CFU should be considered in the future.</a:t>
            </a:r>
          </a:p>
        </p:txBody>
      </p:sp>
      <p:cxnSp>
        <p:nvCxnSpPr>
          <p:cNvPr id="6" name="Straight Arrow Connector 5">
            <a:extLst>
              <a:ext uri="{FF2B5EF4-FFF2-40B4-BE49-F238E27FC236}">
                <a16:creationId xmlns:a16="http://schemas.microsoft.com/office/drawing/2014/main" id="{BB6F75DE-CCF0-4A70-951E-D0C45DBDE254}"/>
              </a:ext>
            </a:extLst>
          </p:cNvPr>
          <p:cNvCxnSpPr>
            <a:cxnSpLocks/>
          </p:cNvCxnSpPr>
          <p:nvPr/>
        </p:nvCxnSpPr>
        <p:spPr>
          <a:xfrm flipH="1">
            <a:off x="4502654" y="2075758"/>
            <a:ext cx="92699" cy="1800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14881E3-8E2F-4400-A854-2E7CEC7D90EC}"/>
              </a:ext>
            </a:extLst>
          </p:cNvPr>
          <p:cNvSpPr/>
          <p:nvPr/>
        </p:nvSpPr>
        <p:spPr>
          <a:xfrm>
            <a:off x="295263" y="1047456"/>
            <a:ext cx="2247423" cy="3000821"/>
          </a:xfrm>
          <a:prstGeom prst="rect">
            <a:avLst/>
          </a:prstGeom>
          <a:solidFill>
            <a:schemeClr val="accent1">
              <a:lumMod val="20000"/>
              <a:lumOff val="80000"/>
            </a:schemeClr>
          </a:solidFill>
        </p:spPr>
        <p:txBody>
          <a:bodyPr wrap="square">
            <a:spAutoFit/>
          </a:bodyPr>
          <a:lstStyle/>
          <a:p>
            <a:pPr marL="214313" indent="-214313">
              <a:buFont typeface="Arial" panose="020B0604020202020204" pitchFamily="34" charset="0"/>
              <a:buChar char="•"/>
            </a:pPr>
            <a:r>
              <a:rPr lang="en-US" sz="1350" dirty="0"/>
              <a:t>There is a significant trend observed with the TX3221 wipe (left)</a:t>
            </a:r>
          </a:p>
          <a:p>
            <a:pPr marL="214313" indent="-214313">
              <a:buFont typeface="Arial" panose="020B0604020202020204" pitchFamily="34" charset="0"/>
              <a:buChar char="•"/>
            </a:pPr>
            <a:r>
              <a:rPr lang="en-US" sz="1350" dirty="0"/>
              <a:t>TX3211 wipe’s recovery efficiency may increase at some inoculation level between 160 and 400 CFU</a:t>
            </a:r>
          </a:p>
          <a:p>
            <a:pPr marL="214313" indent="-214313">
              <a:buFont typeface="Arial" panose="020B0604020202020204" pitchFamily="34" charset="0"/>
              <a:buChar char="•"/>
            </a:pPr>
            <a:r>
              <a:rPr lang="en-US" sz="1350" dirty="0"/>
              <a:t>The TX3224 wipe (right) appears to provide a much more stable, albeit lower recovery efficiency than the TX3211 wipe</a:t>
            </a:r>
          </a:p>
        </p:txBody>
      </p:sp>
      <p:cxnSp>
        <p:nvCxnSpPr>
          <p:cNvPr id="31" name="Straight Arrow Connector 30">
            <a:extLst>
              <a:ext uri="{FF2B5EF4-FFF2-40B4-BE49-F238E27FC236}">
                <a16:creationId xmlns:a16="http://schemas.microsoft.com/office/drawing/2014/main" id="{5DEC4C6F-1C01-4F6A-8EAC-92E0AF057B8C}"/>
              </a:ext>
            </a:extLst>
          </p:cNvPr>
          <p:cNvCxnSpPr>
            <a:cxnSpLocks/>
          </p:cNvCxnSpPr>
          <p:nvPr/>
        </p:nvCxnSpPr>
        <p:spPr>
          <a:xfrm flipH="1">
            <a:off x="6403738" y="3251094"/>
            <a:ext cx="92699" cy="1800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304495-E6DF-400F-8F66-78BC52233FA5}"/>
              </a:ext>
            </a:extLst>
          </p:cNvPr>
          <p:cNvSpPr txBox="1"/>
          <p:nvPr/>
        </p:nvSpPr>
        <p:spPr>
          <a:xfrm>
            <a:off x="2718740" y="823180"/>
            <a:ext cx="3777697" cy="300082"/>
          </a:xfrm>
          <a:prstGeom prst="rect">
            <a:avLst/>
          </a:prstGeom>
          <a:solidFill>
            <a:schemeClr val="bg1"/>
          </a:solidFill>
        </p:spPr>
        <p:txBody>
          <a:bodyPr wrap="square" rtlCol="0">
            <a:spAutoFit/>
          </a:bodyPr>
          <a:lstStyle/>
          <a:p>
            <a:pPr algn="ctr"/>
            <a:r>
              <a:rPr lang="en-US" sz="1350" dirty="0"/>
              <a:t>Probability an Individual CFU is Recovered</a:t>
            </a:r>
          </a:p>
        </p:txBody>
      </p:sp>
      <p:pic>
        <p:nvPicPr>
          <p:cNvPr id="17" name="Picture 16">
            <a:extLst>
              <a:ext uri="{FF2B5EF4-FFF2-40B4-BE49-F238E27FC236}">
                <a16:creationId xmlns:a16="http://schemas.microsoft.com/office/drawing/2014/main" id="{43345E3E-B0F9-004D-E5C3-842579314325}"/>
              </a:ext>
            </a:extLst>
          </p:cNvPr>
          <p:cNvPicPr>
            <a:picLocks noChangeAspect="1"/>
          </p:cNvPicPr>
          <p:nvPr/>
        </p:nvPicPr>
        <p:blipFill>
          <a:blip r:embed="rId4"/>
          <a:stretch>
            <a:fillRect/>
          </a:stretch>
        </p:blipFill>
        <p:spPr>
          <a:xfrm>
            <a:off x="7623234" y="4762179"/>
            <a:ext cx="1427768" cy="300893"/>
          </a:xfrm>
          <a:prstGeom prst="rect">
            <a:avLst/>
          </a:prstGeom>
        </p:spPr>
      </p:pic>
    </p:spTree>
    <p:extLst>
      <p:ext uri="{BB962C8B-B14F-4D97-AF65-F5344CB8AC3E}">
        <p14:creationId xmlns:p14="http://schemas.microsoft.com/office/powerpoint/2010/main" val="13140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9DFD8-AD87-48EF-B800-02416ED87AA5}"/>
              </a:ext>
            </a:extLst>
          </p:cNvPr>
          <p:cNvPicPr>
            <a:picLocks noChangeAspect="1"/>
          </p:cNvPicPr>
          <p:nvPr/>
        </p:nvPicPr>
        <p:blipFill>
          <a:blip r:embed="rId2"/>
          <a:stretch>
            <a:fillRect/>
          </a:stretch>
        </p:blipFill>
        <p:spPr>
          <a:xfrm>
            <a:off x="4629645" y="1003113"/>
            <a:ext cx="2484487" cy="3100145"/>
          </a:xfrm>
          <a:prstGeom prst="rect">
            <a:avLst/>
          </a:prstGeom>
        </p:spPr>
      </p:pic>
      <p:pic>
        <p:nvPicPr>
          <p:cNvPr id="12" name="Picture 11">
            <a:extLst>
              <a:ext uri="{FF2B5EF4-FFF2-40B4-BE49-F238E27FC236}">
                <a16:creationId xmlns:a16="http://schemas.microsoft.com/office/drawing/2014/main" id="{04E9A2AE-0B5B-4887-B375-80D533672F8B}"/>
              </a:ext>
            </a:extLst>
          </p:cNvPr>
          <p:cNvPicPr>
            <a:picLocks noChangeAspect="1"/>
          </p:cNvPicPr>
          <p:nvPr/>
        </p:nvPicPr>
        <p:blipFill>
          <a:blip r:embed="rId3"/>
          <a:stretch>
            <a:fillRect/>
          </a:stretch>
        </p:blipFill>
        <p:spPr>
          <a:xfrm>
            <a:off x="1837097" y="1008334"/>
            <a:ext cx="2438081" cy="3100145"/>
          </a:xfrm>
          <a:prstGeom prst="rect">
            <a:avLst/>
          </a:prstGeom>
        </p:spPr>
      </p:pic>
      <p:sp>
        <p:nvSpPr>
          <p:cNvPr id="2" name="Title 1">
            <a:extLst>
              <a:ext uri="{FF2B5EF4-FFF2-40B4-BE49-F238E27FC236}">
                <a16:creationId xmlns:a16="http://schemas.microsoft.com/office/drawing/2014/main" id="{1C89DD62-FB83-421E-B7F5-D20704917CAE}"/>
              </a:ext>
            </a:extLst>
          </p:cNvPr>
          <p:cNvSpPr>
            <a:spLocks noGrp="1"/>
          </p:cNvSpPr>
          <p:nvPr>
            <p:ph type="title"/>
          </p:nvPr>
        </p:nvSpPr>
        <p:spPr>
          <a:xfrm>
            <a:off x="281883" y="273845"/>
            <a:ext cx="8233467" cy="641922"/>
          </a:xfrm>
        </p:spPr>
        <p:txBody>
          <a:bodyPr>
            <a:normAutofit/>
          </a:bodyPr>
          <a:lstStyle/>
          <a:p>
            <a:r>
              <a:rPr lang="en-US" dirty="0"/>
              <a:t>Sensitivity to Inoculation Level: Wipes (ex 400)</a:t>
            </a:r>
          </a:p>
        </p:txBody>
      </p:sp>
      <p:sp>
        <p:nvSpPr>
          <p:cNvPr id="9" name="TextBox 8">
            <a:extLst>
              <a:ext uri="{FF2B5EF4-FFF2-40B4-BE49-F238E27FC236}">
                <a16:creationId xmlns:a16="http://schemas.microsoft.com/office/drawing/2014/main" id="{2E6AECC4-4817-4275-A6F0-5713B6193A5F}"/>
              </a:ext>
            </a:extLst>
          </p:cNvPr>
          <p:cNvSpPr txBox="1"/>
          <p:nvPr/>
        </p:nvSpPr>
        <p:spPr>
          <a:xfrm>
            <a:off x="4865889" y="4139742"/>
            <a:ext cx="2248243" cy="923330"/>
          </a:xfrm>
          <a:prstGeom prst="rect">
            <a:avLst/>
          </a:prstGeom>
          <a:noFill/>
        </p:spPr>
        <p:txBody>
          <a:bodyPr wrap="square" rtlCol="0">
            <a:spAutoFit/>
          </a:bodyPr>
          <a:lstStyle/>
          <a:p>
            <a:pPr algn="ctr"/>
            <a:r>
              <a:rPr lang="en-US" sz="900" dirty="0"/>
              <a:t>TX3224 Wipe</a:t>
            </a:r>
          </a:p>
          <a:p>
            <a:pPr algn="ctr"/>
            <a:r>
              <a:rPr lang="en-US" sz="900" dirty="0"/>
              <a:t>NASA Standard, </a:t>
            </a:r>
            <a:r>
              <a:rPr lang="en-US" sz="900" dirty="0" err="1"/>
              <a:t>Milliflex</a:t>
            </a:r>
            <a:endParaRPr lang="en-US" sz="900" dirty="0"/>
          </a:p>
          <a:p>
            <a:pPr algn="ctr"/>
            <a:r>
              <a:rPr lang="en-US" sz="900" dirty="0"/>
              <a:t>B. </a:t>
            </a:r>
            <a:r>
              <a:rPr lang="en-US" sz="900" dirty="0" err="1"/>
              <a:t>atrophaeus</a:t>
            </a:r>
            <a:endParaRPr lang="en-US" sz="900" dirty="0"/>
          </a:p>
          <a:p>
            <a:pPr algn="ctr"/>
            <a:r>
              <a:rPr lang="en-US" sz="900" dirty="0"/>
              <a:t>NASA</a:t>
            </a:r>
          </a:p>
          <a:p>
            <a:pPr algn="ctr"/>
            <a:r>
              <a:rPr lang="en-US" sz="900" dirty="0"/>
              <a:t>Excludes data with inoculation level = 400 CFU</a:t>
            </a:r>
          </a:p>
        </p:txBody>
      </p:sp>
      <p:sp>
        <p:nvSpPr>
          <p:cNvPr id="10" name="TextBox 9">
            <a:extLst>
              <a:ext uri="{FF2B5EF4-FFF2-40B4-BE49-F238E27FC236}">
                <a16:creationId xmlns:a16="http://schemas.microsoft.com/office/drawing/2014/main" id="{E23A87C0-084A-4104-9F89-D95376DCCFD6}"/>
              </a:ext>
            </a:extLst>
          </p:cNvPr>
          <p:cNvSpPr txBox="1"/>
          <p:nvPr/>
        </p:nvSpPr>
        <p:spPr>
          <a:xfrm>
            <a:off x="2082937" y="4139742"/>
            <a:ext cx="2192241" cy="923330"/>
          </a:xfrm>
          <a:prstGeom prst="rect">
            <a:avLst/>
          </a:prstGeom>
          <a:noFill/>
        </p:spPr>
        <p:txBody>
          <a:bodyPr wrap="square" rtlCol="0">
            <a:spAutoFit/>
          </a:bodyPr>
          <a:lstStyle/>
          <a:p>
            <a:pPr algn="ctr"/>
            <a:r>
              <a:rPr lang="en-US" sz="900" dirty="0"/>
              <a:t>TX3211 Wipe</a:t>
            </a:r>
          </a:p>
          <a:p>
            <a:pPr algn="ctr"/>
            <a:r>
              <a:rPr lang="en-US" sz="900" dirty="0"/>
              <a:t>NASA Standard, </a:t>
            </a:r>
            <a:r>
              <a:rPr lang="en-US" sz="900" dirty="0" err="1"/>
              <a:t>Milliflex</a:t>
            </a:r>
            <a:r>
              <a:rPr lang="en-US" sz="900" dirty="0"/>
              <a:t> </a:t>
            </a:r>
          </a:p>
          <a:p>
            <a:pPr algn="ctr"/>
            <a:r>
              <a:rPr lang="en-US" sz="900" dirty="0"/>
              <a:t>B. </a:t>
            </a:r>
            <a:r>
              <a:rPr lang="en-US" sz="900" dirty="0" err="1"/>
              <a:t>atrophaeus</a:t>
            </a:r>
            <a:endParaRPr lang="en-US" sz="900" dirty="0"/>
          </a:p>
          <a:p>
            <a:pPr algn="ctr"/>
            <a:r>
              <a:rPr lang="en-US" sz="900" dirty="0"/>
              <a:t>NASA</a:t>
            </a:r>
          </a:p>
          <a:p>
            <a:pPr algn="ctr"/>
            <a:r>
              <a:rPr lang="en-US" sz="900" dirty="0"/>
              <a:t>Excludes data with inoculation level = 400 CFU</a:t>
            </a:r>
          </a:p>
        </p:txBody>
      </p:sp>
      <p:sp>
        <p:nvSpPr>
          <p:cNvPr id="28" name="TextBox 27">
            <a:extLst>
              <a:ext uri="{FF2B5EF4-FFF2-40B4-BE49-F238E27FC236}">
                <a16:creationId xmlns:a16="http://schemas.microsoft.com/office/drawing/2014/main" id="{9A282CEA-48C2-47FF-9B8B-215979AD2DA7}"/>
              </a:ext>
            </a:extLst>
          </p:cNvPr>
          <p:cNvSpPr txBox="1"/>
          <p:nvPr/>
        </p:nvSpPr>
        <p:spPr>
          <a:xfrm>
            <a:off x="2128579" y="1174498"/>
            <a:ext cx="1661297" cy="369332"/>
          </a:xfrm>
          <a:prstGeom prst="rect">
            <a:avLst/>
          </a:prstGeom>
          <a:noFill/>
        </p:spPr>
        <p:txBody>
          <a:bodyPr wrap="square" rtlCol="0">
            <a:spAutoFit/>
          </a:bodyPr>
          <a:lstStyle/>
          <a:p>
            <a:r>
              <a:rPr lang="en-US" sz="900" dirty="0"/>
              <a:t>Trend: not statistically significant*</a:t>
            </a:r>
          </a:p>
        </p:txBody>
      </p:sp>
      <p:sp>
        <p:nvSpPr>
          <p:cNvPr id="30" name="TextBox 29">
            <a:extLst>
              <a:ext uri="{FF2B5EF4-FFF2-40B4-BE49-F238E27FC236}">
                <a16:creationId xmlns:a16="http://schemas.microsoft.com/office/drawing/2014/main" id="{26FBEA51-2004-4F20-8896-9E79D1992103}"/>
              </a:ext>
            </a:extLst>
          </p:cNvPr>
          <p:cNvSpPr txBox="1"/>
          <p:nvPr/>
        </p:nvSpPr>
        <p:spPr>
          <a:xfrm>
            <a:off x="4927802" y="1174498"/>
            <a:ext cx="1677773" cy="369332"/>
          </a:xfrm>
          <a:prstGeom prst="rect">
            <a:avLst/>
          </a:prstGeom>
          <a:noFill/>
        </p:spPr>
        <p:txBody>
          <a:bodyPr wrap="square" rtlCol="0">
            <a:spAutoFit/>
          </a:bodyPr>
          <a:lstStyle/>
          <a:p>
            <a:r>
              <a:rPr lang="en-US" sz="900" dirty="0"/>
              <a:t>Trend is of borderline statistical significance*</a:t>
            </a:r>
          </a:p>
        </p:txBody>
      </p:sp>
      <p:sp>
        <p:nvSpPr>
          <p:cNvPr id="25" name="Rectangle 24">
            <a:extLst>
              <a:ext uri="{FF2B5EF4-FFF2-40B4-BE49-F238E27FC236}">
                <a16:creationId xmlns:a16="http://schemas.microsoft.com/office/drawing/2014/main" id="{1ED9D7B8-CCFA-4931-9A68-8881999BBCF5}"/>
              </a:ext>
            </a:extLst>
          </p:cNvPr>
          <p:cNvSpPr/>
          <p:nvPr/>
        </p:nvSpPr>
        <p:spPr>
          <a:xfrm>
            <a:off x="4566660" y="1003112"/>
            <a:ext cx="299229" cy="311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3C2B3DC-0C58-4839-B0B3-61B5D78E6C15}"/>
              </a:ext>
            </a:extLst>
          </p:cNvPr>
          <p:cNvSpPr/>
          <p:nvPr/>
        </p:nvSpPr>
        <p:spPr>
          <a:xfrm>
            <a:off x="7241455" y="1983127"/>
            <a:ext cx="1798637" cy="1131079"/>
          </a:xfrm>
          <a:prstGeom prst="rect">
            <a:avLst/>
          </a:prstGeom>
          <a:solidFill>
            <a:schemeClr val="accent1">
              <a:lumMod val="20000"/>
              <a:lumOff val="80000"/>
            </a:schemeClr>
          </a:solidFill>
        </p:spPr>
        <p:txBody>
          <a:bodyPr wrap="square">
            <a:spAutoFit/>
          </a:bodyPr>
          <a:lstStyle/>
          <a:p>
            <a:pPr algn="ctr"/>
            <a:r>
              <a:rPr lang="en-US" sz="1350" dirty="0"/>
              <a:t>No statistically significant trend between recovery efficiency and inoculation level</a:t>
            </a:r>
          </a:p>
        </p:txBody>
      </p:sp>
      <p:sp>
        <p:nvSpPr>
          <p:cNvPr id="14" name="TextBox 13">
            <a:extLst>
              <a:ext uri="{FF2B5EF4-FFF2-40B4-BE49-F238E27FC236}">
                <a16:creationId xmlns:a16="http://schemas.microsoft.com/office/drawing/2014/main" id="{8D9805E2-3909-47E8-B22C-7DE8C1F4A9CD}"/>
              </a:ext>
            </a:extLst>
          </p:cNvPr>
          <p:cNvSpPr txBox="1"/>
          <p:nvPr/>
        </p:nvSpPr>
        <p:spPr>
          <a:xfrm>
            <a:off x="1837098" y="823180"/>
            <a:ext cx="5277034" cy="300082"/>
          </a:xfrm>
          <a:prstGeom prst="rect">
            <a:avLst/>
          </a:prstGeom>
          <a:solidFill>
            <a:schemeClr val="bg1"/>
          </a:solidFill>
        </p:spPr>
        <p:txBody>
          <a:bodyPr wrap="square" rtlCol="0">
            <a:spAutoFit/>
          </a:bodyPr>
          <a:lstStyle/>
          <a:p>
            <a:pPr algn="ctr"/>
            <a:r>
              <a:rPr lang="en-US" sz="1350" dirty="0"/>
              <a:t>Probability an Individual CFU is Recovered</a:t>
            </a:r>
          </a:p>
        </p:txBody>
      </p:sp>
      <p:sp>
        <p:nvSpPr>
          <p:cNvPr id="21" name="Rectangle 20">
            <a:extLst>
              <a:ext uri="{FF2B5EF4-FFF2-40B4-BE49-F238E27FC236}">
                <a16:creationId xmlns:a16="http://schemas.microsoft.com/office/drawing/2014/main" id="{6CBDE4F6-8383-4FD8-A17D-342E8B240CF9}"/>
              </a:ext>
            </a:extLst>
          </p:cNvPr>
          <p:cNvSpPr/>
          <p:nvPr/>
        </p:nvSpPr>
        <p:spPr>
          <a:xfrm>
            <a:off x="7241455" y="1141062"/>
            <a:ext cx="1798637" cy="369332"/>
          </a:xfrm>
          <a:prstGeom prst="rect">
            <a:avLst/>
          </a:prstGeom>
        </p:spPr>
        <p:txBody>
          <a:bodyPr wrap="square">
            <a:spAutoFit/>
          </a:bodyPr>
          <a:lstStyle/>
          <a:p>
            <a:r>
              <a:rPr lang="en-US" sz="900" dirty="0"/>
              <a:t>*as judged by the 95 percent credibility interval</a:t>
            </a:r>
          </a:p>
        </p:txBody>
      </p:sp>
      <p:pic>
        <p:nvPicPr>
          <p:cNvPr id="15" name="Picture 14">
            <a:extLst>
              <a:ext uri="{FF2B5EF4-FFF2-40B4-BE49-F238E27FC236}">
                <a16:creationId xmlns:a16="http://schemas.microsoft.com/office/drawing/2014/main" id="{EBEF974E-7EDA-13C1-E513-48621042AFA4}"/>
              </a:ext>
            </a:extLst>
          </p:cNvPr>
          <p:cNvPicPr>
            <a:picLocks noChangeAspect="1"/>
          </p:cNvPicPr>
          <p:nvPr/>
        </p:nvPicPr>
        <p:blipFill>
          <a:blip r:embed="rId4"/>
          <a:stretch>
            <a:fillRect/>
          </a:stretch>
        </p:blipFill>
        <p:spPr>
          <a:xfrm>
            <a:off x="7627424" y="4765361"/>
            <a:ext cx="1412668" cy="297711"/>
          </a:xfrm>
          <a:prstGeom prst="rect">
            <a:avLst/>
          </a:prstGeom>
        </p:spPr>
      </p:pic>
    </p:spTree>
    <p:extLst>
      <p:ext uri="{BB962C8B-B14F-4D97-AF65-F5344CB8AC3E}">
        <p14:creationId xmlns:p14="http://schemas.microsoft.com/office/powerpoint/2010/main" val="109717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B61D-3794-4AB2-9305-835F0B0BB8F3}"/>
              </a:ext>
            </a:extLst>
          </p:cNvPr>
          <p:cNvSpPr>
            <a:spLocks noGrp="1"/>
          </p:cNvSpPr>
          <p:nvPr>
            <p:ph type="title"/>
          </p:nvPr>
        </p:nvSpPr>
        <p:spPr/>
        <p:txBody>
          <a:bodyPr/>
          <a:lstStyle/>
          <a:p>
            <a:r>
              <a:rPr lang="en-US" dirty="0"/>
              <a:t>Sensitivity to Species: Nylon Flocked Swab</a:t>
            </a:r>
          </a:p>
        </p:txBody>
      </p:sp>
      <p:sp>
        <p:nvSpPr>
          <p:cNvPr id="3" name="Content Placeholder 2">
            <a:extLst>
              <a:ext uri="{FF2B5EF4-FFF2-40B4-BE49-F238E27FC236}">
                <a16:creationId xmlns:a16="http://schemas.microsoft.com/office/drawing/2014/main" id="{7ECBF02D-A7E7-4D3A-8719-00AD86291B03}"/>
              </a:ext>
            </a:extLst>
          </p:cNvPr>
          <p:cNvSpPr>
            <a:spLocks noGrp="1"/>
          </p:cNvSpPr>
          <p:nvPr>
            <p:ph idx="1"/>
          </p:nvPr>
        </p:nvSpPr>
        <p:spPr>
          <a:xfrm>
            <a:off x="628650" y="1066709"/>
            <a:ext cx="3544716" cy="3602009"/>
          </a:xfrm>
        </p:spPr>
        <p:txBody>
          <a:bodyPr>
            <a:normAutofit fontScale="70000" lnSpcReduction="20000"/>
          </a:bodyPr>
          <a:lstStyle/>
          <a:p>
            <a:r>
              <a:rPr lang="en-US" dirty="0"/>
              <a:t>There are significant differences in the recovery efficiency when the sampling device is applied to different species.</a:t>
            </a:r>
          </a:p>
          <a:p>
            <a:r>
              <a:rPr lang="en-US" dirty="0"/>
              <a:t>Results for the nylon flocked swab are shown here, but other swabs and wipes show similar behavior</a:t>
            </a:r>
          </a:p>
          <a:p>
            <a:r>
              <a:rPr lang="en-US" dirty="0"/>
              <a:t>The reasons for variations in recovery efficiencies are unclear, but it seems possible that different physiochemical adhesive properties, such as hydrophobicity or the molecular composition of spore sheaths, can affect the release of spores from surfaces [</a:t>
            </a:r>
            <a:r>
              <a:rPr lang="en-US" dirty="0" err="1"/>
              <a:t>Rönner</a:t>
            </a:r>
            <a:r>
              <a:rPr lang="en-US" dirty="0"/>
              <a:t> U., et al., 1990].</a:t>
            </a:r>
          </a:p>
          <a:p>
            <a:r>
              <a:rPr lang="en-GB" dirty="0"/>
              <a:t>Further experimentation and better knowledge of the distribution of species in cleanrooms is necessary to integrate this variability into bioburden estimation models</a:t>
            </a:r>
            <a:endParaRPr lang="en-US" dirty="0"/>
          </a:p>
        </p:txBody>
      </p:sp>
      <p:pic>
        <p:nvPicPr>
          <p:cNvPr id="5" name="Picture 4">
            <a:extLst>
              <a:ext uri="{FF2B5EF4-FFF2-40B4-BE49-F238E27FC236}">
                <a16:creationId xmlns:a16="http://schemas.microsoft.com/office/drawing/2014/main" id="{29FA5820-9DFD-48B4-91B5-70DFDF0F7095}"/>
              </a:ext>
            </a:extLst>
          </p:cNvPr>
          <p:cNvPicPr>
            <a:picLocks noChangeAspect="1"/>
          </p:cNvPicPr>
          <p:nvPr/>
        </p:nvPicPr>
        <p:blipFill>
          <a:blip r:embed="rId2"/>
          <a:stretch>
            <a:fillRect/>
          </a:stretch>
        </p:blipFill>
        <p:spPr>
          <a:xfrm>
            <a:off x="4173366" y="1066709"/>
            <a:ext cx="4341984" cy="3263504"/>
          </a:xfrm>
          <a:prstGeom prst="rect">
            <a:avLst/>
          </a:prstGeom>
        </p:spPr>
      </p:pic>
      <p:sp>
        <p:nvSpPr>
          <p:cNvPr id="6" name="TextBox 5">
            <a:extLst>
              <a:ext uri="{FF2B5EF4-FFF2-40B4-BE49-F238E27FC236}">
                <a16:creationId xmlns:a16="http://schemas.microsoft.com/office/drawing/2014/main" id="{38E6B875-5905-4480-AFF2-4E0AB6EF9B30}"/>
              </a:ext>
            </a:extLst>
          </p:cNvPr>
          <p:cNvSpPr txBox="1"/>
          <p:nvPr/>
        </p:nvSpPr>
        <p:spPr>
          <a:xfrm>
            <a:off x="4173366" y="4345553"/>
            <a:ext cx="4341984" cy="507831"/>
          </a:xfrm>
          <a:prstGeom prst="rect">
            <a:avLst/>
          </a:prstGeom>
          <a:noFill/>
        </p:spPr>
        <p:txBody>
          <a:bodyPr wrap="square" rtlCol="0">
            <a:spAutoFit/>
          </a:bodyPr>
          <a:lstStyle/>
          <a:p>
            <a:r>
              <a:rPr lang="en-US" sz="900" dirty="0" err="1"/>
              <a:t>DiNicola,</a:t>
            </a:r>
            <a:r>
              <a:rPr lang="en-US" sz="900" dirty="0"/>
              <a:t> M., Seuylemezian, A., et al. “Modeling of Recovery Efficiency of Sampling Devices used in Planetary Protection Bioburden Estimation”, PSAM16 Conference Paper, June 2022.</a:t>
            </a:r>
          </a:p>
        </p:txBody>
      </p:sp>
      <p:pic>
        <p:nvPicPr>
          <p:cNvPr id="7" name="Picture 6">
            <a:extLst>
              <a:ext uri="{FF2B5EF4-FFF2-40B4-BE49-F238E27FC236}">
                <a16:creationId xmlns:a16="http://schemas.microsoft.com/office/drawing/2014/main" id="{193159AF-B7E6-A43A-0D46-162E670F9893}"/>
              </a:ext>
            </a:extLst>
          </p:cNvPr>
          <p:cNvPicPr>
            <a:picLocks noChangeAspect="1"/>
          </p:cNvPicPr>
          <p:nvPr/>
        </p:nvPicPr>
        <p:blipFill>
          <a:blip r:embed="rId3"/>
          <a:stretch>
            <a:fillRect/>
          </a:stretch>
        </p:blipFill>
        <p:spPr>
          <a:xfrm>
            <a:off x="7573182" y="4703204"/>
            <a:ext cx="1570818" cy="331040"/>
          </a:xfrm>
          <a:prstGeom prst="rect">
            <a:avLst/>
          </a:prstGeom>
        </p:spPr>
      </p:pic>
    </p:spTree>
    <p:extLst>
      <p:ext uri="{BB962C8B-B14F-4D97-AF65-F5344CB8AC3E}">
        <p14:creationId xmlns:p14="http://schemas.microsoft.com/office/powerpoint/2010/main" val="112580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3FE7-B14F-4A0B-8893-48A9A744124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B949720-4850-4159-A55B-8656BF7E0054}"/>
              </a:ext>
            </a:extLst>
          </p:cNvPr>
          <p:cNvSpPr>
            <a:spLocks noGrp="1"/>
          </p:cNvSpPr>
          <p:nvPr>
            <p:ph idx="1"/>
          </p:nvPr>
        </p:nvSpPr>
        <p:spPr>
          <a:xfrm>
            <a:off x="628650" y="1148156"/>
            <a:ext cx="7886700" cy="3610880"/>
          </a:xfrm>
        </p:spPr>
        <p:txBody>
          <a:bodyPr>
            <a:normAutofit fontScale="62500" lnSpcReduction="20000"/>
          </a:bodyPr>
          <a:lstStyle/>
          <a:p>
            <a:r>
              <a:rPr lang="en-US" dirty="0"/>
              <a:t>The Nylon Flocked Swab processed with the ESA standard was the preferred assay method by the model’s criteria</a:t>
            </a:r>
          </a:p>
          <a:p>
            <a:r>
              <a:rPr lang="en-US" dirty="0"/>
              <a:t>Puritan cotton swabs processed with the NASA Standard took a respectable second and third place by the model’s criteria</a:t>
            </a:r>
          </a:p>
          <a:p>
            <a:r>
              <a:rPr lang="en-US" dirty="0"/>
              <a:t>Recovery Efficiency &amp; Inoculation Level:</a:t>
            </a:r>
          </a:p>
          <a:p>
            <a:pPr lvl="1"/>
            <a:r>
              <a:rPr lang="en-US" dirty="0"/>
              <a:t>No trends of practical importance appear to be significant for swab methods analyzed by this study</a:t>
            </a:r>
          </a:p>
          <a:p>
            <a:pPr lvl="1"/>
            <a:r>
              <a:rPr lang="en-US" dirty="0"/>
              <a:t>No trends of practical importance appear to be significant for wipe methods analyzed by this study at lower inoculation levels (&lt;160 CFU)</a:t>
            </a:r>
          </a:p>
          <a:p>
            <a:pPr lvl="1"/>
            <a:r>
              <a:rPr lang="en-US" dirty="0"/>
              <a:t>More work is necessary to understand the sensitivity of wipes to inoculation level at higher inoculations levels (up to 1000 CFU)</a:t>
            </a:r>
          </a:p>
          <a:p>
            <a:r>
              <a:rPr lang="en-US" dirty="0"/>
              <a:t>Recovery Efficiency &amp; Species:</a:t>
            </a:r>
          </a:p>
          <a:p>
            <a:pPr lvl="1"/>
            <a:r>
              <a:rPr lang="en-US" dirty="0"/>
              <a:t>Further experimentation and better knowledge of the distribution of species in cleanrooms is necessary to integrate this variability into bioburden estimation models</a:t>
            </a:r>
          </a:p>
          <a:p>
            <a:pPr lvl="1"/>
            <a:r>
              <a:rPr lang="en-US" dirty="0"/>
              <a:t>The development of molecular based microbial detection techniques may play a critical role in providing a more comprehensive distribution of species present</a:t>
            </a:r>
          </a:p>
          <a:p>
            <a:r>
              <a:rPr lang="en-US" dirty="0"/>
              <a:t>Additional controlled studies comparing sampling devices (particularly wipes) using both NASA and ESA protocols as well as </a:t>
            </a:r>
            <a:r>
              <a:rPr lang="en-US" dirty="0" err="1"/>
              <a:t>Milliflex</a:t>
            </a:r>
            <a:r>
              <a:rPr lang="en-US" dirty="0"/>
              <a:t> filtration vs standard plating processes may strengthen existing datasets and help improve the mathematical modelling</a:t>
            </a:r>
          </a:p>
          <a:p>
            <a:r>
              <a:rPr lang="en-US" dirty="0"/>
              <a:t>The mathematical modeling developed in this study provides the foundation for a rigorous probabilistic tool that can be made available to microbiologists when assessing recovery efficiency and performing bioburden estimation from assays analyzed in the lab.</a:t>
            </a:r>
          </a:p>
        </p:txBody>
      </p:sp>
      <p:pic>
        <p:nvPicPr>
          <p:cNvPr id="4" name="Picture 3">
            <a:extLst>
              <a:ext uri="{FF2B5EF4-FFF2-40B4-BE49-F238E27FC236}">
                <a16:creationId xmlns:a16="http://schemas.microsoft.com/office/drawing/2014/main" id="{E4B4535D-41C8-AB9F-E2FE-6101D29CB511}"/>
              </a:ext>
            </a:extLst>
          </p:cNvPr>
          <p:cNvPicPr>
            <a:picLocks noChangeAspect="1"/>
          </p:cNvPicPr>
          <p:nvPr/>
        </p:nvPicPr>
        <p:blipFill>
          <a:blip r:embed="rId2"/>
          <a:stretch>
            <a:fillRect/>
          </a:stretch>
        </p:blipFill>
        <p:spPr>
          <a:xfrm>
            <a:off x="7593351" y="4759036"/>
            <a:ext cx="1498902" cy="315884"/>
          </a:xfrm>
          <a:prstGeom prst="rect">
            <a:avLst/>
          </a:prstGeom>
        </p:spPr>
      </p:pic>
    </p:spTree>
    <p:extLst>
      <p:ext uri="{BB962C8B-B14F-4D97-AF65-F5344CB8AC3E}">
        <p14:creationId xmlns:p14="http://schemas.microsoft.com/office/powerpoint/2010/main" val="307812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0E1749-0B7E-403A-A9A7-95F2ED1F2891}" type="slidenum">
              <a:rPr lang="en-US" smtClean="0"/>
              <a:pPr/>
              <a:t>17</a:t>
            </a:fld>
            <a:endParaRPr lang="en-US" dirty="0"/>
          </a:p>
        </p:txBody>
      </p:sp>
    </p:spTree>
    <p:extLst>
      <p:ext uri="{BB962C8B-B14F-4D97-AF65-F5344CB8AC3E}">
        <p14:creationId xmlns:p14="http://schemas.microsoft.com/office/powerpoint/2010/main" val="345592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A16F2A-46AD-4E30-8671-65255C553AB4}"/>
              </a:ext>
            </a:extLst>
          </p:cNvPr>
          <p:cNvSpPr>
            <a:spLocks noGrp="1"/>
          </p:cNvSpPr>
          <p:nvPr>
            <p:ph type="body" sz="quarter" idx="13"/>
          </p:nvPr>
        </p:nvSpPr>
        <p:spPr/>
        <p:txBody>
          <a:bodyPr/>
          <a:lstStyle/>
          <a:p>
            <a:r>
              <a:rPr lang="en-US" dirty="0"/>
              <a:t>Backup</a:t>
            </a:r>
          </a:p>
        </p:txBody>
      </p:sp>
      <p:sp>
        <p:nvSpPr>
          <p:cNvPr id="4" name="Slide Number Placeholder 3">
            <a:extLst>
              <a:ext uri="{FF2B5EF4-FFF2-40B4-BE49-F238E27FC236}">
                <a16:creationId xmlns:a16="http://schemas.microsoft.com/office/drawing/2014/main" id="{E085D68A-5AF7-4E18-8B36-9885EF72F9F0}"/>
              </a:ext>
            </a:extLst>
          </p:cNvPr>
          <p:cNvSpPr>
            <a:spLocks noGrp="1"/>
          </p:cNvSpPr>
          <p:nvPr>
            <p:ph type="sldNum" sz="quarter" idx="16"/>
          </p:nvPr>
        </p:nvSpPr>
        <p:spPr/>
        <p:txBody>
          <a:bodyPr/>
          <a:lstStyle/>
          <a:p>
            <a:fld id="{0E0E1749-0B7E-403A-A9A7-95F2ED1F2891}" type="slidenum">
              <a:rPr lang="en-US" smtClean="0"/>
              <a:pPr/>
              <a:t>18</a:t>
            </a:fld>
            <a:endParaRPr lang="en-US" dirty="0"/>
          </a:p>
        </p:txBody>
      </p:sp>
    </p:spTree>
    <p:extLst>
      <p:ext uri="{BB962C8B-B14F-4D97-AF65-F5344CB8AC3E}">
        <p14:creationId xmlns:p14="http://schemas.microsoft.com/office/powerpoint/2010/main" val="276093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AB281-DE77-4277-FC86-F201E222306E}"/>
              </a:ext>
            </a:extLst>
          </p:cNvPr>
          <p:cNvSpPr>
            <a:spLocks noGrp="1"/>
          </p:cNvSpPr>
          <p:nvPr>
            <p:ph type="title"/>
          </p:nvPr>
        </p:nvSpPr>
        <p:spPr/>
        <p:txBody>
          <a:bodyPr/>
          <a:lstStyle/>
          <a:p>
            <a:r>
              <a:rPr lang="en-US" dirty="0"/>
              <a:t>Model Assumptions: Seeding</a:t>
            </a:r>
          </a:p>
        </p:txBody>
      </p:sp>
      <p:sp>
        <p:nvSpPr>
          <p:cNvPr id="6" name="Date Placeholder 5">
            <a:extLst>
              <a:ext uri="{FF2B5EF4-FFF2-40B4-BE49-F238E27FC236}">
                <a16:creationId xmlns:a16="http://schemas.microsoft.com/office/drawing/2014/main" id="{078CF7D4-7756-4B17-A64A-51A041BB36AD}"/>
              </a:ext>
            </a:extLst>
          </p:cNvPr>
          <p:cNvSpPr>
            <a:spLocks noGrp="1"/>
          </p:cNvSpPr>
          <p:nvPr>
            <p:ph type="dt" sz="half" idx="20"/>
          </p:nvPr>
        </p:nvSpPr>
        <p:spPr/>
        <p:txBody>
          <a:bodyPr/>
          <a:lstStyle/>
          <a:p>
            <a:fld id="{DF441585-8FA9-4EA2-85A4-83043578477A}" type="datetime1">
              <a:rPr lang="en-US" smtClean="0"/>
              <a:t>6/26/22</a:t>
            </a:fld>
            <a:endParaRPr lang="en-US" dirty="0"/>
          </a:p>
        </p:txBody>
      </p:sp>
      <p:sp>
        <p:nvSpPr>
          <p:cNvPr id="8" name="Slide Number Placeholder 7">
            <a:extLst>
              <a:ext uri="{FF2B5EF4-FFF2-40B4-BE49-F238E27FC236}">
                <a16:creationId xmlns:a16="http://schemas.microsoft.com/office/drawing/2014/main" id="{CDAC027E-C974-3F50-D541-3FB89659EE74}"/>
              </a:ext>
            </a:extLst>
          </p:cNvPr>
          <p:cNvSpPr>
            <a:spLocks noGrp="1"/>
          </p:cNvSpPr>
          <p:nvPr>
            <p:ph type="sldNum" sz="quarter" idx="22"/>
          </p:nvPr>
        </p:nvSpPr>
        <p:spPr/>
        <p:txBody>
          <a:bodyPr/>
          <a:lstStyle/>
          <a:p>
            <a:fld id="{0E0E1749-0B7E-403A-A9A7-95F2ED1F2891}" type="slidenum">
              <a:rPr lang="en-US" smtClean="0"/>
              <a:pPr/>
              <a:t>19</a:t>
            </a:fld>
            <a:endParaRPr lang="en-US" dirty="0"/>
          </a:p>
        </p:txBody>
      </p:sp>
      <mc:AlternateContent xmlns:mc="http://schemas.openxmlformats.org/markup-compatibility/2006" xmlns:a14="http://schemas.microsoft.com/office/drawing/2010/main">
        <mc:Choice Requires="a14">
          <p:sp>
            <p:nvSpPr>
              <p:cNvPr id="9" name="Content Placeholder 6">
                <a:extLst>
                  <a:ext uri="{FF2B5EF4-FFF2-40B4-BE49-F238E27FC236}">
                    <a16:creationId xmlns:a16="http://schemas.microsoft.com/office/drawing/2014/main" id="{34C0F257-33EE-7042-C837-9CEE2966D343}"/>
                  </a:ext>
                </a:extLst>
              </p:cNvPr>
              <p:cNvSpPr txBox="1">
                <a:spLocks/>
              </p:cNvSpPr>
              <p:nvPr/>
            </p:nvSpPr>
            <p:spPr>
              <a:xfrm>
                <a:off x="614136" y="1275063"/>
                <a:ext cx="4034064" cy="3345933"/>
              </a:xfrm>
              <a:prstGeom prst="rect">
                <a:avLst/>
              </a:prstGeom>
            </p:spPr>
            <p:txBody>
              <a:bodyPr>
                <a:normAutofit fontScale="92500" lnSpcReduction="10000"/>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b="1" dirty="0">
                    <a:solidFill>
                      <a:srgbClr val="0070C0"/>
                    </a:solidFill>
                  </a:rPr>
                  <a:t>Independence</a:t>
                </a:r>
                <a:r>
                  <a:rPr lang="en-US" sz="1500" dirty="0"/>
                  <a:t>: A given CFU being transferred from the solution to the coupon does not affect the chances of this event occurring for another CFU</a:t>
                </a:r>
              </a:p>
              <a:p>
                <a:r>
                  <a:rPr lang="en-US" sz="1500" b="1" dirty="0">
                    <a:solidFill>
                      <a:srgbClr val="00B050"/>
                    </a:solidFill>
                  </a:rPr>
                  <a:t>Uniformity</a:t>
                </a:r>
                <a:r>
                  <a:rPr lang="en-US" sz="1500" b="1" dirty="0"/>
                  <a:t> &amp; </a:t>
                </a:r>
                <a:r>
                  <a:rPr lang="en-US" sz="1500" b="1" dirty="0">
                    <a:solidFill>
                      <a:schemeClr val="accent5">
                        <a:lumMod val="75000"/>
                      </a:schemeClr>
                    </a:solidFill>
                  </a:rPr>
                  <a:t>Large Numbers</a:t>
                </a:r>
                <a:r>
                  <a:rPr lang="en-US" sz="1500" dirty="0"/>
                  <a:t>: A large number of CFU are distributed uniformly in the solution sampled from, and each individual CFU has the same small probability of being transferred to the coupon.</a:t>
                </a:r>
              </a:p>
              <a:p>
                <a14:m>
                  <m:oMath xmlns:m="http://schemas.openxmlformats.org/officeDocument/2006/math">
                    <m:groupChr>
                      <m:groupChrPr>
                        <m:chr m:val="⇒"/>
                        <m:pos m:val="top"/>
                        <m:ctrlPr>
                          <a:rPr lang="en-US" sz="1600" b="1" i="1">
                            <a:latin typeface="Cambria Math" panose="02040503050406030204" pitchFamily="18" charset="0"/>
                          </a:rPr>
                        </m:ctrlPr>
                      </m:groupChrPr>
                      <m:e/>
                    </m:groupChr>
                  </m:oMath>
                </a14:m>
                <a:r>
                  <a:rPr lang="en-US" sz="1600" b="1" dirty="0"/>
                  <a:t> </a:t>
                </a:r>
                <a:r>
                  <a:rPr lang="en-US" sz="1500" b="1" dirty="0"/>
                  <a:t>Poisson Model</a:t>
                </a:r>
                <a:r>
                  <a:rPr lang="en-US" sz="1500" dirty="0"/>
                  <a:t>: Under these conditions, the probability that </a:t>
                </a:r>
                <a14:m>
                  <m:oMath xmlns:m="http://schemas.openxmlformats.org/officeDocument/2006/math">
                    <m:r>
                      <a:rPr lang="en-US" sz="1500" i="1">
                        <a:latin typeface="Cambria Math" panose="02040503050406030204" pitchFamily="18" charset="0"/>
                      </a:rPr>
                      <m:t>𝑛</m:t>
                    </m:r>
                  </m:oMath>
                </a14:m>
                <a:r>
                  <a:rPr lang="en-US" sz="1500" dirty="0"/>
                  <a:t> CFU are seeded on a coupon is given by the Poisson distribution with mean </a:t>
                </a:r>
                <a14:m>
                  <m:oMath xmlns:m="http://schemas.openxmlformats.org/officeDocument/2006/math">
                    <m:r>
                      <m:rPr>
                        <m:sty m:val="p"/>
                      </m:rPr>
                      <a:rPr lang="el-GR" sz="1500" i="1">
                        <a:latin typeface="Cambria Math" panose="02040503050406030204" pitchFamily="18" charset="0"/>
                      </a:rPr>
                      <m:t>λ</m:t>
                    </m:r>
                  </m:oMath>
                </a14:m>
                <a:r>
                  <a:rPr lang="en-US" sz="1500" dirty="0"/>
                  <a:t>:</a:t>
                </a:r>
              </a:p>
              <a:p>
                <a:pPr marL="0" indent="0">
                  <a:buFont typeface="Arial"/>
                  <a:buNone/>
                </a:pPr>
                <a14:m>
                  <m:oMathPara xmlns:m="http://schemas.openxmlformats.org/officeDocument/2006/math">
                    <m:oMathParaPr>
                      <m:jc m:val="centerGroup"/>
                    </m:oMathParaPr>
                    <m:oMath xmlns:m="http://schemas.openxmlformats.org/officeDocument/2006/math">
                      <m:sSup>
                        <m:sSupPr>
                          <m:ctrlPr>
                            <a:rPr lang="pt-BR" sz="1900" i="1">
                              <a:latin typeface="Cambria Math" panose="02040503050406030204" pitchFamily="18" charset="0"/>
                            </a:rPr>
                          </m:ctrlPr>
                        </m:sSupPr>
                        <m:e>
                          <m:r>
                            <a:rPr lang="en-US" sz="1900" i="1">
                              <a:latin typeface="Cambria Math" panose="02040503050406030204" pitchFamily="18" charset="0"/>
                            </a:rPr>
                            <m:t>𝑒</m:t>
                          </m:r>
                        </m:e>
                        <m:sup>
                          <m:r>
                            <a:rPr lang="en-US" sz="1900" i="1">
                              <a:latin typeface="Cambria Math" panose="02040503050406030204" pitchFamily="18" charset="0"/>
                            </a:rPr>
                            <m:t>−</m:t>
                          </m:r>
                          <m:r>
                            <m:rPr>
                              <m:sty m:val="p"/>
                            </m:rPr>
                            <a:rPr lang="el-GR" sz="1900" i="1">
                              <a:latin typeface="Cambria Math" panose="02040503050406030204" pitchFamily="18" charset="0"/>
                            </a:rPr>
                            <m:t>λ</m:t>
                          </m:r>
                        </m:sup>
                      </m:sSup>
                      <m:f>
                        <m:fPr>
                          <m:ctrlPr>
                            <a:rPr lang="pt-BR" sz="1900" i="1">
                              <a:latin typeface="Cambria Math" panose="02040503050406030204" pitchFamily="18" charset="0"/>
                            </a:rPr>
                          </m:ctrlPr>
                        </m:fPr>
                        <m:num>
                          <m:sSup>
                            <m:sSupPr>
                              <m:ctrlPr>
                                <a:rPr lang="pt-BR" sz="1900" i="1">
                                  <a:latin typeface="Cambria Math" panose="02040503050406030204" pitchFamily="18" charset="0"/>
                                </a:rPr>
                              </m:ctrlPr>
                            </m:sSupPr>
                            <m:e>
                              <m:r>
                                <m:rPr>
                                  <m:sty m:val="p"/>
                                </m:rPr>
                                <a:rPr lang="el-GR" sz="1900" i="1">
                                  <a:latin typeface="Cambria Math" panose="02040503050406030204" pitchFamily="18" charset="0"/>
                                </a:rPr>
                                <m:t>λ</m:t>
                              </m:r>
                            </m:e>
                            <m:sup>
                              <m:r>
                                <a:rPr lang="en-US" sz="1900" i="1">
                                  <a:latin typeface="Cambria Math" panose="02040503050406030204" pitchFamily="18" charset="0"/>
                                </a:rPr>
                                <m:t>𝑛</m:t>
                              </m:r>
                            </m:sup>
                          </m:sSup>
                        </m:num>
                        <m:den>
                          <m:r>
                            <a:rPr lang="en-US" sz="1900" i="1">
                              <a:latin typeface="Cambria Math" panose="02040503050406030204" pitchFamily="18" charset="0"/>
                            </a:rPr>
                            <m:t>𝑛</m:t>
                          </m:r>
                          <m:r>
                            <a:rPr lang="en-US" sz="1900" i="1">
                              <a:latin typeface="Cambria Math" panose="02040503050406030204" pitchFamily="18" charset="0"/>
                            </a:rPr>
                            <m:t>!</m:t>
                          </m:r>
                        </m:den>
                      </m:f>
                    </m:oMath>
                  </m:oMathPara>
                </a14:m>
                <a:endParaRPr lang="en-US" sz="1500" dirty="0"/>
              </a:p>
            </p:txBody>
          </p:sp>
        </mc:Choice>
        <mc:Fallback xmlns="">
          <p:sp>
            <p:nvSpPr>
              <p:cNvPr id="9" name="Content Placeholder 6">
                <a:extLst>
                  <a:ext uri="{FF2B5EF4-FFF2-40B4-BE49-F238E27FC236}">
                    <a16:creationId xmlns:a16="http://schemas.microsoft.com/office/drawing/2014/main" id="{34C0F257-33EE-7042-C837-9CEE2966D343}"/>
                  </a:ext>
                </a:extLst>
              </p:cNvPr>
              <p:cNvSpPr txBox="1">
                <a:spLocks noRot="1" noChangeAspect="1" noMove="1" noResize="1" noEditPoints="1" noAdjustHandles="1" noChangeArrowheads="1" noChangeShapeType="1" noTextEdit="1"/>
              </p:cNvSpPr>
              <p:nvPr/>
            </p:nvSpPr>
            <p:spPr>
              <a:xfrm>
                <a:off x="614136" y="1275063"/>
                <a:ext cx="4034064" cy="3345933"/>
              </a:xfrm>
              <a:prstGeom prst="rect">
                <a:avLst/>
              </a:prstGeom>
              <a:blipFill>
                <a:blip r:embed="rId2"/>
                <a:stretch>
                  <a:fillRect l="-453" t="-911" r="-90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8E19384-1E5E-3F9D-E1E7-57E58D619925}"/>
              </a:ext>
            </a:extLst>
          </p:cNvPr>
          <p:cNvSpPr txBox="1"/>
          <p:nvPr/>
        </p:nvSpPr>
        <p:spPr>
          <a:xfrm>
            <a:off x="614136" y="828410"/>
            <a:ext cx="3825199" cy="323165"/>
          </a:xfrm>
          <a:prstGeom prst="rect">
            <a:avLst/>
          </a:prstGeom>
          <a:noFill/>
        </p:spPr>
        <p:txBody>
          <a:bodyPr wrap="square" rtlCol="0">
            <a:spAutoFit/>
          </a:bodyPr>
          <a:lstStyle/>
          <a:p>
            <a:pPr algn="ctr"/>
            <a:r>
              <a:rPr lang="en-US" sz="1500" b="1" dirty="0"/>
              <a:t>Assumption</a:t>
            </a:r>
          </a:p>
        </p:txBody>
      </p:sp>
      <p:sp>
        <p:nvSpPr>
          <p:cNvPr id="11" name="TextBox 10">
            <a:extLst>
              <a:ext uri="{FF2B5EF4-FFF2-40B4-BE49-F238E27FC236}">
                <a16:creationId xmlns:a16="http://schemas.microsoft.com/office/drawing/2014/main" id="{DF119B17-ACAE-16A9-A103-559A36D707B5}"/>
              </a:ext>
            </a:extLst>
          </p:cNvPr>
          <p:cNvSpPr txBox="1"/>
          <p:nvPr/>
        </p:nvSpPr>
        <p:spPr>
          <a:xfrm>
            <a:off x="4794249" y="712994"/>
            <a:ext cx="3825199" cy="553998"/>
          </a:xfrm>
          <a:prstGeom prst="rect">
            <a:avLst/>
          </a:prstGeom>
          <a:noFill/>
        </p:spPr>
        <p:txBody>
          <a:bodyPr wrap="square" rtlCol="0">
            <a:spAutoFit/>
          </a:bodyPr>
          <a:lstStyle/>
          <a:p>
            <a:pPr algn="ctr"/>
            <a:r>
              <a:rPr lang="en-US" sz="1500" b="1" dirty="0"/>
              <a:t>How Experimental Design Validates Assumption</a:t>
            </a:r>
          </a:p>
        </p:txBody>
      </p:sp>
      <p:sp>
        <p:nvSpPr>
          <p:cNvPr id="12" name="TextBox 11">
            <a:extLst>
              <a:ext uri="{FF2B5EF4-FFF2-40B4-BE49-F238E27FC236}">
                <a16:creationId xmlns:a16="http://schemas.microsoft.com/office/drawing/2014/main" id="{EA80BC44-D45B-78C4-2B4B-B08613091617}"/>
              </a:ext>
            </a:extLst>
          </p:cNvPr>
          <p:cNvSpPr txBox="1"/>
          <p:nvPr/>
        </p:nvSpPr>
        <p:spPr>
          <a:xfrm>
            <a:off x="4794250" y="1274448"/>
            <a:ext cx="3825199" cy="3345933"/>
          </a:xfrm>
          <a:prstGeom prst="rect">
            <a:avLst/>
          </a:prstGeom>
          <a:noFill/>
        </p:spPr>
        <p:txBody>
          <a:bodyPr wrap="square" rtlCol="0">
            <a:normAutofit fontScale="92500"/>
          </a:bodyPr>
          <a:lstStyle/>
          <a:p>
            <a:pPr marL="214313" indent="-214313">
              <a:buFont typeface="Arial" panose="020B0604020202020204" pitchFamily="34" charset="0"/>
              <a:buChar char="•"/>
            </a:pPr>
            <a:r>
              <a:rPr lang="en-US" sz="1500" dirty="0"/>
              <a:t>Stock solution is sonicated prior to seeding</a:t>
            </a:r>
          </a:p>
          <a:p>
            <a:pPr marL="557213" lvl="1" indent="-214313">
              <a:buFont typeface="Arial" panose="020B0604020202020204" pitchFamily="34" charset="0"/>
              <a:buChar char="•"/>
            </a:pPr>
            <a:r>
              <a:rPr lang="en-US" sz="1350" dirty="0"/>
              <a:t>Avoids clumping of CFU (</a:t>
            </a:r>
            <a:r>
              <a:rPr lang="en-US" sz="1350" dirty="0">
                <a:solidFill>
                  <a:srgbClr val="0070C0"/>
                </a:solidFill>
              </a:rPr>
              <a:t>independence</a:t>
            </a:r>
            <a:r>
              <a:rPr lang="en-US" sz="1350" dirty="0"/>
              <a:t>)</a:t>
            </a:r>
          </a:p>
          <a:p>
            <a:pPr marL="557213" lvl="1" indent="-214313">
              <a:buFont typeface="Arial" panose="020B0604020202020204" pitchFamily="34" charset="0"/>
              <a:buChar char="•"/>
            </a:pPr>
            <a:r>
              <a:rPr lang="en-US" sz="1350" dirty="0"/>
              <a:t>Creates a </a:t>
            </a:r>
            <a:r>
              <a:rPr lang="en-US" sz="1350" dirty="0">
                <a:solidFill>
                  <a:srgbClr val="00B050"/>
                </a:solidFill>
              </a:rPr>
              <a:t>uniform</a:t>
            </a:r>
            <a:r>
              <a:rPr lang="en-US" sz="1350" dirty="0"/>
              <a:t> titer in the solution</a:t>
            </a:r>
          </a:p>
          <a:p>
            <a:pPr marL="214313" indent="-214313">
              <a:buFont typeface="Arial" panose="020B0604020202020204" pitchFamily="34" charset="0"/>
              <a:buChar char="•"/>
            </a:pPr>
            <a:r>
              <a:rPr lang="en-US" sz="1500" dirty="0">
                <a:solidFill>
                  <a:schemeClr val="accent5">
                    <a:lumMod val="75000"/>
                  </a:schemeClr>
                </a:solidFill>
              </a:rPr>
              <a:t>&gt; millions </a:t>
            </a:r>
            <a:r>
              <a:rPr lang="en-US" sz="1500" dirty="0"/>
              <a:t>of spores in stock solution</a:t>
            </a:r>
          </a:p>
          <a:p>
            <a:pPr marL="214313" indent="-214313">
              <a:buFont typeface="Arial" panose="020B0604020202020204" pitchFamily="34" charset="0"/>
              <a:buChar char="•"/>
            </a:pPr>
            <a:r>
              <a:rPr lang="en-US" sz="1500" dirty="0"/>
              <a:t>Solution prepared with the same species according to the same protocols</a:t>
            </a:r>
          </a:p>
          <a:p>
            <a:pPr marL="557213" lvl="1" indent="-214313">
              <a:buFont typeface="Arial" panose="020B0604020202020204" pitchFamily="34" charset="0"/>
              <a:buChar char="•"/>
            </a:pPr>
            <a:r>
              <a:rPr lang="en-US" sz="1350" dirty="0">
                <a:solidFill>
                  <a:srgbClr val="00B050"/>
                </a:solidFill>
              </a:rPr>
              <a:t>Uniformity</a:t>
            </a:r>
            <a:r>
              <a:rPr lang="en-US" sz="1350" dirty="0"/>
              <a:t> of species</a:t>
            </a:r>
          </a:p>
          <a:p>
            <a:pPr marL="214313" indent="-214313">
              <a:buFont typeface="Arial" panose="020B0604020202020204" pitchFamily="34" charset="0"/>
              <a:buChar char="•"/>
            </a:pPr>
            <a:r>
              <a:rPr lang="en-US" sz="1500" dirty="0"/>
              <a:t>Reagents tested for sterility according to manufacturer’s recommendations</a:t>
            </a:r>
          </a:p>
          <a:p>
            <a:pPr marL="557213" lvl="1" indent="-214313">
              <a:buFont typeface="Arial" panose="020B0604020202020204" pitchFamily="34" charset="0"/>
              <a:buChar char="•"/>
            </a:pPr>
            <a:r>
              <a:rPr lang="en-US" sz="1350" dirty="0">
                <a:solidFill>
                  <a:srgbClr val="00B050"/>
                </a:solidFill>
              </a:rPr>
              <a:t>Avoid</a:t>
            </a:r>
            <a:r>
              <a:rPr lang="en-US" sz="1350" dirty="0"/>
              <a:t> outside contamination that could introduce </a:t>
            </a:r>
            <a:r>
              <a:rPr lang="en-US" sz="1350" dirty="0">
                <a:solidFill>
                  <a:srgbClr val="00B050"/>
                </a:solidFill>
              </a:rPr>
              <a:t>non-uniformities</a:t>
            </a:r>
            <a:r>
              <a:rPr lang="en-US" sz="1350" dirty="0"/>
              <a:t>/heterogeneity of species</a:t>
            </a:r>
          </a:p>
          <a:p>
            <a:pPr marL="214313" indent="-214313">
              <a:buFont typeface="Arial" panose="020B0604020202020204" pitchFamily="34" charset="0"/>
              <a:buChar char="•"/>
            </a:pPr>
            <a:r>
              <a:rPr lang="en-US" sz="1500" dirty="0"/>
              <a:t>Same seeding procedure applied to a given coupon</a:t>
            </a:r>
          </a:p>
          <a:p>
            <a:pPr marL="557213" lvl="1" indent="-214313">
              <a:buFont typeface="Arial" panose="020B0604020202020204" pitchFamily="34" charset="0"/>
              <a:buChar char="•"/>
            </a:pPr>
            <a:r>
              <a:rPr lang="en-US" sz="1350" dirty="0">
                <a:solidFill>
                  <a:srgbClr val="00B050"/>
                </a:solidFill>
              </a:rPr>
              <a:t>Uniformity</a:t>
            </a:r>
            <a:r>
              <a:rPr lang="en-US" sz="1350" dirty="0"/>
              <a:t>/consistency of seeding process; avoids outside contamination</a:t>
            </a:r>
          </a:p>
        </p:txBody>
      </p:sp>
      <p:cxnSp>
        <p:nvCxnSpPr>
          <p:cNvPr id="13" name="Straight Connector 12">
            <a:extLst>
              <a:ext uri="{FF2B5EF4-FFF2-40B4-BE49-F238E27FC236}">
                <a16:creationId xmlns:a16="http://schemas.microsoft.com/office/drawing/2014/main" id="{B4B4F40D-0EDB-4DE9-9772-061EC636D4A6}"/>
              </a:ext>
            </a:extLst>
          </p:cNvPr>
          <p:cNvCxnSpPr>
            <a:cxnSpLocks/>
          </p:cNvCxnSpPr>
          <p:nvPr/>
        </p:nvCxnSpPr>
        <p:spPr>
          <a:xfrm>
            <a:off x="3898232" y="1427013"/>
            <a:ext cx="809185" cy="0"/>
          </a:xfrm>
          <a:prstGeom prst="line">
            <a:avLst/>
          </a:prstGeom>
          <a:ln w="12700" cmpd="sng">
            <a:solidFill>
              <a:srgbClr val="0070C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F43618-A884-461D-A44A-FCFDC16FE3C4}"/>
              </a:ext>
            </a:extLst>
          </p:cNvPr>
          <p:cNvCxnSpPr>
            <a:cxnSpLocks/>
          </p:cNvCxnSpPr>
          <p:nvPr/>
        </p:nvCxnSpPr>
        <p:spPr>
          <a:xfrm flipV="1">
            <a:off x="4117181" y="2019300"/>
            <a:ext cx="750094" cy="171451"/>
          </a:xfrm>
          <a:prstGeom prst="line">
            <a:avLst/>
          </a:prstGeom>
          <a:ln w="12700" cmpd="sng">
            <a:solidFill>
              <a:schemeClr val="accent5">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Left Brace 19">
            <a:extLst>
              <a:ext uri="{FF2B5EF4-FFF2-40B4-BE49-F238E27FC236}">
                <a16:creationId xmlns:a16="http://schemas.microsoft.com/office/drawing/2014/main" id="{B433FFFC-9DD9-4996-9612-EF3D45A77FA4}"/>
              </a:ext>
            </a:extLst>
          </p:cNvPr>
          <p:cNvSpPr/>
          <p:nvPr/>
        </p:nvSpPr>
        <p:spPr>
          <a:xfrm>
            <a:off x="4503248" y="1779440"/>
            <a:ext cx="451036" cy="2731599"/>
          </a:xfrm>
          <a:prstGeom prst="leftBrace">
            <a:avLst>
              <a:gd name="adj1" fmla="val 8333"/>
              <a:gd name="adj2" fmla="val 23175"/>
            </a:avLst>
          </a:prstGeom>
          <a:ln w="12700" cmpd="sng">
            <a:solidFill>
              <a:srgbClr val="00B05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399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99" y="23972"/>
            <a:ext cx="8514080" cy="434101"/>
          </a:xfrm>
        </p:spPr>
        <p:txBody>
          <a:bodyPr/>
          <a:lstStyle/>
          <a:p>
            <a:r>
              <a:rPr lang="en-US" dirty="0"/>
              <a:t>Problem Statement</a:t>
            </a:r>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2</a:t>
            </a:fld>
            <a:endParaRPr lang="en-US" dirty="0"/>
          </a:p>
        </p:txBody>
      </p:sp>
      <p:sp>
        <p:nvSpPr>
          <p:cNvPr id="6" name="Date Placeholder 5"/>
          <p:cNvSpPr>
            <a:spLocks noGrp="1"/>
          </p:cNvSpPr>
          <p:nvPr>
            <p:ph type="dt" sz="half" idx="20"/>
          </p:nvPr>
        </p:nvSpPr>
        <p:spPr>
          <a:xfrm>
            <a:off x="253999" y="4802823"/>
            <a:ext cx="1422401" cy="274637"/>
          </a:xfrm>
        </p:spPr>
        <p:txBody>
          <a:bodyPr/>
          <a:lstStyle/>
          <a:p>
            <a:fld id="{CD8DE3BB-C968-463B-A792-13C1A8F9CDAD}" type="datetime1">
              <a:rPr lang="en-US" smtClean="0"/>
              <a:t>6/26/22</a:t>
            </a:fld>
            <a:endParaRPr lang="en-US" dirty="0"/>
          </a:p>
        </p:txBody>
      </p:sp>
      <p:sp>
        <p:nvSpPr>
          <p:cNvPr id="11" name="Content Placeholder 2">
            <a:extLst>
              <a:ext uri="{FF2B5EF4-FFF2-40B4-BE49-F238E27FC236}">
                <a16:creationId xmlns:a16="http://schemas.microsoft.com/office/drawing/2014/main" id="{5739680C-5CAF-28B7-2353-484F34004EBB}"/>
              </a:ext>
            </a:extLst>
          </p:cNvPr>
          <p:cNvSpPr txBox="1">
            <a:spLocks/>
          </p:cNvSpPr>
          <p:nvPr/>
        </p:nvSpPr>
        <p:spPr>
          <a:xfrm>
            <a:off x="574038" y="821634"/>
            <a:ext cx="8381275" cy="3685051"/>
          </a:xfrm>
          <a:prstGeom prst="rect">
            <a:avLst/>
          </a:prstGeom>
        </p:spPr>
        <p:txBody>
          <a:bodyPr>
            <a:normAutofit lnSpcReduction="10000"/>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i="1" dirty="0"/>
              <a:t>Generate an experimentally derived recovery efficiency value for swabs and wipes to be used for planetary protection bioburden accounting purposes.</a:t>
            </a:r>
          </a:p>
          <a:p>
            <a:pPr lvl="1"/>
            <a:r>
              <a:rPr lang="en-US" altLang="en-US" sz="1400" i="1" dirty="0"/>
              <a:t>Generate a statistical framework for the analysis and interpretation of sampling efficiency experimental data. </a:t>
            </a:r>
          </a:p>
          <a:p>
            <a:pPr lvl="1"/>
            <a:r>
              <a:rPr lang="en-US" altLang="en-US" sz="1400" i="1" dirty="0"/>
              <a:t>Apply statistical framework to experimental data. </a:t>
            </a:r>
          </a:p>
          <a:p>
            <a:pPr lvl="1"/>
            <a:r>
              <a:rPr lang="en-US" altLang="en-US" sz="1400" i="1" dirty="0"/>
              <a:t>Identify consistencies across multiple variables</a:t>
            </a:r>
          </a:p>
          <a:p>
            <a:pPr lvl="2"/>
            <a:r>
              <a:rPr lang="en-US" altLang="en-US" sz="1100" i="1" dirty="0"/>
              <a:t>Inoculation amount (linearity)</a:t>
            </a:r>
          </a:p>
          <a:p>
            <a:pPr lvl="2"/>
            <a:r>
              <a:rPr lang="en-US" altLang="en-US" sz="1100" i="1" dirty="0"/>
              <a:t>Different organism (specificity)</a:t>
            </a:r>
          </a:p>
          <a:p>
            <a:pPr lvl="1"/>
            <a:r>
              <a:rPr lang="en-US" altLang="en-US" sz="1400" i="1" dirty="0"/>
              <a:t>Develop approach for applying recovery efficiency values to Bayesian statistical framework </a:t>
            </a:r>
          </a:p>
          <a:p>
            <a:pPr lvl="1"/>
            <a:endParaRPr lang="en-US" altLang="en-US" sz="1200" i="1" dirty="0"/>
          </a:p>
          <a:p>
            <a:r>
              <a:rPr lang="en-US" altLang="en-US" sz="1800" i="1" dirty="0"/>
              <a:t>Questions </a:t>
            </a:r>
          </a:p>
          <a:p>
            <a:pPr lvl="1"/>
            <a:r>
              <a:rPr lang="en-US" altLang="en-US" sz="1500" i="1" dirty="0"/>
              <a:t>Is recovery efficiency sensitive to inoculation level?</a:t>
            </a:r>
          </a:p>
          <a:p>
            <a:pPr lvl="1"/>
            <a:r>
              <a:rPr lang="en-US" altLang="en-US" sz="1500" i="1" dirty="0"/>
              <a:t>Is recovery efficiency sensitive to different species?</a:t>
            </a:r>
          </a:p>
          <a:p>
            <a:pPr lvl="1"/>
            <a:r>
              <a:rPr lang="en-US" altLang="en-US" sz="1500" i="1" dirty="0"/>
              <a:t>Is it ok to extrapolate with spore count data?</a:t>
            </a:r>
            <a:endParaRPr lang="en-US" altLang="en-US" sz="1300" i="1" dirty="0"/>
          </a:p>
          <a:p>
            <a:pPr lvl="2"/>
            <a:r>
              <a:rPr lang="en-US" altLang="en-US" sz="1300" i="1" dirty="0"/>
              <a:t>E.g. can recovery efficiency experiments be considered valid for surfaces with low bio-density?</a:t>
            </a:r>
          </a:p>
        </p:txBody>
      </p:sp>
      <p:sp>
        <p:nvSpPr>
          <p:cNvPr id="2" name="TextBox 1">
            <a:extLst>
              <a:ext uri="{FF2B5EF4-FFF2-40B4-BE49-F238E27FC236}">
                <a16:creationId xmlns:a16="http://schemas.microsoft.com/office/drawing/2014/main" id="{C0DBF038-B007-49F0-B0A3-2A79BD2BFEB9}"/>
              </a:ext>
            </a:extLst>
          </p:cNvPr>
          <p:cNvSpPr txBox="1"/>
          <p:nvPr/>
        </p:nvSpPr>
        <p:spPr>
          <a:xfrm>
            <a:off x="5894070" y="2952188"/>
            <a:ext cx="2954562" cy="612934"/>
          </a:xfrm>
          <a:prstGeom prst="wedgeRoundRectCallout">
            <a:avLst>
              <a:gd name="adj1" fmla="val -56743"/>
              <a:gd name="adj2" fmla="val 45478"/>
              <a:gd name="adj3" fmla="val 16667"/>
            </a:avLst>
          </a:prstGeom>
          <a:solidFill>
            <a:schemeClr val="accent5">
              <a:lumMod val="20000"/>
              <a:lumOff val="80000"/>
            </a:schemeClr>
          </a:solidFill>
        </p:spPr>
        <p:txBody>
          <a:bodyPr wrap="square" tIns="0" bIns="0" rtlCol="0">
            <a:spAutoFit/>
          </a:bodyPr>
          <a:lstStyle/>
          <a:p>
            <a:r>
              <a:rPr lang="en-US" sz="1200" dirty="0"/>
              <a:t>This presentation directly addresses these first two questions using a model of recovery efficiency.</a:t>
            </a:r>
          </a:p>
        </p:txBody>
      </p:sp>
      <p:sp>
        <p:nvSpPr>
          <p:cNvPr id="7" name="TextBox 6">
            <a:extLst>
              <a:ext uri="{FF2B5EF4-FFF2-40B4-BE49-F238E27FC236}">
                <a16:creationId xmlns:a16="http://schemas.microsoft.com/office/drawing/2014/main" id="{7274DFC2-BC03-4574-9653-B42A555A757E}"/>
              </a:ext>
            </a:extLst>
          </p:cNvPr>
          <p:cNvSpPr txBox="1"/>
          <p:nvPr/>
        </p:nvSpPr>
        <p:spPr>
          <a:xfrm>
            <a:off x="5894071" y="3622216"/>
            <a:ext cx="2954562" cy="408623"/>
          </a:xfrm>
          <a:prstGeom prst="wedgeRoundRectCallout">
            <a:avLst>
              <a:gd name="adj1" fmla="val -75055"/>
              <a:gd name="adj2" fmla="val 39262"/>
              <a:gd name="adj3" fmla="val 16667"/>
            </a:avLst>
          </a:prstGeom>
          <a:solidFill>
            <a:schemeClr val="accent5">
              <a:lumMod val="20000"/>
              <a:lumOff val="80000"/>
            </a:schemeClr>
          </a:solidFill>
        </p:spPr>
        <p:txBody>
          <a:bodyPr wrap="square" tIns="0" bIns="0" rtlCol="0">
            <a:spAutoFit/>
          </a:bodyPr>
          <a:lstStyle/>
          <a:p>
            <a:r>
              <a:rPr lang="en-US" sz="1200" dirty="0"/>
              <a:t>The modeling allows for extrapolation as long as modeling assumptions still hold.</a:t>
            </a:r>
          </a:p>
        </p:txBody>
      </p:sp>
      <p:pic>
        <p:nvPicPr>
          <p:cNvPr id="5" name="Picture 4">
            <a:extLst>
              <a:ext uri="{FF2B5EF4-FFF2-40B4-BE49-F238E27FC236}">
                <a16:creationId xmlns:a16="http://schemas.microsoft.com/office/drawing/2014/main" id="{3F4617F6-8C49-5F12-4F1F-F313C50EE5AA}"/>
              </a:ext>
            </a:extLst>
          </p:cNvPr>
          <p:cNvPicPr>
            <a:picLocks noChangeAspect="1"/>
          </p:cNvPicPr>
          <p:nvPr/>
        </p:nvPicPr>
        <p:blipFill>
          <a:blip r:embed="rId2"/>
          <a:stretch>
            <a:fillRect/>
          </a:stretch>
        </p:blipFill>
        <p:spPr>
          <a:xfrm>
            <a:off x="5859858" y="4689488"/>
            <a:ext cx="1900807" cy="400583"/>
          </a:xfrm>
          <a:prstGeom prst="rect">
            <a:avLst/>
          </a:prstGeom>
        </p:spPr>
      </p:pic>
    </p:spTree>
    <p:extLst>
      <p:ext uri="{BB962C8B-B14F-4D97-AF65-F5344CB8AC3E}">
        <p14:creationId xmlns:p14="http://schemas.microsoft.com/office/powerpoint/2010/main" val="89104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B5087-3260-DBFA-E6EC-32A5037A7BC6}"/>
              </a:ext>
            </a:extLst>
          </p:cNvPr>
          <p:cNvSpPr>
            <a:spLocks noGrp="1"/>
          </p:cNvSpPr>
          <p:nvPr>
            <p:ph type="title"/>
          </p:nvPr>
        </p:nvSpPr>
        <p:spPr/>
        <p:txBody>
          <a:bodyPr/>
          <a:lstStyle/>
          <a:p>
            <a:r>
              <a:rPr lang="en-US" dirty="0"/>
              <a:t>Model Assumptions: Recovery</a:t>
            </a:r>
          </a:p>
        </p:txBody>
      </p:sp>
      <p:sp>
        <p:nvSpPr>
          <p:cNvPr id="6" name="Date Placeholder 5">
            <a:extLst>
              <a:ext uri="{FF2B5EF4-FFF2-40B4-BE49-F238E27FC236}">
                <a16:creationId xmlns:a16="http://schemas.microsoft.com/office/drawing/2014/main" id="{9ECA0CD2-33B4-D223-C5F3-C87F19843FED}"/>
              </a:ext>
            </a:extLst>
          </p:cNvPr>
          <p:cNvSpPr>
            <a:spLocks noGrp="1"/>
          </p:cNvSpPr>
          <p:nvPr>
            <p:ph type="dt" sz="half" idx="20"/>
          </p:nvPr>
        </p:nvSpPr>
        <p:spPr/>
        <p:txBody>
          <a:bodyPr/>
          <a:lstStyle/>
          <a:p>
            <a:fld id="{DF441585-8FA9-4EA2-85A4-83043578477A}" type="datetime1">
              <a:rPr lang="en-US" smtClean="0"/>
              <a:t>6/26/22</a:t>
            </a:fld>
            <a:endParaRPr lang="en-US" dirty="0"/>
          </a:p>
        </p:txBody>
      </p:sp>
      <p:sp>
        <p:nvSpPr>
          <p:cNvPr id="8" name="Slide Number Placeholder 7">
            <a:extLst>
              <a:ext uri="{FF2B5EF4-FFF2-40B4-BE49-F238E27FC236}">
                <a16:creationId xmlns:a16="http://schemas.microsoft.com/office/drawing/2014/main" id="{AE58BD2E-8808-23EE-B63F-22ED42832885}"/>
              </a:ext>
            </a:extLst>
          </p:cNvPr>
          <p:cNvSpPr>
            <a:spLocks noGrp="1"/>
          </p:cNvSpPr>
          <p:nvPr>
            <p:ph type="sldNum" sz="quarter" idx="22"/>
          </p:nvPr>
        </p:nvSpPr>
        <p:spPr>
          <a:xfrm>
            <a:off x="7489371" y="3745303"/>
            <a:ext cx="586130" cy="272097"/>
          </a:xfrm>
        </p:spPr>
        <p:txBody>
          <a:bodyPr/>
          <a:lstStyle/>
          <a:p>
            <a:fld id="{0E0E1749-0B7E-403A-A9A7-95F2ED1F2891}" type="slidenum">
              <a:rPr lang="en-US" smtClean="0"/>
              <a:pPr/>
              <a:t>20</a:t>
            </a:fld>
            <a:endParaRPr lang="en-US" dirty="0"/>
          </a:p>
        </p:txBody>
      </p:sp>
      <mc:AlternateContent xmlns:mc="http://schemas.openxmlformats.org/markup-compatibility/2006" xmlns:a14="http://schemas.microsoft.com/office/drawing/2010/main">
        <mc:Choice Requires="a14">
          <p:sp>
            <p:nvSpPr>
              <p:cNvPr id="10" name="Content Placeholder 6">
                <a:extLst>
                  <a:ext uri="{FF2B5EF4-FFF2-40B4-BE49-F238E27FC236}">
                    <a16:creationId xmlns:a16="http://schemas.microsoft.com/office/drawing/2014/main" id="{4F03742D-EDAD-CD89-4D0D-30E7792B9A50}"/>
                  </a:ext>
                </a:extLst>
              </p:cNvPr>
              <p:cNvSpPr txBox="1">
                <a:spLocks/>
              </p:cNvSpPr>
              <p:nvPr/>
            </p:nvSpPr>
            <p:spPr>
              <a:xfrm>
                <a:off x="650421" y="1324069"/>
                <a:ext cx="3825199" cy="3345933"/>
              </a:xfrm>
              <a:prstGeom prst="rect">
                <a:avLst/>
              </a:prstGeom>
            </p:spPr>
            <p:txBody>
              <a:bodyPr>
                <a:norm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b="1" dirty="0">
                    <a:solidFill>
                      <a:srgbClr val="0070C0"/>
                    </a:solidFill>
                  </a:rPr>
                  <a:t>Independence</a:t>
                </a:r>
                <a:r>
                  <a:rPr lang="en-US" sz="1500" dirty="0"/>
                  <a:t>: A given CFU’s recovery does not affect the chances of recovering another  CFU</a:t>
                </a:r>
              </a:p>
              <a:p>
                <a:r>
                  <a:rPr lang="en-US" sz="1500" b="1" dirty="0">
                    <a:solidFill>
                      <a:srgbClr val="00B050"/>
                    </a:solidFill>
                  </a:rPr>
                  <a:t>Uniformity</a:t>
                </a:r>
                <a:r>
                  <a:rPr lang="en-US" sz="1500" dirty="0"/>
                  <a:t>: Each CFU’s probability of recovery, </a:t>
                </a:r>
                <a14:m>
                  <m:oMath xmlns:m="http://schemas.openxmlformats.org/officeDocument/2006/math">
                    <m:r>
                      <a:rPr lang="pt-BR" sz="1500" i="1">
                        <a:latin typeface="Cambria Math" panose="02040503050406030204" pitchFamily="18" charset="0"/>
                        <a:ea typeface="Cambria Math" panose="02040503050406030204" pitchFamily="18" charset="0"/>
                      </a:rPr>
                      <m:t>𝜃</m:t>
                    </m:r>
                  </m:oMath>
                </a14:m>
                <a:r>
                  <a:rPr lang="en-US" sz="1500" dirty="0"/>
                  <a:t>, is the same</a:t>
                </a:r>
              </a:p>
              <a:p>
                <a14:m>
                  <m:oMath xmlns:m="http://schemas.openxmlformats.org/officeDocument/2006/math">
                    <m:groupChr>
                      <m:groupChrPr>
                        <m:chr m:val="⇒"/>
                        <m:pos m:val="top"/>
                        <m:ctrlPr>
                          <a:rPr lang="en-US" sz="1600" b="1" i="1" smtClean="0">
                            <a:latin typeface="Cambria Math" panose="02040503050406030204" pitchFamily="18" charset="0"/>
                          </a:rPr>
                        </m:ctrlPr>
                      </m:groupChrPr>
                      <m:e/>
                    </m:groupChr>
                  </m:oMath>
                </a14:m>
                <a:r>
                  <a:rPr lang="en-US" sz="1600" b="1" dirty="0"/>
                  <a:t> </a:t>
                </a:r>
                <a:r>
                  <a:rPr lang="en-US" sz="1500" b="1" dirty="0"/>
                  <a:t>Binomial Model</a:t>
                </a:r>
                <a:r>
                  <a:rPr lang="en-US" sz="1500" dirty="0"/>
                  <a:t>: Under these conditions, the probability that </a:t>
                </a:r>
                <a14:m>
                  <m:oMath xmlns:m="http://schemas.openxmlformats.org/officeDocument/2006/math">
                    <m:r>
                      <a:rPr lang="en-US" sz="1500" i="1">
                        <a:latin typeface="Cambria Math" panose="02040503050406030204" pitchFamily="18" charset="0"/>
                      </a:rPr>
                      <m:t>𝑟</m:t>
                    </m:r>
                  </m:oMath>
                </a14:m>
                <a:r>
                  <a:rPr lang="en-US" sz="1500" dirty="0"/>
                  <a:t> of </a:t>
                </a:r>
                <a14:m>
                  <m:oMath xmlns:m="http://schemas.openxmlformats.org/officeDocument/2006/math">
                    <m:r>
                      <a:rPr lang="en-US" sz="1500" i="1">
                        <a:latin typeface="Cambria Math" panose="02040503050406030204" pitchFamily="18" charset="0"/>
                      </a:rPr>
                      <m:t>𝑛</m:t>
                    </m:r>
                  </m:oMath>
                </a14:m>
                <a:r>
                  <a:rPr lang="en-US" sz="1500" dirty="0"/>
                  <a:t> CFU are recovered is given by the Binomial model:</a:t>
                </a:r>
              </a:p>
              <a:p>
                <a:endParaRPr lang="en-US" sz="1500" dirty="0"/>
              </a:p>
              <a:p>
                <a:pPr marL="0" indent="0">
                  <a:buFont typeface="Arial"/>
                  <a:buNone/>
                </a:pPr>
                <a14:m>
                  <m:oMathPara xmlns:m="http://schemas.openxmlformats.org/officeDocument/2006/math">
                    <m:oMathParaPr>
                      <m:jc m:val="centerGroup"/>
                    </m:oMathParaPr>
                    <m:oMath xmlns:m="http://schemas.openxmlformats.org/officeDocument/2006/math">
                      <m:d>
                        <m:dPr>
                          <m:ctrlPr>
                            <a:rPr lang="pt-BR" sz="1800" i="1">
                              <a:latin typeface="Cambria Math" panose="02040503050406030204" pitchFamily="18" charset="0"/>
                            </a:rPr>
                          </m:ctrlPr>
                        </m:dPr>
                        <m:e>
                          <m:f>
                            <m:fPr>
                              <m:type m:val="noBar"/>
                              <m:ctrlPr>
                                <a:rPr lang="pt-BR" sz="1800" i="1">
                                  <a:latin typeface="Cambria Math" panose="02040503050406030204" pitchFamily="18" charset="0"/>
                                </a:rPr>
                              </m:ctrlPr>
                            </m:fPr>
                            <m:num>
                              <m:r>
                                <a:rPr lang="pt-BR" sz="1800" i="1">
                                  <a:latin typeface="Cambria Math" panose="02040503050406030204" pitchFamily="18" charset="0"/>
                                </a:rPr>
                                <m:t>𝑛</m:t>
                              </m:r>
                            </m:num>
                            <m:den>
                              <m:r>
                                <a:rPr lang="en-US" sz="1800" i="1">
                                  <a:latin typeface="Cambria Math" panose="02040503050406030204" pitchFamily="18" charset="0"/>
                                </a:rPr>
                                <m:t>𝑟</m:t>
                              </m:r>
                            </m:den>
                          </m:f>
                        </m:e>
                      </m:d>
                      <m:sSup>
                        <m:sSupPr>
                          <m:ctrlPr>
                            <a:rPr lang="pt-BR" sz="1800" i="1">
                              <a:latin typeface="Cambria Math" panose="02040503050406030204" pitchFamily="18" charset="0"/>
                            </a:rPr>
                          </m:ctrlPr>
                        </m:sSupPr>
                        <m:e>
                          <m:r>
                            <a:rPr lang="pt-BR" sz="1800" i="1">
                              <a:latin typeface="Cambria Math" panose="02040503050406030204" pitchFamily="18" charset="0"/>
                              <a:ea typeface="Cambria Math" panose="02040503050406030204" pitchFamily="18" charset="0"/>
                            </a:rPr>
                            <m:t>𝜃</m:t>
                          </m:r>
                        </m:e>
                        <m:sup>
                          <m:r>
                            <a:rPr lang="en-US" sz="1800" i="1">
                              <a:latin typeface="Cambria Math" panose="02040503050406030204" pitchFamily="18" charset="0"/>
                            </a:rPr>
                            <m:t>𝑟</m:t>
                          </m:r>
                        </m:sup>
                      </m:sSup>
                      <m:sSup>
                        <m:sSupPr>
                          <m:ctrlPr>
                            <a:rPr lang="pt-BR" sz="1800" i="1">
                              <a:latin typeface="Cambria Math" panose="02040503050406030204" pitchFamily="18" charset="0"/>
                            </a:rPr>
                          </m:ctrlPr>
                        </m:sSupPr>
                        <m:e>
                          <m:d>
                            <m:dPr>
                              <m:ctrlPr>
                                <a:rPr lang="pt-BR"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ea typeface="Cambria Math" panose="02040503050406030204" pitchFamily="18" charset="0"/>
                                </a:rPr>
                                <m:t>𝜃</m:t>
                              </m:r>
                            </m:e>
                          </m:d>
                        </m:e>
                        <m:sup>
                          <m:r>
                            <a:rPr lang="pt-BR" sz="1800" i="1">
                              <a:latin typeface="Cambria Math" panose="02040503050406030204" pitchFamily="18" charset="0"/>
                            </a:rPr>
                            <m:t>𝑛</m:t>
                          </m:r>
                          <m:r>
                            <a:rPr lang="pt-BR" sz="1800" i="1">
                              <a:latin typeface="Cambria Math" panose="02040503050406030204" pitchFamily="18" charset="0"/>
                            </a:rPr>
                            <m:t>−</m:t>
                          </m:r>
                          <m:r>
                            <a:rPr lang="en-US" sz="1800" i="1">
                              <a:latin typeface="Cambria Math" panose="02040503050406030204" pitchFamily="18" charset="0"/>
                            </a:rPr>
                            <m:t>𝑟</m:t>
                          </m:r>
                        </m:sup>
                      </m:sSup>
                    </m:oMath>
                  </m:oMathPara>
                </a14:m>
                <a:endParaRPr lang="en-US" sz="1500" dirty="0"/>
              </a:p>
            </p:txBody>
          </p:sp>
        </mc:Choice>
        <mc:Fallback xmlns="">
          <p:sp>
            <p:nvSpPr>
              <p:cNvPr id="10" name="Content Placeholder 6">
                <a:extLst>
                  <a:ext uri="{FF2B5EF4-FFF2-40B4-BE49-F238E27FC236}">
                    <a16:creationId xmlns:a16="http://schemas.microsoft.com/office/drawing/2014/main" id="{4F03742D-EDAD-CD89-4D0D-30E7792B9A50}"/>
                  </a:ext>
                </a:extLst>
              </p:cNvPr>
              <p:cNvSpPr txBox="1">
                <a:spLocks noRot="1" noChangeAspect="1" noMove="1" noResize="1" noEditPoints="1" noAdjustHandles="1" noChangeArrowheads="1" noChangeShapeType="1" noTextEdit="1"/>
              </p:cNvSpPr>
              <p:nvPr/>
            </p:nvSpPr>
            <p:spPr>
              <a:xfrm>
                <a:off x="650421" y="1324069"/>
                <a:ext cx="3825199" cy="3345933"/>
              </a:xfrm>
              <a:prstGeom prst="rect">
                <a:avLst/>
              </a:prstGeom>
              <a:blipFill>
                <a:blip r:embed="rId2"/>
                <a:stretch>
                  <a:fillRect l="-638" t="-364" r="-79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CA1255D-C175-51C1-1C83-2235B2B9B01E}"/>
              </a:ext>
            </a:extLst>
          </p:cNvPr>
          <p:cNvSpPr txBox="1"/>
          <p:nvPr/>
        </p:nvSpPr>
        <p:spPr>
          <a:xfrm>
            <a:off x="650421" y="877416"/>
            <a:ext cx="3825199" cy="323165"/>
          </a:xfrm>
          <a:prstGeom prst="rect">
            <a:avLst/>
          </a:prstGeom>
          <a:noFill/>
        </p:spPr>
        <p:txBody>
          <a:bodyPr wrap="square" rtlCol="0">
            <a:spAutoFit/>
          </a:bodyPr>
          <a:lstStyle/>
          <a:p>
            <a:pPr algn="ctr"/>
            <a:r>
              <a:rPr lang="en-US" sz="1500" b="1" dirty="0"/>
              <a:t>Assumption</a:t>
            </a:r>
          </a:p>
        </p:txBody>
      </p:sp>
      <p:sp>
        <p:nvSpPr>
          <p:cNvPr id="12" name="TextBox 11">
            <a:extLst>
              <a:ext uri="{FF2B5EF4-FFF2-40B4-BE49-F238E27FC236}">
                <a16:creationId xmlns:a16="http://schemas.microsoft.com/office/drawing/2014/main" id="{A77A3AFC-C01F-C54B-9E36-18B1A6513351}"/>
              </a:ext>
            </a:extLst>
          </p:cNvPr>
          <p:cNvSpPr txBox="1"/>
          <p:nvPr/>
        </p:nvSpPr>
        <p:spPr>
          <a:xfrm>
            <a:off x="4830534" y="762000"/>
            <a:ext cx="3825199" cy="553998"/>
          </a:xfrm>
          <a:prstGeom prst="rect">
            <a:avLst/>
          </a:prstGeom>
          <a:noFill/>
        </p:spPr>
        <p:txBody>
          <a:bodyPr wrap="square" rtlCol="0">
            <a:spAutoFit/>
          </a:bodyPr>
          <a:lstStyle/>
          <a:p>
            <a:pPr algn="ctr"/>
            <a:r>
              <a:rPr lang="en-US" sz="1500" b="1" dirty="0"/>
              <a:t>How Experimental Design Validates Assumption</a:t>
            </a:r>
          </a:p>
        </p:txBody>
      </p:sp>
      <p:sp>
        <p:nvSpPr>
          <p:cNvPr id="13" name="TextBox 12">
            <a:extLst>
              <a:ext uri="{FF2B5EF4-FFF2-40B4-BE49-F238E27FC236}">
                <a16:creationId xmlns:a16="http://schemas.microsoft.com/office/drawing/2014/main" id="{C0F84F3C-4136-6994-6ADF-8A34D67B2A49}"/>
              </a:ext>
            </a:extLst>
          </p:cNvPr>
          <p:cNvSpPr txBox="1"/>
          <p:nvPr/>
        </p:nvSpPr>
        <p:spPr>
          <a:xfrm>
            <a:off x="4830535" y="1323454"/>
            <a:ext cx="3825199" cy="3345933"/>
          </a:xfrm>
          <a:prstGeom prst="rect">
            <a:avLst/>
          </a:prstGeom>
          <a:noFill/>
        </p:spPr>
        <p:txBody>
          <a:bodyPr wrap="square" rtlCol="0">
            <a:normAutofit fontScale="85000" lnSpcReduction="20000"/>
          </a:bodyPr>
          <a:lstStyle/>
          <a:p>
            <a:pPr marL="214313" indent="-214313">
              <a:buFont typeface="Arial" panose="020B0604020202020204" pitchFamily="34" charset="0"/>
              <a:buChar char="•"/>
            </a:pPr>
            <a:r>
              <a:rPr lang="en-US" sz="1500" dirty="0"/>
              <a:t>Solution used to seed coupon is sonicated prior to seeding</a:t>
            </a:r>
          </a:p>
          <a:p>
            <a:pPr marL="557213" lvl="1" indent="-214313">
              <a:buFont typeface="Arial" panose="020B0604020202020204" pitchFamily="34" charset="0"/>
              <a:buChar char="•"/>
            </a:pPr>
            <a:r>
              <a:rPr lang="en-US" sz="1350" dirty="0"/>
              <a:t>Avoids clumping of CFU or CFU attaching to other materials; e.g. hair (</a:t>
            </a:r>
            <a:r>
              <a:rPr lang="en-US" sz="1350" dirty="0">
                <a:solidFill>
                  <a:srgbClr val="0070C0"/>
                </a:solidFill>
              </a:rPr>
              <a:t>independence</a:t>
            </a:r>
            <a:r>
              <a:rPr lang="en-US" sz="1350" dirty="0"/>
              <a:t>)</a:t>
            </a:r>
            <a:endParaRPr lang="en-US" sz="1500" dirty="0">
              <a:solidFill>
                <a:srgbClr val="FF0000"/>
              </a:solidFill>
            </a:endParaRPr>
          </a:p>
          <a:p>
            <a:pPr marL="214313" indent="-214313">
              <a:buFont typeface="Arial" panose="020B0604020202020204" pitchFamily="34" charset="0"/>
              <a:buChar char="•"/>
            </a:pPr>
            <a:r>
              <a:rPr lang="en-US" sz="1500" dirty="0"/>
              <a:t>Coupons seeded with the same species according to the same protocols</a:t>
            </a:r>
          </a:p>
          <a:p>
            <a:pPr marL="557213" lvl="1" indent="-214313">
              <a:buFont typeface="Arial" panose="020B0604020202020204" pitchFamily="34" charset="0"/>
              <a:buChar char="•"/>
            </a:pPr>
            <a:r>
              <a:rPr lang="en-US" sz="1350" dirty="0">
                <a:solidFill>
                  <a:srgbClr val="00B050"/>
                </a:solidFill>
              </a:rPr>
              <a:t>Uniformity</a:t>
            </a:r>
            <a:r>
              <a:rPr lang="en-US" sz="1350" dirty="0"/>
              <a:t> of inoculant</a:t>
            </a:r>
          </a:p>
          <a:p>
            <a:pPr marL="214313" indent="-214313">
              <a:buFont typeface="Arial" panose="020B0604020202020204" pitchFamily="34" charset="0"/>
              <a:buChar char="•"/>
            </a:pPr>
            <a:r>
              <a:rPr lang="en-US" sz="1500" dirty="0"/>
              <a:t>Coupons of the same material type, size and from the same manufacturer</a:t>
            </a:r>
          </a:p>
          <a:p>
            <a:pPr marL="557213" lvl="1" indent="-214313">
              <a:buFont typeface="Arial" panose="020B0604020202020204" pitchFamily="34" charset="0"/>
              <a:buChar char="•"/>
            </a:pPr>
            <a:r>
              <a:rPr lang="en-US" sz="1350" dirty="0">
                <a:solidFill>
                  <a:srgbClr val="00B050"/>
                </a:solidFill>
              </a:rPr>
              <a:t>Uniformity</a:t>
            </a:r>
            <a:r>
              <a:rPr lang="en-US" sz="1350" dirty="0"/>
              <a:t> of the surface sampled</a:t>
            </a:r>
          </a:p>
          <a:p>
            <a:pPr marL="214313" indent="-214313">
              <a:buFont typeface="Arial" panose="020B0604020202020204" pitchFamily="34" charset="0"/>
              <a:buChar char="•"/>
            </a:pPr>
            <a:r>
              <a:rPr lang="en-US" sz="1500" dirty="0"/>
              <a:t>Swabs/wipes applied to a given coupon of the same type and from the same manufacturer</a:t>
            </a:r>
          </a:p>
          <a:p>
            <a:pPr marL="557213" lvl="1" indent="-214313">
              <a:buFont typeface="Arial" panose="020B0604020202020204" pitchFamily="34" charset="0"/>
              <a:buChar char="•"/>
            </a:pPr>
            <a:r>
              <a:rPr lang="en-US" sz="1350" dirty="0">
                <a:solidFill>
                  <a:srgbClr val="00B050"/>
                </a:solidFill>
              </a:rPr>
              <a:t>Uniformity</a:t>
            </a:r>
            <a:r>
              <a:rPr lang="en-US" sz="1350" dirty="0"/>
              <a:t> of materials used to acquire samples</a:t>
            </a:r>
          </a:p>
          <a:p>
            <a:pPr marL="214313" indent="-214313">
              <a:buFont typeface="Arial" panose="020B0604020202020204" pitchFamily="34" charset="0"/>
              <a:buChar char="•"/>
            </a:pPr>
            <a:r>
              <a:rPr lang="en-US" sz="1500" dirty="0"/>
              <a:t>Reagents tested for sterility according to manufacturer’s recommendations</a:t>
            </a:r>
          </a:p>
          <a:p>
            <a:pPr marL="557213" lvl="1" indent="-214313">
              <a:buFont typeface="Arial" panose="020B0604020202020204" pitchFamily="34" charset="0"/>
              <a:buChar char="•"/>
            </a:pPr>
            <a:r>
              <a:rPr lang="en-US" sz="1350" dirty="0">
                <a:solidFill>
                  <a:srgbClr val="00B050"/>
                </a:solidFill>
              </a:rPr>
              <a:t>Avoid</a:t>
            </a:r>
            <a:r>
              <a:rPr lang="en-US" sz="1350" dirty="0"/>
              <a:t> outside contamination that could introduce </a:t>
            </a:r>
            <a:r>
              <a:rPr lang="en-US" sz="1350" dirty="0">
                <a:solidFill>
                  <a:srgbClr val="00B050"/>
                </a:solidFill>
              </a:rPr>
              <a:t>non-uniformities</a:t>
            </a:r>
            <a:r>
              <a:rPr lang="en-US" sz="1350" dirty="0"/>
              <a:t>/heterogeneity of species</a:t>
            </a:r>
            <a:endParaRPr lang="en-US" sz="1500" dirty="0"/>
          </a:p>
          <a:p>
            <a:pPr marL="214313" indent="-214313">
              <a:buFont typeface="Arial" panose="020B0604020202020204" pitchFamily="34" charset="0"/>
              <a:buChar char="•"/>
            </a:pPr>
            <a:r>
              <a:rPr lang="en-US" sz="1500" dirty="0"/>
              <a:t>Same recovery procedure applied to all replicates of a given experiment</a:t>
            </a:r>
          </a:p>
          <a:p>
            <a:pPr marL="557213" lvl="1" indent="-214313">
              <a:buFont typeface="Arial" panose="020B0604020202020204" pitchFamily="34" charset="0"/>
              <a:buChar char="•"/>
            </a:pPr>
            <a:r>
              <a:rPr lang="en-US" sz="1350" dirty="0">
                <a:solidFill>
                  <a:srgbClr val="00B050"/>
                </a:solidFill>
              </a:rPr>
              <a:t>Uniformity</a:t>
            </a:r>
            <a:r>
              <a:rPr lang="en-US" sz="1350" dirty="0"/>
              <a:t>/consistency of process (NSA or ESA assay processes); avoids outside contamination</a:t>
            </a:r>
          </a:p>
        </p:txBody>
      </p:sp>
      <p:sp>
        <p:nvSpPr>
          <p:cNvPr id="4" name="Left Brace 3">
            <a:extLst>
              <a:ext uri="{FF2B5EF4-FFF2-40B4-BE49-F238E27FC236}">
                <a16:creationId xmlns:a16="http://schemas.microsoft.com/office/drawing/2014/main" id="{33CF33BB-16D4-4316-B06E-0A56AAB1D924}"/>
              </a:ext>
            </a:extLst>
          </p:cNvPr>
          <p:cNvSpPr/>
          <p:nvPr/>
        </p:nvSpPr>
        <p:spPr>
          <a:xfrm>
            <a:off x="4313465" y="1939720"/>
            <a:ext cx="517069" cy="2571319"/>
          </a:xfrm>
          <a:prstGeom prst="leftBrace">
            <a:avLst>
              <a:gd name="adj1" fmla="val 8333"/>
              <a:gd name="adj2" fmla="val 10717"/>
            </a:avLst>
          </a:prstGeom>
          <a:ln w="12700" cmpd="sng">
            <a:solidFill>
              <a:schemeClr val="accent6">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FD8C476-19AB-4BAD-B900-9F94B7553CA5}"/>
              </a:ext>
            </a:extLst>
          </p:cNvPr>
          <p:cNvCxnSpPr>
            <a:cxnSpLocks/>
          </p:cNvCxnSpPr>
          <p:nvPr/>
        </p:nvCxnSpPr>
        <p:spPr>
          <a:xfrm flipV="1">
            <a:off x="4441245" y="1447800"/>
            <a:ext cx="379749" cy="53340"/>
          </a:xfrm>
          <a:prstGeom prst="line">
            <a:avLst/>
          </a:prstGeom>
          <a:ln w="12700" cmpd="sng">
            <a:solidFill>
              <a:srgbClr val="0070C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13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B37F-AA81-4838-B421-CE19644BA585}"/>
              </a:ext>
            </a:extLst>
          </p:cNvPr>
          <p:cNvSpPr>
            <a:spLocks noGrp="1"/>
          </p:cNvSpPr>
          <p:nvPr>
            <p:ph type="title"/>
          </p:nvPr>
        </p:nvSpPr>
        <p:spPr/>
        <p:txBody>
          <a:bodyPr/>
          <a:lstStyle/>
          <a:p>
            <a:r>
              <a:rPr lang="en-US" dirty="0"/>
              <a:t>Cost Function</a:t>
            </a:r>
          </a:p>
        </p:txBody>
      </p:sp>
      <p:sp>
        <p:nvSpPr>
          <p:cNvPr id="3" name="Content Placeholder 2">
            <a:extLst>
              <a:ext uri="{FF2B5EF4-FFF2-40B4-BE49-F238E27FC236}">
                <a16:creationId xmlns:a16="http://schemas.microsoft.com/office/drawing/2014/main" id="{3EB63A6F-47C5-44A8-BDD9-89E7E1C6AA84}"/>
              </a:ext>
            </a:extLst>
          </p:cNvPr>
          <p:cNvSpPr>
            <a:spLocks noGrp="1"/>
          </p:cNvSpPr>
          <p:nvPr>
            <p:ph idx="1"/>
          </p:nvPr>
        </p:nvSpPr>
        <p:spPr>
          <a:xfrm>
            <a:off x="254000" y="1200151"/>
            <a:ext cx="8432800" cy="1707422"/>
          </a:xfrm>
        </p:spPr>
        <p:txBody>
          <a:bodyPr>
            <a:normAutofit fontScale="85000" lnSpcReduction="10000"/>
          </a:bodyPr>
          <a:lstStyle/>
          <a:p>
            <a:r>
              <a:rPr lang="en-US" dirty="0"/>
              <a:t>Compare how well the method compares with an </a:t>
            </a:r>
            <a:r>
              <a:rPr lang="en-US" b="1" dirty="0"/>
              <a:t>ideal method</a:t>
            </a:r>
            <a:r>
              <a:rPr lang="en-US" dirty="0"/>
              <a:t> for purposes of estimating bioburden</a:t>
            </a:r>
          </a:p>
          <a:p>
            <a:pPr lvl="1"/>
            <a:r>
              <a:rPr lang="en-US" dirty="0"/>
              <a:t>Ideal Method: A swab or wipe with a mean recovery efficiency of 100% and 0 variability</a:t>
            </a:r>
          </a:p>
          <a:p>
            <a:r>
              <a:rPr lang="en-US" dirty="0"/>
              <a:t>“Better” does not consider other factors not quantified by the modeling</a:t>
            </a:r>
          </a:p>
          <a:p>
            <a:pPr lvl="1"/>
            <a:r>
              <a:rPr lang="en-US" dirty="0"/>
              <a:t>Such as practicality of using a particular device, handling constraints, accessibility controls and resources required to revamp processes</a:t>
            </a:r>
          </a:p>
          <a:p>
            <a:endParaRPr lang="en-US" dirty="0"/>
          </a:p>
        </p:txBody>
      </p:sp>
      <p:sp>
        <p:nvSpPr>
          <p:cNvPr id="4" name="Date Placeholder 3">
            <a:extLst>
              <a:ext uri="{FF2B5EF4-FFF2-40B4-BE49-F238E27FC236}">
                <a16:creationId xmlns:a16="http://schemas.microsoft.com/office/drawing/2014/main" id="{85BB95BB-4A8E-4F81-B559-C182EC05E60E}"/>
              </a:ext>
            </a:extLst>
          </p:cNvPr>
          <p:cNvSpPr>
            <a:spLocks noGrp="1"/>
          </p:cNvSpPr>
          <p:nvPr>
            <p:ph type="dt" sz="half" idx="10"/>
          </p:nvPr>
        </p:nvSpPr>
        <p:spPr/>
        <p:txBody>
          <a:bodyPr/>
          <a:lstStyle/>
          <a:p>
            <a:fld id="{6BE9FDAC-BFAD-4973-9E39-CCFCA0D9BC1D}" type="datetime1">
              <a:rPr lang="en-US" sz="700" smtClean="0"/>
              <a:t>6/26/22</a:t>
            </a:fld>
            <a:endParaRPr lang="en-US" sz="700"/>
          </a:p>
        </p:txBody>
      </p:sp>
      <p:sp>
        <p:nvSpPr>
          <p:cNvPr id="5" name="Footer Placeholder 4">
            <a:extLst>
              <a:ext uri="{FF2B5EF4-FFF2-40B4-BE49-F238E27FC236}">
                <a16:creationId xmlns:a16="http://schemas.microsoft.com/office/drawing/2014/main" id="{EACAF9B9-0231-49A0-9664-9E6BB3198B31}"/>
              </a:ext>
            </a:extLst>
          </p:cNvPr>
          <p:cNvSpPr>
            <a:spLocks noGrp="1"/>
          </p:cNvSpPr>
          <p:nvPr>
            <p:ph type="ftr" sz="quarter" idx="11"/>
          </p:nvPr>
        </p:nvSpPr>
        <p:spPr/>
        <p:txBody>
          <a:bodyPr/>
          <a:lstStyle/>
          <a:p>
            <a:endParaRPr lang="en-US" sz="700"/>
          </a:p>
        </p:txBody>
      </p:sp>
      <p:sp>
        <p:nvSpPr>
          <p:cNvPr id="6" name="Slide Number Placeholder 5">
            <a:extLst>
              <a:ext uri="{FF2B5EF4-FFF2-40B4-BE49-F238E27FC236}">
                <a16:creationId xmlns:a16="http://schemas.microsoft.com/office/drawing/2014/main" id="{DE129657-AC13-4B3E-8403-CF46C0046CD1}"/>
              </a:ext>
            </a:extLst>
          </p:cNvPr>
          <p:cNvSpPr>
            <a:spLocks noGrp="1"/>
          </p:cNvSpPr>
          <p:nvPr>
            <p:ph type="sldNum" sz="quarter" idx="12"/>
          </p:nvPr>
        </p:nvSpPr>
        <p:spPr/>
        <p:txBody>
          <a:bodyPr/>
          <a:lstStyle/>
          <a:p>
            <a:fld id="{BD9DFF9C-1A4E-41FF-A506-9BF9D2281844}" type="slidenum">
              <a:rPr lang="en-US" sz="700" smtClean="0"/>
              <a:t>21</a:t>
            </a:fld>
            <a:endParaRPr lang="en-US" sz="7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882CE1-AC01-4708-AC33-8ABDCBC9CEE9}"/>
                  </a:ext>
                </a:extLst>
              </p:cNvPr>
              <p:cNvSpPr txBox="1"/>
              <p:nvPr/>
            </p:nvSpPr>
            <p:spPr>
              <a:xfrm>
                <a:off x="269545" y="2792021"/>
                <a:ext cx="3426156" cy="1077218"/>
              </a:xfrm>
              <a:prstGeom prst="homePlate">
                <a:avLst>
                  <a:gd name="adj" fmla="val 32880"/>
                </a:avLst>
              </a:prstGeom>
              <a:solidFill>
                <a:srgbClr val="FFC000">
                  <a:lumMod val="20000"/>
                  <a:lumOff val="80000"/>
                </a:srgbClr>
              </a:solidFill>
            </p:spPr>
            <p:txBody>
              <a:bodyPr wrap="square" rtlCol="0">
                <a:spAutoFit/>
              </a:bodyPr>
              <a:lstStyle/>
              <a:p>
                <a:pPr lvl="0" defTabSz="914400"/>
                <a:r>
                  <a:rPr kumimoji="0" lang="en-US" sz="1600" b="0" i="0" u="none" strike="noStrike" kern="0" cap="none" spc="0" normalizeH="0" baseline="0" noProof="0" dirty="0">
                    <a:ln>
                      <a:noFill/>
                    </a:ln>
                    <a:solidFill>
                      <a:prstClr val="black"/>
                    </a:solidFill>
                    <a:effectLst/>
                    <a:uLnTx/>
                    <a:uFillTx/>
                    <a:latin typeface="Calibri" panose="020F0502020204030204"/>
                  </a:rPr>
                  <a:t>Expected cost of deviating from the ideal = Expected square difference between bioburden estimates from assay method </a:t>
                </a:r>
                <a14:m>
                  <m:oMath xmlns:m="http://schemas.openxmlformats.org/officeDocument/2006/math">
                    <m:r>
                      <a:rPr lang="en-GB" sz="1600" i="1">
                        <a:solidFill>
                          <a:prstClr val="black"/>
                        </a:solidFill>
                        <a:latin typeface="Cambria Math" panose="02040503050406030204" pitchFamily="18" charset="0"/>
                      </a:rPr>
                      <m:t>𝑞</m:t>
                    </m:r>
                  </m:oMath>
                </a14:m>
                <a:r>
                  <a:rPr kumimoji="0" lang="en-US" sz="1600" b="0" i="0" u="none" strike="noStrike" kern="0" cap="none" spc="0" normalizeH="0" baseline="0" noProof="0" dirty="0">
                    <a:ln>
                      <a:noFill/>
                    </a:ln>
                    <a:solidFill>
                      <a:prstClr val="black"/>
                    </a:solidFill>
                    <a:effectLst/>
                    <a:uLnTx/>
                    <a:uFillTx/>
                    <a:latin typeface="Calibri" panose="020F0502020204030204"/>
                  </a:rPr>
                  <a:t> and the ideal </a:t>
                </a:r>
              </a:p>
            </p:txBody>
          </p:sp>
        </mc:Choice>
        <mc:Fallback xmlns="">
          <p:sp>
            <p:nvSpPr>
              <p:cNvPr id="18" name="TextBox 17">
                <a:extLst>
                  <a:ext uri="{FF2B5EF4-FFF2-40B4-BE49-F238E27FC236}">
                    <a16:creationId xmlns:a16="http://schemas.microsoft.com/office/drawing/2014/main" id="{5C882CE1-AC01-4708-AC33-8ABDCBC9CEE9}"/>
                  </a:ext>
                </a:extLst>
              </p:cNvPr>
              <p:cNvSpPr txBox="1">
                <a:spLocks noRot="1" noChangeAspect="1" noMove="1" noResize="1" noEditPoints="1" noAdjustHandles="1" noChangeArrowheads="1" noChangeShapeType="1" noTextEdit="1"/>
              </p:cNvSpPr>
              <p:nvPr/>
            </p:nvSpPr>
            <p:spPr>
              <a:xfrm>
                <a:off x="269545" y="2792021"/>
                <a:ext cx="3426156" cy="1077218"/>
              </a:xfrm>
              <a:prstGeom prst="homePlate">
                <a:avLst>
                  <a:gd name="adj" fmla="val 32880"/>
                </a:avLst>
              </a:prstGeom>
              <a:blipFill>
                <a:blip r:embed="rId2"/>
                <a:stretch>
                  <a:fillRect l="-890" t="-1695" b="-6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2818FE6-156D-42DA-BDE2-3143F2C0056A}"/>
                  </a:ext>
                </a:extLst>
              </p:cNvPr>
              <p:cNvSpPr txBox="1"/>
              <p:nvPr/>
            </p:nvSpPr>
            <p:spPr>
              <a:xfrm>
                <a:off x="3434162" y="3001970"/>
                <a:ext cx="4677901" cy="580031"/>
              </a:xfrm>
              <a:prstGeom prst="rect">
                <a:avLst/>
              </a:prstGeom>
              <a:noFill/>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sSubSup>
                        <m:sSubSupPr>
                          <m:ctrlPr>
                            <a:rPr lang="en-US" sz="2800" i="1">
                              <a:solidFill>
                                <a:prstClr val="black"/>
                              </a:solidFill>
                              <a:latin typeface="Cambria Math" panose="02040503050406030204" pitchFamily="18" charset="0"/>
                            </a:rPr>
                          </m:ctrlPr>
                        </m:sSubSupPr>
                        <m:e>
                          <m:r>
                            <a:rPr lang="en-GB" sz="2800" i="1">
                              <a:solidFill>
                                <a:prstClr val="black"/>
                              </a:solidFill>
                              <a:latin typeface="Cambria Math" panose="02040503050406030204" pitchFamily="18" charset="0"/>
                            </a:rPr>
                            <m:t>𝐸</m:t>
                          </m:r>
                        </m:e>
                        <m:sub>
                          <m:r>
                            <a:rPr lang="en-GB" sz="2800" i="1">
                              <a:solidFill>
                                <a:prstClr val="black"/>
                              </a:solidFill>
                              <a:latin typeface="Cambria Math" panose="02040503050406030204" pitchFamily="18" charset="0"/>
                            </a:rPr>
                            <m:t>𝑟</m:t>
                          </m:r>
                        </m:sub>
                        <m:sup>
                          <m:r>
                            <a:rPr lang="en-GB" sz="2800" i="1">
                              <a:solidFill>
                                <a:prstClr val="black"/>
                              </a:solidFill>
                              <a:latin typeface="Cambria Math" panose="02040503050406030204" pitchFamily="18" charset="0"/>
                            </a:rPr>
                            <m:t>∗</m:t>
                          </m:r>
                        </m:sup>
                      </m:sSubSup>
                      <m:d>
                        <m:dPr>
                          <m:ctrlPr>
                            <a:rPr lang="en-US" sz="2800" i="1">
                              <a:solidFill>
                                <a:prstClr val="black"/>
                              </a:solidFill>
                              <a:latin typeface="Cambria Math" panose="02040503050406030204" pitchFamily="18" charset="0"/>
                            </a:rPr>
                          </m:ctrlPr>
                        </m:dPr>
                        <m:e>
                          <m:r>
                            <a:rPr lang="en-GB" sz="2800" i="1">
                              <a:solidFill>
                                <a:prstClr val="black"/>
                              </a:solidFill>
                              <a:latin typeface="Cambria Math" panose="02040503050406030204" pitchFamily="18" charset="0"/>
                            </a:rPr>
                            <m:t>𝑞</m:t>
                          </m:r>
                        </m:e>
                      </m:d>
                      <m:r>
                        <a:rPr lang="en-GB" sz="2800" i="1">
                          <a:solidFill>
                            <a:prstClr val="black"/>
                          </a:solidFill>
                          <a:latin typeface="Cambria Math" panose="02040503050406030204" pitchFamily="18" charset="0"/>
                        </a:rPr>
                        <m:t>=</m:t>
                      </m:r>
                      <m:sSubSup>
                        <m:sSubSupPr>
                          <m:ctrlPr>
                            <a:rPr lang="en-US" sz="2800" i="1">
                              <a:solidFill>
                                <a:prstClr val="black"/>
                              </a:solidFill>
                              <a:latin typeface="Cambria Math" panose="02040503050406030204" pitchFamily="18" charset="0"/>
                            </a:rPr>
                          </m:ctrlPr>
                        </m:sSubSupPr>
                        <m:e>
                          <m:r>
                            <m:rPr>
                              <m:sty m:val="p"/>
                            </m:rPr>
                            <a:rPr lang="en-GB" sz="2800">
                              <a:solidFill>
                                <a:prstClr val="black"/>
                              </a:solidFill>
                              <a:latin typeface="Cambria Math" panose="02040503050406030204" pitchFamily="18" charset="0"/>
                            </a:rPr>
                            <m:t>σ</m:t>
                          </m:r>
                        </m:e>
                        <m:sub>
                          <m:r>
                            <a:rPr lang="en-GB" sz="2800" i="1">
                              <a:solidFill>
                                <a:prstClr val="black"/>
                              </a:solidFill>
                              <a:latin typeface="Cambria Math" panose="02040503050406030204" pitchFamily="18" charset="0"/>
                            </a:rPr>
                            <m:t>𝑞</m:t>
                          </m:r>
                          <m:r>
                            <a:rPr lang="en-GB" sz="2800" i="1">
                              <a:solidFill>
                                <a:prstClr val="black"/>
                              </a:solidFill>
                              <a:latin typeface="Cambria Math" panose="02040503050406030204" pitchFamily="18" charset="0"/>
                            </a:rPr>
                            <m:t>,</m:t>
                          </m:r>
                          <m:r>
                            <a:rPr lang="en-GB" sz="2800" i="1">
                              <a:solidFill>
                                <a:prstClr val="black"/>
                              </a:solidFill>
                              <a:latin typeface="Cambria Math" panose="02040503050406030204" pitchFamily="18" charset="0"/>
                            </a:rPr>
                            <m:t>𝑟</m:t>
                          </m:r>
                        </m:sub>
                        <m:sup>
                          <m:r>
                            <a:rPr lang="en-GB" sz="2800" i="1">
                              <a:solidFill>
                                <a:prstClr val="black"/>
                              </a:solidFill>
                              <a:latin typeface="Cambria Math" panose="02040503050406030204" pitchFamily="18" charset="0"/>
                            </a:rPr>
                            <m:t>2</m:t>
                          </m:r>
                        </m:sup>
                      </m:sSubSup>
                      <m:r>
                        <a:rPr lang="en-GB" sz="2800" i="1">
                          <a:solidFill>
                            <a:prstClr val="black"/>
                          </a:solidFill>
                          <a:latin typeface="Cambria Math" panose="02040503050406030204" pitchFamily="18" charset="0"/>
                        </a:rPr>
                        <m:t>+</m:t>
                      </m:r>
                      <m:sSup>
                        <m:sSupPr>
                          <m:ctrlPr>
                            <a:rPr lang="en-US" sz="2800" i="1">
                              <a:solidFill>
                                <a:prstClr val="black"/>
                              </a:solidFill>
                              <a:latin typeface="Cambria Math" panose="02040503050406030204" pitchFamily="18" charset="0"/>
                            </a:rPr>
                          </m:ctrlPr>
                        </m:sSupPr>
                        <m:e>
                          <m:d>
                            <m:dPr>
                              <m:ctrlPr>
                                <a:rPr lang="en-US" sz="2800" i="1">
                                  <a:solidFill>
                                    <a:prstClr val="black"/>
                                  </a:solidFill>
                                  <a:latin typeface="Cambria Math" panose="02040503050406030204" pitchFamily="18" charset="0"/>
                                </a:rPr>
                              </m:ctrlPr>
                            </m:dPr>
                            <m:e>
                              <m:sSub>
                                <m:sSubPr>
                                  <m:ctrlPr>
                                    <a:rPr lang="en-US" sz="2800" i="1">
                                      <a:solidFill>
                                        <a:prstClr val="black"/>
                                      </a:solidFill>
                                      <a:latin typeface="Cambria Math" panose="02040503050406030204" pitchFamily="18" charset="0"/>
                                    </a:rPr>
                                  </m:ctrlPr>
                                </m:sSubPr>
                                <m:e>
                                  <m:r>
                                    <a:rPr lang="en-GB" sz="2800" i="1">
                                      <a:solidFill>
                                        <a:prstClr val="black"/>
                                      </a:solidFill>
                                      <a:latin typeface="Cambria Math" panose="02040503050406030204" pitchFamily="18" charset="0"/>
                                    </a:rPr>
                                    <m:t>𝜇</m:t>
                                  </m:r>
                                </m:e>
                                <m:sub>
                                  <m:r>
                                    <a:rPr lang="en-GB" sz="2800" i="1">
                                      <a:solidFill>
                                        <a:prstClr val="black"/>
                                      </a:solidFill>
                                      <a:latin typeface="Cambria Math" panose="02040503050406030204" pitchFamily="18" charset="0"/>
                                    </a:rPr>
                                    <m:t>𝑞</m:t>
                                  </m:r>
                                  <m:r>
                                    <a:rPr lang="en-GB" sz="2800" i="1">
                                      <a:solidFill>
                                        <a:prstClr val="black"/>
                                      </a:solidFill>
                                      <a:latin typeface="Cambria Math" panose="02040503050406030204" pitchFamily="18" charset="0"/>
                                    </a:rPr>
                                    <m:t>,</m:t>
                                  </m:r>
                                  <m:r>
                                    <a:rPr lang="en-GB" sz="2800" i="1">
                                      <a:solidFill>
                                        <a:prstClr val="black"/>
                                      </a:solidFill>
                                      <a:latin typeface="Cambria Math" panose="02040503050406030204" pitchFamily="18" charset="0"/>
                                    </a:rPr>
                                    <m:t>𝑟</m:t>
                                  </m:r>
                                </m:sub>
                              </m:sSub>
                              <m:r>
                                <a:rPr lang="en-GB" sz="2800" i="1">
                                  <a:solidFill>
                                    <a:prstClr val="black"/>
                                  </a:solidFill>
                                  <a:latin typeface="Cambria Math" panose="02040503050406030204" pitchFamily="18" charset="0"/>
                                </a:rPr>
                                <m:t>−</m:t>
                              </m:r>
                              <m:r>
                                <a:rPr lang="en-GB" sz="2800" i="1">
                                  <a:solidFill>
                                    <a:prstClr val="black"/>
                                  </a:solidFill>
                                  <a:latin typeface="Cambria Math" panose="02040503050406030204" pitchFamily="18" charset="0"/>
                                </a:rPr>
                                <m:t>𝑟</m:t>
                              </m:r>
                            </m:e>
                          </m:d>
                        </m:e>
                        <m:sup>
                          <m:r>
                            <a:rPr lang="en-GB" sz="2800" i="1">
                              <a:solidFill>
                                <a:prstClr val="black"/>
                              </a:solidFill>
                              <a:latin typeface="Cambria Math" panose="02040503050406030204" pitchFamily="18" charset="0"/>
                            </a:rPr>
                            <m:t>2</m:t>
                          </m:r>
                        </m:sup>
                      </m:sSup>
                    </m:oMath>
                  </m:oMathPara>
                </a14:m>
                <a:endParaRPr lang="en-US" sz="4000" dirty="0">
                  <a:solidFill>
                    <a:prstClr val="black"/>
                  </a:solidFill>
                  <a:latin typeface="Calibri" panose="020F0502020204030204"/>
                </a:endParaRPr>
              </a:p>
            </p:txBody>
          </p:sp>
        </mc:Choice>
        <mc:Fallback xmlns="">
          <p:sp>
            <p:nvSpPr>
              <p:cNvPr id="26" name="TextBox 25">
                <a:extLst>
                  <a:ext uri="{FF2B5EF4-FFF2-40B4-BE49-F238E27FC236}">
                    <a16:creationId xmlns:a16="http://schemas.microsoft.com/office/drawing/2014/main" id="{C2818FE6-156D-42DA-BDE2-3143F2C0056A}"/>
                  </a:ext>
                </a:extLst>
              </p:cNvPr>
              <p:cNvSpPr txBox="1">
                <a:spLocks noRot="1" noChangeAspect="1" noMove="1" noResize="1" noEditPoints="1" noAdjustHandles="1" noChangeArrowheads="1" noChangeShapeType="1" noTextEdit="1"/>
              </p:cNvSpPr>
              <p:nvPr/>
            </p:nvSpPr>
            <p:spPr>
              <a:xfrm>
                <a:off x="3434162" y="3001970"/>
                <a:ext cx="4677901" cy="580031"/>
              </a:xfrm>
              <a:prstGeom prst="rect">
                <a:avLst/>
              </a:prstGeom>
              <a:blipFill>
                <a:blip r:embed="rId3"/>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5CE97046-05BD-495C-9975-77EF710BB3B4}"/>
              </a:ext>
            </a:extLst>
          </p:cNvPr>
          <p:cNvSpPr txBox="1"/>
          <p:nvPr/>
        </p:nvSpPr>
        <p:spPr>
          <a:xfrm>
            <a:off x="2883635" y="3932964"/>
            <a:ext cx="2385690" cy="919401"/>
          </a:xfrm>
          <a:prstGeom prst="wedgeRoundRectCallout">
            <a:avLst>
              <a:gd name="adj1" fmla="val 44993"/>
              <a:gd name="adj2" fmla="val -88910"/>
              <a:gd name="adj3" fmla="val 16667"/>
            </a:avLst>
          </a:prstGeom>
          <a:solidFill>
            <a:srgbClr val="4472C4">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Penalty for higher variance in a method’s mean recovery efficiency</a:t>
            </a:r>
          </a:p>
        </p:txBody>
      </p:sp>
      <p:sp>
        <p:nvSpPr>
          <p:cNvPr id="28" name="TextBox 27">
            <a:extLst>
              <a:ext uri="{FF2B5EF4-FFF2-40B4-BE49-F238E27FC236}">
                <a16:creationId xmlns:a16="http://schemas.microsoft.com/office/drawing/2014/main" id="{27849312-97E4-4EC8-A583-BFE377FDAA54}"/>
              </a:ext>
            </a:extLst>
          </p:cNvPr>
          <p:cNvSpPr txBox="1"/>
          <p:nvPr/>
        </p:nvSpPr>
        <p:spPr>
          <a:xfrm>
            <a:off x="5715001" y="3918459"/>
            <a:ext cx="2210021" cy="919401"/>
          </a:xfrm>
          <a:prstGeom prst="wedgeRoundRectCallout">
            <a:avLst>
              <a:gd name="adj1" fmla="val 1400"/>
              <a:gd name="adj2" fmla="val -83421"/>
              <a:gd name="adj3" fmla="val 16667"/>
            </a:avLst>
          </a:prstGeom>
          <a:solidFill>
            <a:srgbClr val="4472C4">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Penalty for a method having a smaller mean recovery efficiency </a:t>
            </a:r>
          </a:p>
        </p:txBody>
      </p:sp>
    </p:spTree>
    <p:extLst>
      <p:ext uri="{BB962C8B-B14F-4D97-AF65-F5344CB8AC3E}">
        <p14:creationId xmlns:p14="http://schemas.microsoft.com/office/powerpoint/2010/main" val="240986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CD0BA-E452-6175-0F91-C99400FC09BA}"/>
              </a:ext>
            </a:extLst>
          </p:cNvPr>
          <p:cNvSpPr>
            <a:spLocks noGrp="1"/>
          </p:cNvSpPr>
          <p:nvPr>
            <p:ph type="title"/>
          </p:nvPr>
        </p:nvSpPr>
        <p:spPr/>
        <p:txBody>
          <a:bodyPr/>
          <a:lstStyle/>
          <a:p>
            <a:r>
              <a:rPr lang="en-US" dirty="0"/>
              <a:t>Process being modeled</a:t>
            </a:r>
          </a:p>
        </p:txBody>
      </p:sp>
      <p:sp>
        <p:nvSpPr>
          <p:cNvPr id="6" name="Date Placeholder 5">
            <a:extLst>
              <a:ext uri="{FF2B5EF4-FFF2-40B4-BE49-F238E27FC236}">
                <a16:creationId xmlns:a16="http://schemas.microsoft.com/office/drawing/2014/main" id="{F4C17C2A-24CD-7F94-464D-CEB110E671FA}"/>
              </a:ext>
            </a:extLst>
          </p:cNvPr>
          <p:cNvSpPr>
            <a:spLocks noGrp="1"/>
          </p:cNvSpPr>
          <p:nvPr>
            <p:ph type="dt" sz="half" idx="20"/>
          </p:nvPr>
        </p:nvSpPr>
        <p:spPr/>
        <p:txBody>
          <a:bodyPr/>
          <a:lstStyle/>
          <a:p>
            <a:fld id="{DF441585-8FA9-4EA2-85A4-83043578477A}" type="datetime1">
              <a:rPr lang="en-US" smtClean="0"/>
              <a:t>6/27/22</a:t>
            </a:fld>
            <a:endParaRPr lang="en-US" dirty="0"/>
          </a:p>
        </p:txBody>
      </p:sp>
      <p:sp>
        <p:nvSpPr>
          <p:cNvPr id="8" name="Slide Number Placeholder 7">
            <a:extLst>
              <a:ext uri="{FF2B5EF4-FFF2-40B4-BE49-F238E27FC236}">
                <a16:creationId xmlns:a16="http://schemas.microsoft.com/office/drawing/2014/main" id="{E6770BFD-625D-A6C5-DAF8-5B01DA50F85E}"/>
              </a:ext>
            </a:extLst>
          </p:cNvPr>
          <p:cNvSpPr>
            <a:spLocks noGrp="1"/>
          </p:cNvSpPr>
          <p:nvPr>
            <p:ph type="sldNum" sz="quarter" idx="22"/>
          </p:nvPr>
        </p:nvSpPr>
        <p:spPr>
          <a:xfrm>
            <a:off x="7460343" y="4528186"/>
            <a:ext cx="586130" cy="272097"/>
          </a:xfrm>
        </p:spPr>
        <p:txBody>
          <a:bodyPr/>
          <a:lstStyle/>
          <a:p>
            <a:fld id="{0E0E1749-0B7E-403A-A9A7-95F2ED1F2891}" type="slidenum">
              <a:rPr lang="en-US" smtClean="0"/>
              <a:pPr/>
              <a:t>3</a:t>
            </a:fld>
            <a:endParaRPr lang="en-US" dirty="0"/>
          </a:p>
        </p:txBody>
      </p:sp>
      <p:pic>
        <p:nvPicPr>
          <p:cNvPr id="9" name="Picture 8">
            <a:extLst>
              <a:ext uri="{FF2B5EF4-FFF2-40B4-BE49-F238E27FC236}">
                <a16:creationId xmlns:a16="http://schemas.microsoft.com/office/drawing/2014/main" id="{A7B01BF4-BFDF-E88F-E362-D9EE35EF6AC0}"/>
              </a:ext>
            </a:extLst>
          </p:cNvPr>
          <p:cNvPicPr>
            <a:picLocks noChangeAspect="1"/>
          </p:cNvPicPr>
          <p:nvPr/>
        </p:nvPicPr>
        <p:blipFill>
          <a:blip r:embed="rId2"/>
          <a:stretch>
            <a:fillRect/>
          </a:stretch>
        </p:blipFill>
        <p:spPr>
          <a:xfrm>
            <a:off x="6185152" y="1899204"/>
            <a:ext cx="1443435" cy="1083215"/>
          </a:xfrm>
          <a:prstGeom prst="rect">
            <a:avLst/>
          </a:prstGeom>
        </p:spPr>
      </p:pic>
      <p:pic>
        <p:nvPicPr>
          <p:cNvPr id="10" name="Picture 9">
            <a:extLst>
              <a:ext uri="{FF2B5EF4-FFF2-40B4-BE49-F238E27FC236}">
                <a16:creationId xmlns:a16="http://schemas.microsoft.com/office/drawing/2014/main" id="{4F635DD9-F9D3-8ED9-5F7D-D8DAC4B92683}"/>
              </a:ext>
            </a:extLst>
          </p:cNvPr>
          <p:cNvPicPr>
            <a:picLocks noChangeAspect="1"/>
          </p:cNvPicPr>
          <p:nvPr/>
        </p:nvPicPr>
        <p:blipFill>
          <a:blip r:embed="rId3"/>
          <a:stretch>
            <a:fillRect/>
          </a:stretch>
        </p:blipFill>
        <p:spPr>
          <a:xfrm>
            <a:off x="4562979" y="1904687"/>
            <a:ext cx="1437488" cy="1083213"/>
          </a:xfrm>
          <a:prstGeom prst="rect">
            <a:avLst/>
          </a:prstGeom>
        </p:spPr>
      </p:pic>
      <p:pic>
        <p:nvPicPr>
          <p:cNvPr id="11" name="Picture 10">
            <a:extLst>
              <a:ext uri="{FF2B5EF4-FFF2-40B4-BE49-F238E27FC236}">
                <a16:creationId xmlns:a16="http://schemas.microsoft.com/office/drawing/2014/main" id="{A4C5A2C6-5F1E-5627-BB42-F592179B88D0}"/>
              </a:ext>
            </a:extLst>
          </p:cNvPr>
          <p:cNvPicPr>
            <a:picLocks noChangeAspect="1"/>
          </p:cNvPicPr>
          <p:nvPr/>
        </p:nvPicPr>
        <p:blipFill>
          <a:blip r:embed="rId4"/>
          <a:stretch>
            <a:fillRect/>
          </a:stretch>
        </p:blipFill>
        <p:spPr>
          <a:xfrm>
            <a:off x="2959296" y="1907683"/>
            <a:ext cx="1437488" cy="1075585"/>
          </a:xfrm>
          <a:prstGeom prst="rect">
            <a:avLst/>
          </a:prstGeom>
        </p:spPr>
      </p:pic>
      <p:sp>
        <p:nvSpPr>
          <p:cNvPr id="12" name="TextBox 11">
            <a:extLst>
              <a:ext uri="{FF2B5EF4-FFF2-40B4-BE49-F238E27FC236}">
                <a16:creationId xmlns:a16="http://schemas.microsoft.com/office/drawing/2014/main" id="{8D3D2560-5922-91E8-368F-EC2513A8A271}"/>
              </a:ext>
            </a:extLst>
          </p:cNvPr>
          <p:cNvSpPr txBox="1"/>
          <p:nvPr/>
        </p:nvSpPr>
        <p:spPr>
          <a:xfrm>
            <a:off x="2977783" y="1211945"/>
            <a:ext cx="1378543" cy="646331"/>
          </a:xfrm>
          <a:prstGeom prst="rect">
            <a:avLst/>
          </a:prstGeom>
          <a:solidFill>
            <a:schemeClr val="bg1"/>
          </a:solidFill>
        </p:spPr>
        <p:txBody>
          <a:bodyPr wrap="square" rtlCol="0">
            <a:spAutoFit/>
          </a:bodyPr>
          <a:lstStyle/>
          <a:p>
            <a:pPr algn="ctr"/>
            <a:r>
              <a:rPr lang="en-US" sz="1200" dirty="0"/>
              <a:t>Acquire sample: swab or wipe surface</a:t>
            </a:r>
          </a:p>
        </p:txBody>
      </p:sp>
      <p:sp>
        <p:nvSpPr>
          <p:cNvPr id="13" name="TextBox 12">
            <a:extLst>
              <a:ext uri="{FF2B5EF4-FFF2-40B4-BE49-F238E27FC236}">
                <a16:creationId xmlns:a16="http://schemas.microsoft.com/office/drawing/2014/main" id="{31530AA2-5AA2-596F-4DE0-1A864D1431F6}"/>
              </a:ext>
            </a:extLst>
          </p:cNvPr>
          <p:cNvSpPr txBox="1"/>
          <p:nvPr/>
        </p:nvSpPr>
        <p:spPr>
          <a:xfrm>
            <a:off x="4562979" y="1296887"/>
            <a:ext cx="1437488" cy="461665"/>
          </a:xfrm>
          <a:prstGeom prst="rect">
            <a:avLst/>
          </a:prstGeom>
          <a:solidFill>
            <a:schemeClr val="bg1"/>
          </a:solidFill>
        </p:spPr>
        <p:txBody>
          <a:bodyPr wrap="square" rtlCol="0">
            <a:spAutoFit/>
          </a:bodyPr>
          <a:lstStyle/>
          <a:p>
            <a:pPr algn="ctr"/>
            <a:r>
              <a:rPr lang="en-US" sz="1200" dirty="0"/>
              <a:t>Sample storage and deliver to lab</a:t>
            </a:r>
          </a:p>
        </p:txBody>
      </p:sp>
      <p:sp>
        <p:nvSpPr>
          <p:cNvPr id="14" name="TextBox 13">
            <a:extLst>
              <a:ext uri="{FF2B5EF4-FFF2-40B4-BE49-F238E27FC236}">
                <a16:creationId xmlns:a16="http://schemas.microsoft.com/office/drawing/2014/main" id="{89A5A15A-77B9-D1DB-34A9-817D426B4D54}"/>
              </a:ext>
            </a:extLst>
          </p:cNvPr>
          <p:cNvSpPr txBox="1"/>
          <p:nvPr/>
        </p:nvSpPr>
        <p:spPr>
          <a:xfrm>
            <a:off x="6185152" y="1196705"/>
            <a:ext cx="1437489" cy="646331"/>
          </a:xfrm>
          <a:prstGeom prst="rect">
            <a:avLst/>
          </a:prstGeom>
          <a:solidFill>
            <a:schemeClr val="bg1"/>
          </a:solidFill>
        </p:spPr>
        <p:txBody>
          <a:bodyPr wrap="square" rtlCol="0">
            <a:spAutoFit/>
          </a:bodyPr>
          <a:lstStyle/>
          <a:p>
            <a:pPr algn="ctr"/>
            <a:r>
              <a:rPr lang="en-US" sz="1200" dirty="0"/>
              <a:t>Extract spores, plate and observe CFU at 72 hours</a:t>
            </a:r>
          </a:p>
        </p:txBody>
      </p:sp>
      <p:sp>
        <p:nvSpPr>
          <p:cNvPr id="15" name="TextBox 14">
            <a:extLst>
              <a:ext uri="{FF2B5EF4-FFF2-40B4-BE49-F238E27FC236}">
                <a16:creationId xmlns:a16="http://schemas.microsoft.com/office/drawing/2014/main" id="{EA9E736F-AE3C-9926-5A71-B21384E38BA6}"/>
              </a:ext>
            </a:extLst>
          </p:cNvPr>
          <p:cNvSpPr txBox="1"/>
          <p:nvPr/>
        </p:nvSpPr>
        <p:spPr>
          <a:xfrm>
            <a:off x="4355054" y="3325274"/>
            <a:ext cx="1877444" cy="276999"/>
          </a:xfrm>
          <a:prstGeom prst="rect">
            <a:avLst/>
          </a:prstGeom>
          <a:solidFill>
            <a:schemeClr val="accent4">
              <a:lumMod val="20000"/>
              <a:lumOff val="80000"/>
            </a:schemeClr>
          </a:solidFill>
        </p:spPr>
        <p:txBody>
          <a:bodyPr wrap="square" rtlCol="0">
            <a:spAutoFit/>
          </a:bodyPr>
          <a:lstStyle/>
          <a:p>
            <a:pPr algn="ctr"/>
            <a:r>
              <a:rPr lang="en-US" sz="1200" dirty="0"/>
              <a:t>NSA CFU recovery</a:t>
            </a:r>
            <a:endParaRPr lang="en-US" sz="1200" i="1" baseline="-250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BE93333D-4D9B-5DFC-94DE-669BB1A15EA3}"/>
              </a:ext>
            </a:extLst>
          </p:cNvPr>
          <p:cNvPicPr>
            <a:picLocks noChangeAspect="1"/>
          </p:cNvPicPr>
          <p:nvPr/>
        </p:nvPicPr>
        <p:blipFill>
          <a:blip r:embed="rId5"/>
          <a:stretch>
            <a:fillRect/>
          </a:stretch>
        </p:blipFill>
        <p:spPr>
          <a:xfrm>
            <a:off x="1352370" y="1889202"/>
            <a:ext cx="1440729" cy="1093217"/>
          </a:xfrm>
          <a:prstGeom prst="rect">
            <a:avLst/>
          </a:prstGeom>
        </p:spPr>
      </p:pic>
      <p:sp>
        <p:nvSpPr>
          <p:cNvPr id="17" name="TextBox 16">
            <a:extLst>
              <a:ext uri="{FF2B5EF4-FFF2-40B4-BE49-F238E27FC236}">
                <a16:creationId xmlns:a16="http://schemas.microsoft.com/office/drawing/2014/main" id="{19D30165-05EE-F715-CB0B-524929BD870D}"/>
              </a:ext>
            </a:extLst>
          </p:cNvPr>
          <p:cNvSpPr txBox="1"/>
          <p:nvPr/>
        </p:nvSpPr>
        <p:spPr>
          <a:xfrm>
            <a:off x="1352370" y="1385295"/>
            <a:ext cx="1398836" cy="276999"/>
          </a:xfrm>
          <a:prstGeom prst="rect">
            <a:avLst/>
          </a:prstGeom>
          <a:solidFill>
            <a:schemeClr val="bg1"/>
          </a:solidFill>
        </p:spPr>
        <p:txBody>
          <a:bodyPr wrap="square" rtlCol="0">
            <a:spAutoFit/>
          </a:bodyPr>
          <a:lstStyle/>
          <a:p>
            <a:pPr algn="ctr"/>
            <a:r>
              <a:rPr lang="en-US" sz="1200" dirty="0"/>
              <a:t>Seed Coupons</a:t>
            </a:r>
          </a:p>
        </p:txBody>
      </p:sp>
      <p:sp>
        <p:nvSpPr>
          <p:cNvPr id="18" name="Right Brace 17">
            <a:extLst>
              <a:ext uri="{FF2B5EF4-FFF2-40B4-BE49-F238E27FC236}">
                <a16:creationId xmlns:a16="http://schemas.microsoft.com/office/drawing/2014/main" id="{8116442D-7DF2-07F3-3F1B-79BF26F8A521}"/>
              </a:ext>
            </a:extLst>
          </p:cNvPr>
          <p:cNvSpPr/>
          <p:nvPr/>
        </p:nvSpPr>
        <p:spPr>
          <a:xfrm rot="5400000">
            <a:off x="5212684" y="784270"/>
            <a:ext cx="162513" cy="46692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E333A1-1793-40FB-DA47-A4A35432A93F}"/>
                  </a:ext>
                </a:extLst>
              </p:cNvPr>
              <p:cNvSpPr txBox="1"/>
              <p:nvPr/>
            </p:nvSpPr>
            <p:spPr>
              <a:xfrm>
                <a:off x="871837" y="3934485"/>
                <a:ext cx="2398554" cy="1131079"/>
              </a:xfrm>
              <a:prstGeom prst="rect">
                <a:avLst/>
              </a:prstGeom>
              <a:noFill/>
            </p:spPr>
            <p:txBody>
              <a:bodyPr wrap="square" rtlCol="0">
                <a:spAutoFit/>
              </a:bodyPr>
              <a:lstStyle/>
              <a:p>
                <a14:m>
                  <m:oMath xmlns:m="http://schemas.openxmlformats.org/officeDocument/2006/math">
                    <m:r>
                      <a:rPr lang="en-US" sz="1350" i="1" smtClean="0">
                        <a:latin typeface="Cambria Math" panose="02040503050406030204" pitchFamily="18" charset="0"/>
                      </a:rPr>
                      <m:t>𝑛</m:t>
                    </m:r>
                  </m:oMath>
                </a14:m>
                <a:r>
                  <a:rPr lang="en-US" sz="1350" dirty="0"/>
                  <a:t> CFU placed on coupon based on a target inoculation level </a:t>
                </a:r>
                <a14:m>
                  <m:oMath xmlns:m="http://schemas.openxmlformats.org/officeDocument/2006/math">
                    <m:r>
                      <a:rPr lang="en-US" sz="1350" i="1">
                        <a:latin typeface="Cambria Math" panose="02040503050406030204" pitchFamily="18" charset="0"/>
                      </a:rPr>
                      <m:t>𝑖</m:t>
                    </m:r>
                  </m:oMath>
                </a14:m>
                <a:r>
                  <a:rPr lang="en-US" sz="1350" dirty="0"/>
                  <a:t>. This is an uncertain quantity that </a:t>
                </a:r>
                <a:r>
                  <a:rPr lang="en-US" sz="1350" b="1" dirty="0"/>
                  <a:t>we can predict </a:t>
                </a:r>
                <a:r>
                  <a:rPr lang="en-US" sz="1350" dirty="0"/>
                  <a:t>through control experiments.</a:t>
                </a:r>
              </a:p>
            </p:txBody>
          </p:sp>
        </mc:Choice>
        <mc:Fallback xmlns="">
          <p:sp>
            <p:nvSpPr>
              <p:cNvPr id="19" name="TextBox 18">
                <a:extLst>
                  <a:ext uri="{FF2B5EF4-FFF2-40B4-BE49-F238E27FC236}">
                    <a16:creationId xmlns:a16="http://schemas.microsoft.com/office/drawing/2014/main" id="{AAE333A1-1793-40FB-DA47-A4A35432A93F}"/>
                  </a:ext>
                </a:extLst>
              </p:cNvPr>
              <p:cNvSpPr txBox="1">
                <a:spLocks noRot="1" noChangeAspect="1" noMove="1" noResize="1" noEditPoints="1" noAdjustHandles="1" noChangeArrowheads="1" noChangeShapeType="1" noTextEdit="1"/>
              </p:cNvSpPr>
              <p:nvPr/>
            </p:nvSpPr>
            <p:spPr>
              <a:xfrm>
                <a:off x="871837" y="3934485"/>
                <a:ext cx="2398554" cy="1131079"/>
              </a:xfrm>
              <a:prstGeom prst="rect">
                <a:avLst/>
              </a:prstGeom>
              <a:blipFill>
                <a:blip r:embed="rId6"/>
                <a:stretch>
                  <a:fillRect l="-509" t="-538" r="-2290"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8AC8E0E-AA0C-0900-51EF-E3317730E642}"/>
                  </a:ext>
                </a:extLst>
              </p:cNvPr>
              <p:cNvSpPr txBox="1"/>
              <p:nvPr/>
            </p:nvSpPr>
            <p:spPr>
              <a:xfrm>
                <a:off x="3813078" y="3934485"/>
                <a:ext cx="2961397" cy="923330"/>
              </a:xfrm>
              <a:prstGeom prst="rect">
                <a:avLst/>
              </a:prstGeom>
              <a:noFill/>
            </p:spPr>
            <p:txBody>
              <a:bodyPr wrap="square" rtlCol="0">
                <a:spAutoFit/>
              </a:bodyPr>
              <a:lstStyle/>
              <a:p>
                <a14:m>
                  <m:oMath xmlns:m="http://schemas.openxmlformats.org/officeDocument/2006/math">
                    <m:r>
                      <m:rPr>
                        <m:sty m:val="p"/>
                      </m:rPr>
                      <a:rPr lang="el-GR" sz="1350" i="1">
                        <a:latin typeface="Cambria Math" panose="02040503050406030204" pitchFamily="18" charset="0"/>
                        <a:ea typeface="Cambria Math" panose="02040503050406030204" pitchFamily="18" charset="0"/>
                      </a:rPr>
                      <m:t>Θ</m:t>
                    </m:r>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𝑖</m:t>
                    </m:r>
                    <m:r>
                      <a:rPr lang="en-US" sz="1350" i="1">
                        <a:latin typeface="Cambria Math" panose="02040503050406030204" pitchFamily="18" charset="0"/>
                        <a:ea typeface="Cambria Math" panose="02040503050406030204" pitchFamily="18" charset="0"/>
                      </a:rPr>
                      <m:t>)</m:t>
                    </m:r>
                  </m:oMath>
                </a14:m>
                <a:r>
                  <a:rPr lang="en-US" sz="1350" dirty="0"/>
                  <a:t> = probability that an individual CFU is recovered at inoculation level </a:t>
                </a:r>
                <a14:m>
                  <m:oMath xmlns:m="http://schemas.openxmlformats.org/officeDocument/2006/math">
                    <m:r>
                      <a:rPr lang="en-US" sz="1350" i="1">
                        <a:latin typeface="Cambria Math" panose="02040503050406030204" pitchFamily="18" charset="0"/>
                        <a:ea typeface="Cambria Math" panose="02040503050406030204" pitchFamily="18" charset="0"/>
                      </a:rPr>
                      <m:t>𝑖</m:t>
                    </m:r>
                  </m:oMath>
                </a14:m>
                <a:r>
                  <a:rPr lang="en-US" sz="1350" dirty="0"/>
                  <a:t> ≈ </a:t>
                </a:r>
                <a:r>
                  <a:rPr lang="en-US" sz="1350" dirty="0">
                    <a:solidFill>
                      <a:srgbClr val="FF0000"/>
                    </a:solidFill>
                  </a:rPr>
                  <a:t>mean recovery efficiency</a:t>
                </a:r>
                <a:r>
                  <a:rPr lang="en-US" sz="1350" dirty="0"/>
                  <a:t>.</a:t>
                </a:r>
              </a:p>
              <a:p>
                <a:r>
                  <a:rPr lang="en-US" sz="1350" b="1" dirty="0"/>
                  <a:t>This is what we want to estimate.</a:t>
                </a:r>
              </a:p>
            </p:txBody>
          </p:sp>
        </mc:Choice>
        <mc:Fallback xmlns="">
          <p:sp>
            <p:nvSpPr>
              <p:cNvPr id="20" name="TextBox 19">
                <a:extLst>
                  <a:ext uri="{FF2B5EF4-FFF2-40B4-BE49-F238E27FC236}">
                    <a16:creationId xmlns:a16="http://schemas.microsoft.com/office/drawing/2014/main" id="{18AC8E0E-AA0C-0900-51EF-E3317730E642}"/>
                  </a:ext>
                </a:extLst>
              </p:cNvPr>
              <p:cNvSpPr txBox="1">
                <a:spLocks noRot="1" noChangeAspect="1" noMove="1" noResize="1" noEditPoints="1" noAdjustHandles="1" noChangeArrowheads="1" noChangeShapeType="1" noTextEdit="1"/>
              </p:cNvSpPr>
              <p:nvPr/>
            </p:nvSpPr>
            <p:spPr>
              <a:xfrm>
                <a:off x="3813078" y="3934485"/>
                <a:ext cx="2961397" cy="923330"/>
              </a:xfrm>
              <a:prstGeom prst="rect">
                <a:avLst/>
              </a:prstGeom>
              <a:blipFill>
                <a:blip r:embed="rId7"/>
                <a:stretch>
                  <a:fillRect l="-619" t="-658" b="-5921"/>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B8F9AF5-B76B-E86A-9F35-F292495DA397}"/>
              </a:ext>
            </a:extLst>
          </p:cNvPr>
          <p:cNvCxnSpPr>
            <a:cxnSpLocks/>
            <a:stCxn id="19" idx="0"/>
            <a:endCxn id="25" idx="2"/>
          </p:cNvCxnSpPr>
          <p:nvPr/>
        </p:nvCxnSpPr>
        <p:spPr>
          <a:xfrm flipV="1">
            <a:off x="2071114" y="3669560"/>
            <a:ext cx="0" cy="26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013FAD-90AA-A3D0-CFA2-7078E403CD4E}"/>
              </a:ext>
            </a:extLst>
          </p:cNvPr>
          <p:cNvCxnSpPr>
            <a:cxnSpLocks/>
            <a:stCxn id="20" idx="0"/>
            <a:endCxn id="15" idx="2"/>
          </p:cNvCxnSpPr>
          <p:nvPr/>
        </p:nvCxnSpPr>
        <p:spPr>
          <a:xfrm flipH="1" flipV="1">
            <a:off x="5293776" y="3602273"/>
            <a:ext cx="1" cy="3322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E9364A5-38BF-A3FC-BA29-8F24AF60FD67}"/>
                  </a:ext>
                </a:extLst>
              </p:cNvPr>
              <p:cNvSpPr/>
              <p:nvPr/>
            </p:nvSpPr>
            <p:spPr>
              <a:xfrm>
                <a:off x="6873536" y="3388818"/>
                <a:ext cx="2270464" cy="724686"/>
              </a:xfrm>
              <a:prstGeom prst="rect">
                <a:avLst/>
              </a:prstGeom>
            </p:spPr>
            <p:txBody>
              <a:bodyPr wrap="square">
                <a:spAutoFit/>
              </a:bodyPr>
              <a:lstStyle/>
              <a:p>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𝑟</m:t>
                        </m:r>
                      </m:e>
                      <m:sub>
                        <m:r>
                          <a:rPr lang="en-US" sz="1350" i="1">
                            <a:latin typeface="Cambria Math" panose="02040503050406030204" pitchFamily="18" charset="0"/>
                          </a:rPr>
                          <m:t>𝑖</m:t>
                        </m:r>
                        <m:r>
                          <a:rPr lang="en-US" sz="1350" i="1">
                            <a:latin typeface="Cambria Math" panose="02040503050406030204" pitchFamily="18" charset="0"/>
                          </a:rPr>
                          <m:t>,</m:t>
                        </m:r>
                        <m:r>
                          <a:rPr lang="en-US" sz="1350" i="1">
                            <a:latin typeface="Cambria Math" panose="02040503050406030204" pitchFamily="18" charset="0"/>
                          </a:rPr>
                          <m:t>𝑚</m:t>
                        </m:r>
                      </m:sub>
                    </m:sSub>
                    <m:r>
                      <a:rPr lang="en-US" sz="1350" i="1">
                        <a:latin typeface="Cambria Math" panose="02040503050406030204" pitchFamily="18" charset="0"/>
                      </a:rPr>
                      <m:t> </m:t>
                    </m:r>
                  </m:oMath>
                </a14:m>
                <a:r>
                  <a:rPr lang="en-US" sz="1350" dirty="0"/>
                  <a:t>CFU are recovered from each experiment. </a:t>
                </a:r>
                <a:r>
                  <a:rPr lang="en-US" sz="1350" b="1" dirty="0"/>
                  <a:t>This is what we observe.</a:t>
                </a:r>
              </a:p>
            </p:txBody>
          </p:sp>
        </mc:Choice>
        <mc:Fallback xmlns="">
          <p:sp>
            <p:nvSpPr>
              <p:cNvPr id="23" name="Rectangle 22">
                <a:extLst>
                  <a:ext uri="{FF2B5EF4-FFF2-40B4-BE49-F238E27FC236}">
                    <a16:creationId xmlns:a16="http://schemas.microsoft.com/office/drawing/2014/main" id="{FE9364A5-38BF-A3FC-BA29-8F24AF60FD67}"/>
                  </a:ext>
                </a:extLst>
              </p:cNvPr>
              <p:cNvSpPr>
                <a:spLocks noRot="1" noChangeAspect="1" noMove="1" noResize="1" noEditPoints="1" noAdjustHandles="1" noChangeArrowheads="1" noChangeShapeType="1" noTextEdit="1"/>
              </p:cNvSpPr>
              <p:nvPr/>
            </p:nvSpPr>
            <p:spPr>
              <a:xfrm>
                <a:off x="6873536" y="3388818"/>
                <a:ext cx="2270464" cy="724686"/>
              </a:xfrm>
              <a:prstGeom prst="rect">
                <a:avLst/>
              </a:prstGeom>
              <a:blipFill>
                <a:blip r:embed="rId8"/>
                <a:stretch>
                  <a:fillRect l="-806" t="-1681" b="-7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0945199-78AF-5E8C-7633-BE762C1C15D6}"/>
                  </a:ext>
                </a:extLst>
              </p:cNvPr>
              <p:cNvSpPr/>
              <p:nvPr/>
            </p:nvSpPr>
            <p:spPr>
              <a:xfrm>
                <a:off x="585107" y="765151"/>
                <a:ext cx="3019153" cy="553998"/>
              </a:xfrm>
              <a:prstGeom prst="rect">
                <a:avLst/>
              </a:prstGeom>
            </p:spPr>
            <p:txBody>
              <a:bodyPr wrap="square">
                <a:spAutoFit/>
              </a:bodyPr>
              <a:lstStyle/>
              <a:p>
                <a:r>
                  <a:rPr lang="en-US" sz="1500" dirty="0"/>
                  <a:t>Take the </a:t>
                </a:r>
                <a14:m>
                  <m:oMath xmlns:m="http://schemas.openxmlformats.org/officeDocument/2006/math">
                    <m:r>
                      <a:rPr lang="en-US" sz="1500" i="1">
                        <a:latin typeface="Cambria Math" panose="02040503050406030204" pitchFamily="18" charset="0"/>
                      </a:rPr>
                      <m:t>𝑚</m:t>
                    </m:r>
                  </m:oMath>
                </a14:m>
                <a:r>
                  <a:rPr lang="en-US" sz="1500" baseline="30000" dirty="0" err="1"/>
                  <a:t>th</a:t>
                </a:r>
                <a:r>
                  <a:rPr lang="en-US" sz="1500" dirty="0"/>
                  <a:t> experiment at target inoculation level </a:t>
                </a:r>
                <a14:m>
                  <m:oMath xmlns:m="http://schemas.openxmlformats.org/officeDocument/2006/math">
                    <m:r>
                      <a:rPr lang="en-US" sz="1500" i="1">
                        <a:latin typeface="Cambria Math" panose="02040503050406030204" pitchFamily="18" charset="0"/>
                      </a:rPr>
                      <m:t>𝑖</m:t>
                    </m:r>
                  </m:oMath>
                </a14:m>
                <a:r>
                  <a:rPr lang="en-US" sz="1500" dirty="0"/>
                  <a:t>:</a:t>
                </a:r>
              </a:p>
            </p:txBody>
          </p:sp>
        </mc:Choice>
        <mc:Fallback xmlns="">
          <p:sp>
            <p:nvSpPr>
              <p:cNvPr id="24" name="Rectangle 23">
                <a:extLst>
                  <a:ext uri="{FF2B5EF4-FFF2-40B4-BE49-F238E27FC236}">
                    <a16:creationId xmlns:a16="http://schemas.microsoft.com/office/drawing/2014/main" id="{10945199-78AF-5E8C-7633-BE762C1C15D6}"/>
                  </a:ext>
                </a:extLst>
              </p:cNvPr>
              <p:cNvSpPr>
                <a:spLocks noRot="1" noChangeAspect="1" noMove="1" noResize="1" noEditPoints="1" noAdjustHandles="1" noChangeArrowheads="1" noChangeShapeType="1" noTextEdit="1"/>
              </p:cNvSpPr>
              <p:nvPr/>
            </p:nvSpPr>
            <p:spPr>
              <a:xfrm>
                <a:off x="585107" y="765151"/>
                <a:ext cx="3019153" cy="553998"/>
              </a:xfrm>
              <a:prstGeom prst="rect">
                <a:avLst/>
              </a:prstGeom>
              <a:blipFill>
                <a:blip r:embed="rId9"/>
                <a:stretch>
                  <a:fillRect l="-808" t="-3333" r="-1010" b="-12222"/>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C60869EB-841E-5EC5-0E8D-D7CDF1CAB88F}"/>
              </a:ext>
            </a:extLst>
          </p:cNvPr>
          <p:cNvSpPr txBox="1"/>
          <p:nvPr/>
        </p:nvSpPr>
        <p:spPr>
          <a:xfrm>
            <a:off x="1352369" y="3207895"/>
            <a:ext cx="1437489" cy="461665"/>
          </a:xfrm>
          <a:prstGeom prst="rect">
            <a:avLst/>
          </a:prstGeom>
          <a:solidFill>
            <a:schemeClr val="accent4">
              <a:lumMod val="20000"/>
              <a:lumOff val="80000"/>
            </a:schemeClr>
          </a:solidFill>
        </p:spPr>
        <p:txBody>
          <a:bodyPr wrap="square" rtlCol="0">
            <a:spAutoFit/>
          </a:bodyPr>
          <a:lstStyle/>
          <a:p>
            <a:pPr algn="ctr"/>
            <a:r>
              <a:rPr lang="en-US" sz="1200" dirty="0"/>
              <a:t>Inoculating coupons with CFU</a:t>
            </a:r>
            <a:endParaRPr lang="en-US" sz="1200" i="1" baseline="-25000" dirty="0">
              <a:latin typeface="Times New Roman" panose="02020603050405020304" pitchFamily="18" charset="0"/>
              <a:cs typeface="Times New Roman" panose="02020603050405020304" pitchFamily="18" charset="0"/>
            </a:endParaRPr>
          </a:p>
        </p:txBody>
      </p:sp>
      <p:sp>
        <p:nvSpPr>
          <p:cNvPr id="26" name="Right Brace 25">
            <a:extLst>
              <a:ext uri="{FF2B5EF4-FFF2-40B4-BE49-F238E27FC236}">
                <a16:creationId xmlns:a16="http://schemas.microsoft.com/office/drawing/2014/main" id="{36D68CF2-22BE-C2DE-C124-24D21CBB2F3C}"/>
              </a:ext>
            </a:extLst>
          </p:cNvPr>
          <p:cNvSpPr/>
          <p:nvPr/>
        </p:nvSpPr>
        <p:spPr>
          <a:xfrm rot="5400000">
            <a:off x="1989857" y="2395674"/>
            <a:ext cx="162513" cy="14374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7" name="Arrow: Left-Right 42">
            <a:extLst>
              <a:ext uri="{FF2B5EF4-FFF2-40B4-BE49-F238E27FC236}">
                <a16:creationId xmlns:a16="http://schemas.microsoft.com/office/drawing/2014/main" id="{86B3E386-DE62-22C7-B9FB-A0D28B6E9466}"/>
              </a:ext>
            </a:extLst>
          </p:cNvPr>
          <p:cNvSpPr/>
          <p:nvPr/>
        </p:nvSpPr>
        <p:spPr>
          <a:xfrm>
            <a:off x="2885442" y="3336719"/>
            <a:ext cx="1376315" cy="259829"/>
          </a:xfrm>
          <a:prstGeom prst="lef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 name="Arrow: Right 32">
            <a:extLst>
              <a:ext uri="{FF2B5EF4-FFF2-40B4-BE49-F238E27FC236}">
                <a16:creationId xmlns:a16="http://schemas.microsoft.com/office/drawing/2014/main" id="{9B9E58BC-F1B5-8F31-1678-621B3E14970A}"/>
              </a:ext>
            </a:extLst>
          </p:cNvPr>
          <p:cNvSpPr/>
          <p:nvPr/>
        </p:nvSpPr>
        <p:spPr>
          <a:xfrm>
            <a:off x="5958573" y="1366136"/>
            <a:ext cx="268474"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Arrow: Right 33">
            <a:extLst>
              <a:ext uri="{FF2B5EF4-FFF2-40B4-BE49-F238E27FC236}">
                <a16:creationId xmlns:a16="http://schemas.microsoft.com/office/drawing/2014/main" id="{74978853-5769-F7F1-DC2D-8737D7AF1AFD}"/>
              </a:ext>
            </a:extLst>
          </p:cNvPr>
          <p:cNvSpPr/>
          <p:nvPr/>
        </p:nvSpPr>
        <p:spPr>
          <a:xfrm>
            <a:off x="4354889" y="1366136"/>
            <a:ext cx="268474"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Arrow: Right 34">
            <a:extLst>
              <a:ext uri="{FF2B5EF4-FFF2-40B4-BE49-F238E27FC236}">
                <a16:creationId xmlns:a16="http://schemas.microsoft.com/office/drawing/2014/main" id="{E84305E5-2FCA-5E21-50A2-F8672C1943B8}"/>
              </a:ext>
            </a:extLst>
          </p:cNvPr>
          <p:cNvSpPr/>
          <p:nvPr/>
        </p:nvSpPr>
        <p:spPr>
          <a:xfrm>
            <a:off x="2751206" y="1366136"/>
            <a:ext cx="268474"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Arc 30">
            <a:extLst>
              <a:ext uri="{FF2B5EF4-FFF2-40B4-BE49-F238E27FC236}">
                <a16:creationId xmlns:a16="http://schemas.microsoft.com/office/drawing/2014/main" id="{163C0E00-DF67-F96F-1C34-D8D6C0C93CFE}"/>
              </a:ext>
            </a:extLst>
          </p:cNvPr>
          <p:cNvSpPr/>
          <p:nvPr/>
        </p:nvSpPr>
        <p:spPr>
          <a:xfrm>
            <a:off x="7119951" y="2478228"/>
            <a:ext cx="996731" cy="1821180"/>
          </a:xfrm>
          <a:prstGeom prst="arc">
            <a:avLst/>
          </a:prstGeom>
          <a:ln>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2" name="TextBox 31">
            <a:extLst>
              <a:ext uri="{FF2B5EF4-FFF2-40B4-BE49-F238E27FC236}">
                <a16:creationId xmlns:a16="http://schemas.microsoft.com/office/drawing/2014/main" id="{686D0A17-1D2A-C8AB-4C18-FE9891C040A7}"/>
              </a:ext>
            </a:extLst>
          </p:cNvPr>
          <p:cNvSpPr txBox="1"/>
          <p:nvPr/>
        </p:nvSpPr>
        <p:spPr>
          <a:xfrm>
            <a:off x="3107329" y="3155009"/>
            <a:ext cx="924804" cy="784830"/>
          </a:xfrm>
          <a:prstGeom prst="rect">
            <a:avLst/>
          </a:prstGeom>
          <a:solidFill>
            <a:schemeClr val="bg1"/>
          </a:solidFill>
        </p:spPr>
        <p:txBody>
          <a:bodyPr wrap="square" rtlCol="0">
            <a:spAutoFit/>
          </a:bodyPr>
          <a:lstStyle/>
          <a:p>
            <a:pPr algn="ctr"/>
            <a:r>
              <a:rPr lang="en-US" sz="900" dirty="0"/>
              <a:t>These are the two main processes being modeled here.</a:t>
            </a:r>
          </a:p>
        </p:txBody>
      </p:sp>
      <p:pic>
        <p:nvPicPr>
          <p:cNvPr id="37" name="Picture 36">
            <a:extLst>
              <a:ext uri="{FF2B5EF4-FFF2-40B4-BE49-F238E27FC236}">
                <a16:creationId xmlns:a16="http://schemas.microsoft.com/office/drawing/2014/main" id="{20C5364C-893E-4B45-BC0A-643EAAED950F}"/>
              </a:ext>
            </a:extLst>
          </p:cNvPr>
          <p:cNvPicPr>
            <a:picLocks noChangeAspect="1"/>
          </p:cNvPicPr>
          <p:nvPr/>
        </p:nvPicPr>
        <p:blipFill rotWithShape="1">
          <a:blip r:embed="rId10"/>
          <a:srcRect b="8726"/>
          <a:stretch/>
        </p:blipFill>
        <p:spPr>
          <a:xfrm>
            <a:off x="4032133" y="138212"/>
            <a:ext cx="4863453" cy="1083216"/>
          </a:xfrm>
          <a:prstGeom prst="rect">
            <a:avLst/>
          </a:prstGeom>
          <a:solidFill>
            <a:schemeClr val="bg1"/>
          </a:solidFill>
        </p:spPr>
      </p:pic>
      <p:sp>
        <p:nvSpPr>
          <p:cNvPr id="39" name="TextBox 38">
            <a:extLst>
              <a:ext uri="{FF2B5EF4-FFF2-40B4-BE49-F238E27FC236}">
                <a16:creationId xmlns:a16="http://schemas.microsoft.com/office/drawing/2014/main" id="{1929362C-96A5-4CAF-BF28-DEB3AE974D1A}"/>
              </a:ext>
            </a:extLst>
          </p:cNvPr>
          <p:cNvSpPr txBox="1"/>
          <p:nvPr/>
        </p:nvSpPr>
        <p:spPr>
          <a:xfrm>
            <a:off x="7789293" y="1170627"/>
            <a:ext cx="1191766" cy="369332"/>
          </a:xfrm>
          <a:prstGeom prst="rect">
            <a:avLst/>
          </a:prstGeom>
          <a:noFill/>
        </p:spPr>
        <p:txBody>
          <a:bodyPr wrap="square" rtlCol="0">
            <a:spAutoFit/>
          </a:bodyPr>
          <a:lstStyle/>
          <a:p>
            <a:pPr algn="r"/>
            <a:r>
              <a:rPr lang="en-US" sz="900" dirty="0"/>
              <a:t>Actual experiments performed</a:t>
            </a:r>
          </a:p>
        </p:txBody>
      </p:sp>
      <p:pic>
        <p:nvPicPr>
          <p:cNvPr id="33" name="Picture 32">
            <a:extLst>
              <a:ext uri="{FF2B5EF4-FFF2-40B4-BE49-F238E27FC236}">
                <a16:creationId xmlns:a16="http://schemas.microsoft.com/office/drawing/2014/main" id="{7436AF4A-B714-5F6A-A174-9E92C6C3ED91}"/>
              </a:ext>
            </a:extLst>
          </p:cNvPr>
          <p:cNvPicPr>
            <a:picLocks noChangeAspect="1"/>
          </p:cNvPicPr>
          <p:nvPr/>
        </p:nvPicPr>
        <p:blipFill>
          <a:blip r:embed="rId11"/>
          <a:stretch>
            <a:fillRect/>
          </a:stretch>
        </p:blipFill>
        <p:spPr>
          <a:xfrm>
            <a:off x="6555396" y="4774063"/>
            <a:ext cx="1523531" cy="321074"/>
          </a:xfrm>
          <a:prstGeom prst="rect">
            <a:avLst/>
          </a:prstGeom>
        </p:spPr>
      </p:pic>
    </p:spTree>
    <p:extLst>
      <p:ext uri="{BB962C8B-B14F-4D97-AF65-F5344CB8AC3E}">
        <p14:creationId xmlns:p14="http://schemas.microsoft.com/office/powerpoint/2010/main" val="4905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F946-DE2A-460B-81C3-85CC4EF5710D}"/>
              </a:ext>
            </a:extLst>
          </p:cNvPr>
          <p:cNvSpPr>
            <a:spLocks noGrp="1"/>
          </p:cNvSpPr>
          <p:nvPr>
            <p:ph type="title"/>
          </p:nvPr>
        </p:nvSpPr>
        <p:spPr/>
        <p:txBody>
          <a:bodyPr/>
          <a:lstStyle/>
          <a:p>
            <a:r>
              <a:rPr lang="en-US" dirty="0"/>
              <a:t>Potential Models</a:t>
            </a:r>
          </a:p>
        </p:txBody>
      </p:sp>
      <p:cxnSp>
        <p:nvCxnSpPr>
          <p:cNvPr id="20" name="Straight Arrow Connector 19">
            <a:extLst>
              <a:ext uri="{FF2B5EF4-FFF2-40B4-BE49-F238E27FC236}">
                <a16:creationId xmlns:a16="http://schemas.microsoft.com/office/drawing/2014/main" id="{9BE380B4-930D-414E-9DA3-23B8F80822FD}"/>
              </a:ext>
            </a:extLst>
          </p:cNvPr>
          <p:cNvCxnSpPr>
            <a:cxnSpLocks/>
            <a:stCxn id="29" idx="2"/>
          </p:cNvCxnSpPr>
          <p:nvPr/>
        </p:nvCxnSpPr>
        <p:spPr>
          <a:xfrm>
            <a:off x="5800022" y="1929282"/>
            <a:ext cx="0" cy="2050051"/>
          </a:xfrm>
          <a:prstGeom prst="straightConnector1">
            <a:avLst/>
          </a:prstGeom>
          <a:noFill/>
          <a:ln w="6350" cap="flat" cmpd="sng" algn="ctr">
            <a:solidFill>
              <a:srgbClr val="4472C4"/>
            </a:solidFill>
            <a:prstDash val="solid"/>
            <a:miter lim="800000"/>
            <a:tailEnd type="triangle"/>
          </a:ln>
          <a:effectLst/>
        </p:spPr>
      </p:cxnSp>
      <p:sp>
        <p:nvSpPr>
          <p:cNvPr id="22" name="Arrow: Down 21">
            <a:extLst>
              <a:ext uri="{FF2B5EF4-FFF2-40B4-BE49-F238E27FC236}">
                <a16:creationId xmlns:a16="http://schemas.microsoft.com/office/drawing/2014/main" id="{B530949C-7E03-4CC8-B9D9-AB0E522CD685}"/>
              </a:ext>
            </a:extLst>
          </p:cNvPr>
          <p:cNvSpPr/>
          <p:nvPr/>
        </p:nvSpPr>
        <p:spPr>
          <a:xfrm>
            <a:off x="526170" y="1106584"/>
            <a:ext cx="647700" cy="3695447"/>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D2431C4-05FD-4745-8F60-C68752043785}"/>
              </a:ext>
            </a:extLst>
          </p:cNvPr>
          <p:cNvSpPr/>
          <p:nvPr/>
        </p:nvSpPr>
        <p:spPr>
          <a:xfrm>
            <a:off x="56270" y="2359087"/>
            <a:ext cx="1651000" cy="1169551"/>
          </a:xfrm>
          <a:prstGeom prst="rect">
            <a:avLst/>
          </a:prstGeom>
          <a:solidFill>
            <a:sysClr val="window" lastClr="FFFFFF"/>
          </a:solidFill>
          <a:ln>
            <a:solidFill>
              <a:srgbClr val="2F528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rPr>
              <a:t>Increase in scope, complexity and ability to tackle questions we would like to answer.</a:t>
            </a:r>
            <a:endParaRPr kumimoji="0" 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26" name="TextBox 25">
            <a:extLst>
              <a:ext uri="{FF2B5EF4-FFF2-40B4-BE49-F238E27FC236}">
                <a16:creationId xmlns:a16="http://schemas.microsoft.com/office/drawing/2014/main" id="{4F91412C-DBB7-4F68-B9E9-BD192150E8B1}"/>
              </a:ext>
            </a:extLst>
          </p:cNvPr>
          <p:cNvSpPr txBox="1"/>
          <p:nvPr/>
        </p:nvSpPr>
        <p:spPr>
          <a:xfrm>
            <a:off x="1783470" y="2307039"/>
            <a:ext cx="5131662" cy="338554"/>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v1</a:t>
            </a:r>
          </a:p>
        </p:txBody>
      </p:sp>
      <p:sp>
        <p:nvSpPr>
          <p:cNvPr id="27" name="TextBox 26">
            <a:extLst>
              <a:ext uri="{FF2B5EF4-FFF2-40B4-BE49-F238E27FC236}">
                <a16:creationId xmlns:a16="http://schemas.microsoft.com/office/drawing/2014/main" id="{E7E2CD46-D109-4632-A2F5-CF325289C1FB}"/>
              </a:ext>
            </a:extLst>
          </p:cNvPr>
          <p:cNvSpPr txBox="1"/>
          <p:nvPr/>
        </p:nvSpPr>
        <p:spPr>
          <a:xfrm>
            <a:off x="1783470" y="1348656"/>
            <a:ext cx="5131662" cy="338554"/>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v0</a:t>
            </a:r>
          </a:p>
        </p:txBody>
      </p:sp>
      <p:sp>
        <p:nvSpPr>
          <p:cNvPr id="28" name="Rectangle 27">
            <a:extLst>
              <a:ext uri="{FF2B5EF4-FFF2-40B4-BE49-F238E27FC236}">
                <a16:creationId xmlns:a16="http://schemas.microsoft.com/office/drawing/2014/main" id="{0FAEE56B-CEDB-4920-AD79-6E9795645997}"/>
              </a:ext>
            </a:extLst>
          </p:cNvPr>
          <p:cNvSpPr/>
          <p:nvPr/>
        </p:nvSpPr>
        <p:spPr>
          <a:xfrm>
            <a:off x="2710570" y="1106584"/>
            <a:ext cx="1432232" cy="82269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Seeding Model</a:t>
            </a:r>
          </a:p>
        </p:txBody>
      </p:sp>
      <p:sp>
        <p:nvSpPr>
          <p:cNvPr id="29" name="Rectangle 28">
            <a:extLst>
              <a:ext uri="{FF2B5EF4-FFF2-40B4-BE49-F238E27FC236}">
                <a16:creationId xmlns:a16="http://schemas.microsoft.com/office/drawing/2014/main" id="{DC07C35E-41CF-4F1B-BB24-E19FE9DB4057}"/>
              </a:ext>
            </a:extLst>
          </p:cNvPr>
          <p:cNvSpPr/>
          <p:nvPr/>
        </p:nvSpPr>
        <p:spPr>
          <a:xfrm>
            <a:off x="4820743" y="1106584"/>
            <a:ext cx="1958557" cy="82269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Recovery Model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Conditional on how much was seeded; Theta follows a Beta distribution</a:t>
            </a:r>
          </a:p>
        </p:txBody>
      </p:sp>
      <p:sp>
        <p:nvSpPr>
          <p:cNvPr id="30" name="TextBox 29">
            <a:extLst>
              <a:ext uri="{FF2B5EF4-FFF2-40B4-BE49-F238E27FC236}">
                <a16:creationId xmlns:a16="http://schemas.microsoft.com/office/drawing/2014/main" id="{92D697A6-1C56-4490-BD72-204893FA1B7F}"/>
              </a:ext>
            </a:extLst>
          </p:cNvPr>
          <p:cNvSpPr txBox="1"/>
          <p:nvPr/>
        </p:nvSpPr>
        <p:spPr>
          <a:xfrm>
            <a:off x="1783470" y="3258215"/>
            <a:ext cx="5131662" cy="338554"/>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v2</a:t>
            </a:r>
          </a:p>
        </p:txBody>
      </p:sp>
      <p:sp>
        <p:nvSpPr>
          <p:cNvPr id="31" name="Rectangle 30">
            <a:extLst>
              <a:ext uri="{FF2B5EF4-FFF2-40B4-BE49-F238E27FC236}">
                <a16:creationId xmlns:a16="http://schemas.microsoft.com/office/drawing/2014/main" id="{1364BB7F-1C91-4D85-8617-1EA64FAE0691}"/>
              </a:ext>
            </a:extLst>
          </p:cNvPr>
          <p:cNvSpPr/>
          <p:nvPr/>
        </p:nvSpPr>
        <p:spPr>
          <a:xfrm>
            <a:off x="3608860" y="2064967"/>
            <a:ext cx="3170440" cy="82269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Recovery Model w/categorical variable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Theta modeled with a Beta distribution, with parameters themselves following a distribution based on inoculation level or species</a:t>
            </a:r>
          </a:p>
        </p:txBody>
      </p:sp>
      <p:sp>
        <p:nvSpPr>
          <p:cNvPr id="32" name="TextBox 31">
            <a:extLst>
              <a:ext uri="{FF2B5EF4-FFF2-40B4-BE49-F238E27FC236}">
                <a16:creationId xmlns:a16="http://schemas.microsoft.com/office/drawing/2014/main" id="{1DC19B33-6D53-4FAC-A025-27BCBB66E486}"/>
              </a:ext>
            </a:extLst>
          </p:cNvPr>
          <p:cNvSpPr txBox="1"/>
          <p:nvPr/>
        </p:nvSpPr>
        <p:spPr>
          <a:xfrm>
            <a:off x="1783470" y="4221405"/>
            <a:ext cx="5131662" cy="338554"/>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v3</a:t>
            </a:r>
          </a:p>
        </p:txBody>
      </p:sp>
      <p:sp>
        <p:nvSpPr>
          <p:cNvPr id="33" name="Rectangle 32">
            <a:extLst>
              <a:ext uri="{FF2B5EF4-FFF2-40B4-BE49-F238E27FC236}">
                <a16:creationId xmlns:a16="http://schemas.microsoft.com/office/drawing/2014/main" id="{8678DBEA-9F38-4D78-8D53-FAF23E67227D}"/>
              </a:ext>
            </a:extLst>
          </p:cNvPr>
          <p:cNvSpPr/>
          <p:nvPr/>
        </p:nvSpPr>
        <p:spPr>
          <a:xfrm>
            <a:off x="3054354" y="3016143"/>
            <a:ext cx="3724947" cy="82269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Recovery Model w/linear trend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Theta modeled with a Beta distribution, with parameters themselves following a distribution that allows for a linear trend  with inoculation  level or species</a:t>
            </a:r>
          </a:p>
        </p:txBody>
      </p:sp>
      <p:sp>
        <p:nvSpPr>
          <p:cNvPr id="34" name="Rectangle 33">
            <a:extLst>
              <a:ext uri="{FF2B5EF4-FFF2-40B4-BE49-F238E27FC236}">
                <a16:creationId xmlns:a16="http://schemas.microsoft.com/office/drawing/2014/main" id="{37E27C2B-1D6B-4E42-81BE-1D86E9D3D73C}"/>
              </a:ext>
            </a:extLst>
          </p:cNvPr>
          <p:cNvSpPr/>
          <p:nvPr/>
        </p:nvSpPr>
        <p:spPr>
          <a:xfrm>
            <a:off x="6939856" y="2060818"/>
            <a:ext cx="2120714" cy="830997"/>
          </a:xfrm>
          <a:prstGeom prst="rect">
            <a:avLst/>
          </a:prstGeom>
        </p:spPr>
        <p:txBody>
          <a:bodyPr wrap="square">
            <a:spAutoFit/>
          </a:bodyPr>
          <a:lstStyle/>
          <a:p>
            <a:pPr defTabSz="914400"/>
            <a:r>
              <a:rPr lang="en-US" sz="1200" dirty="0">
                <a:solidFill>
                  <a:prstClr val="black"/>
                </a:solidFill>
                <a:latin typeface="Calibri" panose="020F0502020204030204"/>
              </a:rPr>
              <a:t>Allows us to capture </a:t>
            </a:r>
            <a:r>
              <a:rPr lang="en-US" sz="1200" b="1" dirty="0">
                <a:solidFill>
                  <a:prstClr val="black"/>
                </a:solidFill>
                <a:latin typeface="Calibri" panose="020F0502020204030204"/>
              </a:rPr>
              <a:t>non-trivial dispersions</a:t>
            </a:r>
            <a:r>
              <a:rPr lang="en-US" sz="1200" dirty="0">
                <a:solidFill>
                  <a:prstClr val="black"/>
                </a:solidFill>
                <a:latin typeface="Calibri" panose="020F0502020204030204"/>
              </a:rPr>
              <a:t> in data that may not be captured by simpler models</a:t>
            </a:r>
          </a:p>
        </p:txBody>
      </p:sp>
      <p:sp>
        <p:nvSpPr>
          <p:cNvPr id="35" name="Rectangle 34">
            <a:extLst>
              <a:ext uri="{FF2B5EF4-FFF2-40B4-BE49-F238E27FC236}">
                <a16:creationId xmlns:a16="http://schemas.microsoft.com/office/drawing/2014/main" id="{CD75CD93-723F-4EC0-BF0A-E260B4B97436}"/>
              </a:ext>
            </a:extLst>
          </p:cNvPr>
          <p:cNvSpPr/>
          <p:nvPr/>
        </p:nvSpPr>
        <p:spPr>
          <a:xfrm>
            <a:off x="6927493" y="4067517"/>
            <a:ext cx="2120714" cy="646331"/>
          </a:xfrm>
          <a:prstGeom prst="rect">
            <a:avLst/>
          </a:prstGeom>
        </p:spPr>
        <p:txBody>
          <a:bodyPr wrap="square">
            <a:spAutoFit/>
          </a:bodyPr>
          <a:lstStyle/>
          <a:p>
            <a:pPr defTabSz="914400"/>
            <a:r>
              <a:rPr lang="en-US" sz="1200" dirty="0">
                <a:solidFill>
                  <a:prstClr val="black"/>
                </a:solidFill>
                <a:latin typeface="Calibri" panose="020F0502020204030204"/>
              </a:rPr>
              <a:t>Seeding and Recovery brought together for </a:t>
            </a:r>
            <a:r>
              <a:rPr lang="en-US" sz="1200" b="1" dirty="0">
                <a:solidFill>
                  <a:prstClr val="black"/>
                </a:solidFill>
                <a:latin typeface="Calibri" panose="020F0502020204030204"/>
              </a:rPr>
              <a:t>added realism and uncertainty quantification</a:t>
            </a:r>
          </a:p>
        </p:txBody>
      </p:sp>
      <p:sp>
        <p:nvSpPr>
          <p:cNvPr id="36" name="Rectangle 35">
            <a:extLst>
              <a:ext uri="{FF2B5EF4-FFF2-40B4-BE49-F238E27FC236}">
                <a16:creationId xmlns:a16="http://schemas.microsoft.com/office/drawing/2014/main" id="{8ABEE338-7F4C-4F65-B70C-2A05F8FBE7E4}"/>
              </a:ext>
            </a:extLst>
          </p:cNvPr>
          <p:cNvSpPr/>
          <p:nvPr/>
        </p:nvSpPr>
        <p:spPr>
          <a:xfrm>
            <a:off x="6915132" y="1102435"/>
            <a:ext cx="2120714" cy="830997"/>
          </a:xfrm>
          <a:prstGeom prst="rect">
            <a:avLst/>
          </a:prstGeom>
        </p:spPr>
        <p:txBody>
          <a:bodyPr wrap="square">
            <a:spAutoFit/>
          </a:bodyPr>
          <a:lstStyle/>
          <a:p>
            <a:pPr defTabSz="914400"/>
            <a:r>
              <a:rPr lang="en-US" sz="1200" dirty="0">
                <a:solidFill>
                  <a:prstClr val="black"/>
                </a:solidFill>
                <a:latin typeface="Calibri" panose="020F0502020204030204"/>
              </a:rPr>
              <a:t>Consistent with current practice, but </a:t>
            </a:r>
            <a:r>
              <a:rPr lang="en-US" sz="1200" b="1" dirty="0">
                <a:solidFill>
                  <a:prstClr val="black"/>
                </a:solidFill>
                <a:latin typeface="Calibri" panose="020F0502020204030204"/>
              </a:rPr>
              <a:t>lacks realism and does not capture all uncertainties</a:t>
            </a:r>
          </a:p>
        </p:txBody>
      </p:sp>
      <p:sp>
        <p:nvSpPr>
          <p:cNvPr id="37" name="Rectangle 36">
            <a:extLst>
              <a:ext uri="{FF2B5EF4-FFF2-40B4-BE49-F238E27FC236}">
                <a16:creationId xmlns:a16="http://schemas.microsoft.com/office/drawing/2014/main" id="{A666CC01-8851-4E88-91DC-8EF12006B431}"/>
              </a:ext>
            </a:extLst>
          </p:cNvPr>
          <p:cNvSpPr/>
          <p:nvPr/>
        </p:nvSpPr>
        <p:spPr>
          <a:xfrm>
            <a:off x="2704219" y="3979333"/>
            <a:ext cx="4075081" cy="822698"/>
          </a:xfrm>
          <a:prstGeom prst="rect">
            <a:avLst/>
          </a:prstGeom>
          <a:solidFill>
            <a:schemeClr val="accent6">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Seeding &amp; Recovery Model w/linear trend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Theta modeled with a Beta distribution, with parameters themselves following a distribution that allows for a linear trend  with inoculation  level or species</a:t>
            </a:r>
          </a:p>
        </p:txBody>
      </p:sp>
      <p:cxnSp>
        <p:nvCxnSpPr>
          <p:cNvPr id="38" name="Connector: Elbow 37">
            <a:extLst>
              <a:ext uri="{FF2B5EF4-FFF2-40B4-BE49-F238E27FC236}">
                <a16:creationId xmlns:a16="http://schemas.microsoft.com/office/drawing/2014/main" id="{25090F16-7CFF-45E6-B037-FBA37C17A44B}"/>
              </a:ext>
            </a:extLst>
          </p:cNvPr>
          <p:cNvCxnSpPr>
            <a:cxnSpLocks/>
            <a:stCxn id="28" idx="1"/>
            <a:endCxn id="37" idx="1"/>
          </p:cNvCxnSpPr>
          <p:nvPr/>
        </p:nvCxnSpPr>
        <p:spPr>
          <a:xfrm rot="10800000" flipV="1">
            <a:off x="2704220" y="1517932"/>
            <a:ext cx="6351" cy="2872749"/>
          </a:xfrm>
          <a:prstGeom prst="bentConnector3">
            <a:avLst>
              <a:gd name="adj1" fmla="val 3699433"/>
            </a:avLst>
          </a:prstGeom>
          <a:noFill/>
          <a:ln w="6350" cap="flat" cmpd="sng" algn="ctr">
            <a:solidFill>
              <a:srgbClr val="4472C4"/>
            </a:solidFill>
            <a:prstDash val="solid"/>
            <a:miter lim="800000"/>
            <a:tailEnd type="triangle"/>
          </a:ln>
          <a:effectLst/>
        </p:spPr>
      </p:cxnSp>
      <p:sp>
        <p:nvSpPr>
          <p:cNvPr id="39" name="Rectangle 38">
            <a:extLst>
              <a:ext uri="{FF2B5EF4-FFF2-40B4-BE49-F238E27FC236}">
                <a16:creationId xmlns:a16="http://schemas.microsoft.com/office/drawing/2014/main" id="{C4C19B16-6294-491C-84FA-9ACBD3B1F6C9}"/>
              </a:ext>
            </a:extLst>
          </p:cNvPr>
          <p:cNvSpPr/>
          <p:nvPr/>
        </p:nvSpPr>
        <p:spPr>
          <a:xfrm>
            <a:off x="6939856" y="3104327"/>
            <a:ext cx="2120714" cy="646331"/>
          </a:xfrm>
          <a:prstGeom prst="rect">
            <a:avLst/>
          </a:prstGeom>
        </p:spPr>
        <p:txBody>
          <a:bodyPr wrap="square">
            <a:spAutoFit/>
          </a:bodyPr>
          <a:lstStyle/>
          <a:p>
            <a:pPr defTabSz="914400"/>
            <a:r>
              <a:rPr lang="en-US" sz="1200" dirty="0">
                <a:solidFill>
                  <a:prstClr val="black"/>
                </a:solidFill>
                <a:latin typeface="Calibri" panose="020F0502020204030204"/>
              </a:rPr>
              <a:t>Allows assessment of </a:t>
            </a:r>
            <a:r>
              <a:rPr lang="en-US" sz="1200" b="1" dirty="0">
                <a:solidFill>
                  <a:prstClr val="black"/>
                </a:solidFill>
                <a:latin typeface="Calibri" panose="020F0502020204030204"/>
              </a:rPr>
              <a:t>trends</a:t>
            </a:r>
            <a:r>
              <a:rPr lang="en-US" sz="1200" dirty="0">
                <a:solidFill>
                  <a:prstClr val="black"/>
                </a:solidFill>
                <a:latin typeface="Calibri" panose="020F0502020204030204"/>
              </a:rPr>
              <a:t> between inoculation level and recovery, interpolation</a:t>
            </a:r>
          </a:p>
        </p:txBody>
      </p:sp>
      <p:pic>
        <p:nvPicPr>
          <p:cNvPr id="21" name="Picture 20">
            <a:extLst>
              <a:ext uri="{FF2B5EF4-FFF2-40B4-BE49-F238E27FC236}">
                <a16:creationId xmlns:a16="http://schemas.microsoft.com/office/drawing/2014/main" id="{8EBD437C-530C-3CFE-5327-23A583755A31}"/>
              </a:ext>
            </a:extLst>
          </p:cNvPr>
          <p:cNvPicPr>
            <a:picLocks noChangeAspect="1"/>
          </p:cNvPicPr>
          <p:nvPr/>
        </p:nvPicPr>
        <p:blipFill>
          <a:blip r:embed="rId3"/>
          <a:stretch>
            <a:fillRect/>
          </a:stretch>
        </p:blipFill>
        <p:spPr>
          <a:xfrm>
            <a:off x="7484284" y="4761566"/>
            <a:ext cx="1563923" cy="329587"/>
          </a:xfrm>
          <a:prstGeom prst="rect">
            <a:avLst/>
          </a:prstGeom>
        </p:spPr>
      </p:pic>
    </p:spTree>
    <p:extLst>
      <p:ext uri="{BB962C8B-B14F-4D97-AF65-F5344CB8AC3E}">
        <p14:creationId xmlns:p14="http://schemas.microsoft.com/office/powerpoint/2010/main" val="317732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99" y="23972"/>
            <a:ext cx="8514080" cy="434101"/>
          </a:xfrm>
        </p:spPr>
        <p:txBody>
          <a:bodyPr/>
          <a:lstStyle/>
          <a:p>
            <a:r>
              <a:rPr lang="en-US" dirty="0"/>
              <a:t>Model Assumptions</a:t>
            </a:r>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5</a:t>
            </a:fld>
            <a:endParaRPr lang="en-US" dirty="0"/>
          </a:p>
        </p:txBody>
      </p:sp>
      <p:sp>
        <p:nvSpPr>
          <p:cNvPr id="6" name="Date Placeholder 5"/>
          <p:cNvSpPr>
            <a:spLocks noGrp="1"/>
          </p:cNvSpPr>
          <p:nvPr>
            <p:ph type="dt" sz="half" idx="20"/>
          </p:nvPr>
        </p:nvSpPr>
        <p:spPr>
          <a:xfrm>
            <a:off x="253999" y="4802823"/>
            <a:ext cx="1422401" cy="274637"/>
          </a:xfrm>
        </p:spPr>
        <p:txBody>
          <a:bodyPr/>
          <a:lstStyle/>
          <a:p>
            <a:fld id="{CD8DE3BB-C968-463B-A792-13C1A8F9CDAD}" type="datetime1">
              <a:rPr lang="en-US" smtClean="0"/>
              <a:t>6/27/22</a:t>
            </a:fld>
            <a:endParaRPr lang="en-US" dirty="0"/>
          </a:p>
        </p:txBody>
      </p:sp>
      <p:sp>
        <p:nvSpPr>
          <p:cNvPr id="11" name="Content Placeholder 2">
            <a:extLst>
              <a:ext uri="{FF2B5EF4-FFF2-40B4-BE49-F238E27FC236}">
                <a16:creationId xmlns:a16="http://schemas.microsoft.com/office/drawing/2014/main" id="{5739680C-5CAF-28B7-2353-484F34004EBB}"/>
              </a:ext>
            </a:extLst>
          </p:cNvPr>
          <p:cNvSpPr txBox="1">
            <a:spLocks/>
          </p:cNvSpPr>
          <p:nvPr/>
        </p:nvSpPr>
        <p:spPr>
          <a:xfrm>
            <a:off x="574038" y="735908"/>
            <a:ext cx="8381275" cy="3664642"/>
          </a:xfrm>
          <a:prstGeom prst="rect">
            <a:avLst/>
          </a:prstGeom>
        </p:spPr>
        <p:txBody>
          <a:bodyPr>
            <a:normAutofit fontScale="85000" lnSpcReduction="20000"/>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The mathematical model treats individual microorganism recovery as independent from one another and have the same probability of being seeded and recovered from a coupon</a:t>
            </a:r>
          </a:p>
          <a:p>
            <a:r>
              <a:rPr lang="en-US" altLang="en-US" sz="1800" dirty="0"/>
              <a:t>Why? </a:t>
            </a:r>
            <a:r>
              <a:rPr lang="en-US" altLang="en-US" sz="1800" b="1" dirty="0"/>
              <a:t>Because this is how the experiment was designed that generates the data we observe</a:t>
            </a:r>
          </a:p>
          <a:p>
            <a:r>
              <a:rPr lang="en-US" sz="1800" i="1" dirty="0"/>
              <a:t>Independence</a:t>
            </a:r>
          </a:p>
          <a:p>
            <a:pPr lvl="1"/>
            <a:r>
              <a:rPr lang="en-US" sz="1600" dirty="0"/>
              <a:t>Stock solution is sonicated (19-27 kHz for 2 minutes) prior to seeding the coupon, avoiding clumping or attaching to other materials</a:t>
            </a:r>
          </a:p>
          <a:p>
            <a:r>
              <a:rPr lang="en-US" altLang="en-US" sz="1800" i="1" dirty="0"/>
              <a:t>Uniformity: </a:t>
            </a:r>
          </a:p>
          <a:p>
            <a:pPr marL="671513" lvl="1" indent="-214313">
              <a:buFont typeface="Arial" panose="020B0604020202020204" pitchFamily="34" charset="0"/>
              <a:buChar char="•"/>
            </a:pPr>
            <a:r>
              <a:rPr lang="en-US" sz="1600" dirty="0"/>
              <a:t>Uniformity of inoculant: Stock solution prepared with and coupons seeded with the same species according to the same protocols</a:t>
            </a:r>
          </a:p>
          <a:p>
            <a:pPr marL="671513" lvl="1" indent="-214313">
              <a:buFont typeface="Arial" panose="020B0604020202020204" pitchFamily="34" charset="0"/>
              <a:buChar char="•"/>
            </a:pPr>
            <a:r>
              <a:rPr lang="en-US" sz="1600" dirty="0"/>
              <a:t>Uniformity of materials: Coupons of the same material type, size and from the same manufacturer; each type of swab and wipe tested are from the same manufacturer</a:t>
            </a:r>
          </a:p>
          <a:p>
            <a:pPr marL="671513" lvl="1" indent="-214313">
              <a:buFont typeface="Arial" panose="020B0604020202020204" pitchFamily="34" charset="0"/>
              <a:buChar char="•"/>
            </a:pPr>
            <a:r>
              <a:rPr lang="en-US" sz="1600" dirty="0"/>
              <a:t>Uniformity of processes: Same recovery procedure applied to all replicates of a given experiment (NSA or ESA assay processes); avoids outside contamination</a:t>
            </a:r>
          </a:p>
          <a:p>
            <a:pPr marL="671513" lvl="1" indent="-214313">
              <a:buFont typeface="Arial" panose="020B0604020202020204" pitchFamily="34" charset="0"/>
              <a:buChar char="•"/>
            </a:pPr>
            <a:r>
              <a:rPr lang="en-US" sz="1600" dirty="0"/>
              <a:t>Avoidance of non-uniformities: Reagents tested for sterility according to manufacturer’s recommendations; avoids outside contamination</a:t>
            </a:r>
          </a:p>
          <a:p>
            <a:pPr marL="214313" indent="-214313">
              <a:buFont typeface="Arial" panose="020B0604020202020204" pitchFamily="34" charset="0"/>
              <a:buChar char="•"/>
            </a:pPr>
            <a:r>
              <a:rPr lang="en-US" sz="1800" dirty="0"/>
              <a:t>From the above, we can </a:t>
            </a:r>
            <a:r>
              <a:rPr lang="en-US" sz="1800" b="1" dirty="0"/>
              <a:t>deduce</a:t>
            </a:r>
            <a:r>
              <a:rPr lang="en-US" sz="1800" dirty="0"/>
              <a:t> the Poisson model for seeding and Binomial model for recovery</a:t>
            </a:r>
          </a:p>
        </p:txBody>
      </p:sp>
      <p:sp>
        <p:nvSpPr>
          <p:cNvPr id="4" name="Rectangle 3">
            <a:extLst>
              <a:ext uri="{FF2B5EF4-FFF2-40B4-BE49-F238E27FC236}">
                <a16:creationId xmlns:a16="http://schemas.microsoft.com/office/drawing/2014/main" id="{FC677475-9B9A-4E2A-ACF6-E1337F09837D}"/>
              </a:ext>
            </a:extLst>
          </p:cNvPr>
          <p:cNvSpPr/>
          <p:nvPr/>
        </p:nvSpPr>
        <p:spPr>
          <a:xfrm>
            <a:off x="0" y="4385548"/>
            <a:ext cx="9144000" cy="4341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600" dirty="0">
                <a:solidFill>
                  <a:schemeClr val="tx1"/>
                </a:solidFill>
              </a:rPr>
              <a:t>Models are derived from the experimental design and tested through model validation</a:t>
            </a:r>
          </a:p>
        </p:txBody>
      </p:sp>
      <p:pic>
        <p:nvPicPr>
          <p:cNvPr id="7" name="Picture 6">
            <a:extLst>
              <a:ext uri="{FF2B5EF4-FFF2-40B4-BE49-F238E27FC236}">
                <a16:creationId xmlns:a16="http://schemas.microsoft.com/office/drawing/2014/main" id="{1CD63C5D-2AFD-4B84-D510-F86A1FD1E4AD}"/>
              </a:ext>
            </a:extLst>
          </p:cNvPr>
          <p:cNvPicPr>
            <a:picLocks noChangeAspect="1"/>
          </p:cNvPicPr>
          <p:nvPr/>
        </p:nvPicPr>
        <p:blipFill>
          <a:blip r:embed="rId2"/>
          <a:stretch>
            <a:fillRect/>
          </a:stretch>
        </p:blipFill>
        <p:spPr>
          <a:xfrm>
            <a:off x="6377330" y="4843738"/>
            <a:ext cx="1422401" cy="299762"/>
          </a:xfrm>
          <a:prstGeom prst="rect">
            <a:avLst/>
          </a:prstGeom>
        </p:spPr>
      </p:pic>
    </p:spTree>
    <p:extLst>
      <p:ext uri="{BB962C8B-B14F-4D97-AF65-F5344CB8AC3E}">
        <p14:creationId xmlns:p14="http://schemas.microsoft.com/office/powerpoint/2010/main" val="208465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8879-78B4-4667-B22B-2255038D5744}"/>
              </a:ext>
            </a:extLst>
          </p:cNvPr>
          <p:cNvSpPr>
            <a:spLocks noGrp="1"/>
          </p:cNvSpPr>
          <p:nvPr>
            <p:ph type="title"/>
          </p:nvPr>
        </p:nvSpPr>
        <p:spPr>
          <a:xfrm>
            <a:off x="628650" y="273845"/>
            <a:ext cx="7886700" cy="760977"/>
          </a:xfrm>
        </p:spPr>
        <p:txBody>
          <a:bodyPr/>
          <a:lstStyle/>
          <a:p>
            <a:r>
              <a:rPr lang="en-US" dirty="0"/>
              <a:t>Model Formulation (v3)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7F8B20-8453-445C-AC65-0D4F3ED9B0B3}"/>
                  </a:ext>
                </a:extLst>
              </p:cNvPr>
              <p:cNvSpPr>
                <a:spLocks noGrp="1"/>
              </p:cNvSpPr>
              <p:nvPr>
                <p:ph idx="1"/>
              </p:nvPr>
            </p:nvSpPr>
            <p:spPr>
              <a:xfrm>
                <a:off x="1237043" y="1906463"/>
                <a:ext cx="7886700" cy="87692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ℒ</m:t>
                      </m:r>
                      <m:r>
                        <a:rPr lang="en-US" sz="1500" i="1">
                          <a:latin typeface="Cambria Math" panose="02040503050406030204" pitchFamily="18" charset="0"/>
                        </a:rPr>
                        <m:t>(</m:t>
                      </m:r>
                      <m:r>
                        <a:rPr lang="en-US" sz="1500" b="1" i="1">
                          <a:latin typeface="Cambria Math" panose="02040503050406030204" pitchFamily="18" charset="0"/>
                          <a:ea typeface="Cambria Math" panose="02040503050406030204" pitchFamily="18" charset="0"/>
                        </a:rPr>
                        <m:t>𝜸</m:t>
                      </m:r>
                      <m:r>
                        <a:rPr lang="en-US" sz="1500" i="1">
                          <a:latin typeface="Cambria Math" panose="02040503050406030204" pitchFamily="18" charset="0"/>
                          <a:ea typeface="Cambria Math" panose="02040503050406030204" pitchFamily="18" charset="0"/>
                        </a:rPr>
                        <m:t>,</m:t>
                      </m:r>
                      <m:r>
                        <a:rPr lang="el-GR" sz="1500" i="1">
                          <a:latin typeface="Cambria Math" panose="02040503050406030204" pitchFamily="18" charset="0"/>
                          <a:ea typeface="Cambria Math" panose="02040503050406030204" pitchFamily="18" charset="0"/>
                        </a:rPr>
                        <m:t>𝜑</m:t>
                      </m:r>
                      <m:r>
                        <a:rPr lang="en-US" sz="1500" i="1">
                          <a:latin typeface="Cambria Math" panose="02040503050406030204" pitchFamily="18" charset="0"/>
                          <a:ea typeface="Cambria Math" panose="02040503050406030204" pitchFamily="18" charset="0"/>
                        </a:rPr>
                        <m:t>;</m:t>
                      </m:r>
                      <m:r>
                        <a:rPr lang="en-US" sz="1500" b="1" i="1">
                          <a:latin typeface="Cambria Math" panose="02040503050406030204" pitchFamily="18" charset="0"/>
                        </a:rPr>
                        <m:t>𝒓</m:t>
                      </m:r>
                      <m:r>
                        <a:rPr lang="en-US" sz="1500" i="1">
                          <a:latin typeface="Cambria Math" panose="02040503050406030204" pitchFamily="18" charset="0"/>
                        </a:rPr>
                        <m:t>)=</m:t>
                      </m:r>
                      <m:nary>
                        <m:naryPr>
                          <m:chr m:val="∏"/>
                          <m:supHide m:val="on"/>
                          <m:ctrlPr>
                            <a:rPr lang="en-US" sz="1500" i="1">
                              <a:latin typeface="Cambria Math" panose="02040503050406030204" pitchFamily="18" charset="0"/>
                            </a:rPr>
                          </m:ctrlPr>
                        </m:naryPr>
                        <m:sub>
                          <m:r>
                            <m:rPr>
                              <m:brk m:alnAt="23"/>
                            </m:rPr>
                            <a:rPr lang="en-US" sz="1500" i="1">
                              <a:latin typeface="Cambria Math" panose="02040503050406030204" pitchFamily="18" charset="0"/>
                            </a:rPr>
                            <m:t>𝑖</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𝐼</m:t>
                          </m:r>
                        </m:sub>
                        <m:sup/>
                        <m:e>
                          <m:nary>
                            <m:naryPr>
                              <m:chr m:val="∏"/>
                              <m:ctrlPr>
                                <a:rPr lang="en-US" sz="1500" i="1">
                                  <a:latin typeface="Cambria Math" panose="02040503050406030204" pitchFamily="18" charset="0"/>
                                </a:rPr>
                              </m:ctrlPr>
                            </m:naryPr>
                            <m:sub>
                              <m:r>
                                <m:rPr>
                                  <m:brk m:alnAt="23"/>
                                </m:rPr>
                                <a:rPr lang="en-US" sz="1500" i="1">
                                  <a:latin typeface="Cambria Math" panose="02040503050406030204" pitchFamily="18" charset="0"/>
                                </a:rPr>
                                <m:t>𝑚</m:t>
                              </m:r>
                              <m:r>
                                <a:rPr lang="en-US" sz="1500" i="1">
                                  <a:latin typeface="Cambria Math" panose="02040503050406030204" pitchFamily="18" charset="0"/>
                                </a:rPr>
                                <m:t>=1</m:t>
                              </m:r>
                            </m:sub>
                            <m:sup>
                              <m:sSub>
                                <m:sSubPr>
                                  <m:ctrlPr>
                                    <a:rPr lang="en-US" sz="1500" i="1">
                                      <a:latin typeface="Cambria Math" panose="02040503050406030204" pitchFamily="18" charset="0"/>
                                    </a:rPr>
                                  </m:ctrlPr>
                                </m:sSubPr>
                                <m:e>
                                  <m:r>
                                    <a:rPr lang="en-US" sz="1500" i="1">
                                      <a:latin typeface="Cambria Math" panose="02040503050406030204" pitchFamily="18" charset="0"/>
                                    </a:rPr>
                                    <m:t>𝑀</m:t>
                                  </m:r>
                                </m:e>
                                <m:sub>
                                  <m:r>
                                    <a:rPr lang="en-US" sz="1500" i="1">
                                      <a:latin typeface="Cambria Math" panose="02040503050406030204" pitchFamily="18" charset="0"/>
                                    </a:rPr>
                                    <m:t>𝑖</m:t>
                                  </m:r>
                                </m:sub>
                              </m:sSub>
                            </m:sup>
                            <m:e>
                              <m:nary>
                                <m:naryPr>
                                  <m:chr m:val="∑"/>
                                  <m:ctrlPr>
                                    <a:rPr lang="en-US" sz="1500" i="1">
                                      <a:latin typeface="Cambria Math" panose="02040503050406030204" pitchFamily="18" charset="0"/>
                                    </a:rPr>
                                  </m:ctrlPr>
                                </m:naryPr>
                                <m:sub>
                                  <m:r>
                                    <a:rPr lang="en-US" sz="1500" b="0" i="1" smtClean="0">
                                      <a:latin typeface="Cambria Math" panose="02040503050406030204" pitchFamily="18" charset="0"/>
                                    </a:rPr>
                                    <m:t>𝑛</m:t>
                                  </m:r>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𝑟</m:t>
                                      </m:r>
                                    </m:e>
                                    <m:sub>
                                      <m:r>
                                        <a:rPr lang="en-US" sz="1500" i="1">
                                          <a:latin typeface="Cambria Math" panose="02040503050406030204" pitchFamily="18" charset="0"/>
                                        </a:rPr>
                                        <m:t>𝑖</m:t>
                                      </m:r>
                                      <m:r>
                                        <a:rPr lang="en-US" sz="1500" i="1">
                                          <a:latin typeface="Cambria Math" panose="02040503050406030204" pitchFamily="18" charset="0"/>
                                        </a:rPr>
                                        <m:t>,</m:t>
                                      </m:r>
                                      <m:r>
                                        <a:rPr lang="en-US" sz="1500" i="1">
                                          <a:latin typeface="Cambria Math" panose="02040503050406030204" pitchFamily="18" charset="0"/>
                                        </a:rPr>
                                        <m:t>𝑚</m:t>
                                      </m:r>
                                    </m:sub>
                                  </m:sSub>
                                </m:sub>
                                <m:sup>
                                  <m:r>
                                    <a:rPr lang="en-US" sz="1500" i="1">
                                      <a:latin typeface="Cambria Math" panose="02040503050406030204" pitchFamily="18" charset="0"/>
                                      <a:ea typeface="Cambria Math" panose="02040503050406030204" pitchFamily="18" charset="0"/>
                                    </a:rPr>
                                    <m:t>∞</m:t>
                                  </m:r>
                                </m:sup>
                                <m:e>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𝑓</m:t>
                                      </m:r>
                                    </m:e>
                                    <m:sub>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𝑖</m:t>
                                          </m:r>
                                        </m:sub>
                                      </m:sSub>
                                    </m:sub>
                                  </m:sSub>
                                  <m:d>
                                    <m:dPr>
                                      <m:ctrlPr>
                                        <a:rPr lang="en-US" sz="1500" i="1">
                                          <a:latin typeface="Cambria Math" panose="02040503050406030204" pitchFamily="18" charset="0"/>
                                        </a:rPr>
                                      </m:ctrlPr>
                                    </m:dPr>
                                    <m:e>
                                      <m:r>
                                        <a:rPr lang="en-US" sz="1500" b="0" i="1" smtClean="0">
                                          <a:latin typeface="Cambria Math" panose="02040503050406030204" pitchFamily="18" charset="0"/>
                                        </a:rPr>
                                        <m:t>𝑛</m:t>
                                      </m:r>
                                    </m:e>
                                  </m:d>
                                  <m:nary>
                                    <m:naryPr>
                                      <m:ctrlPr>
                                        <a:rPr lang="en-US" sz="1500" i="1">
                                          <a:latin typeface="Cambria Math" panose="02040503050406030204" pitchFamily="18" charset="0"/>
                                        </a:rPr>
                                      </m:ctrlPr>
                                    </m:naryPr>
                                    <m:sub>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=0</m:t>
                                      </m:r>
                                    </m:sub>
                                    <m:sup>
                                      <m:r>
                                        <a:rPr lang="en-US" sz="1500" i="1">
                                          <a:latin typeface="Cambria Math" panose="02040503050406030204" pitchFamily="18" charset="0"/>
                                        </a:rPr>
                                        <m:t>1</m:t>
                                      </m:r>
                                    </m:sup>
                                    <m:e>
                                      <m:sSub>
                                        <m:sSubPr>
                                          <m:ctrlPr>
                                            <a:rPr lang="en-US" sz="1500" i="1">
                                              <a:latin typeface="Cambria Math" panose="02040503050406030204" pitchFamily="18" charset="0"/>
                                            </a:rPr>
                                          </m:ctrlPr>
                                        </m:sSubPr>
                                        <m:e>
                                          <m:r>
                                            <a:rPr lang="en-US" sz="1500" i="1">
                                              <a:latin typeface="Cambria Math" panose="02040503050406030204" pitchFamily="18" charset="0"/>
                                            </a:rPr>
                                            <m:t>𝑓</m:t>
                                          </m:r>
                                        </m:e>
                                        <m:sub>
                                          <m:r>
                                            <m:rPr>
                                              <m:sty m:val="p"/>
                                            </m:rPr>
                                            <a:rPr lang="el-GR" sz="1500" i="1">
                                              <a:latin typeface="Cambria Math" panose="02040503050406030204" pitchFamily="18" charset="0"/>
                                            </a:rPr>
                                            <m:t>Θ</m:t>
                                          </m:r>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𝑖</m:t>
                                              </m:r>
                                            </m:e>
                                          </m:d>
                                        </m:sub>
                                      </m:sSub>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𝜃</m:t>
                                          </m:r>
                                        </m:e>
                                        <m:e>
                                          <m:r>
                                            <a:rPr lang="el-GR" sz="1500" i="1">
                                              <a:latin typeface="Cambria Math" panose="02040503050406030204" pitchFamily="18" charset="0"/>
                                              <a:ea typeface="Cambria Math" panose="02040503050406030204" pitchFamily="18" charset="0"/>
                                            </a:rPr>
                                            <m:t>𝜇</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𝑖</m:t>
                                          </m:r>
                                          <m:r>
                                            <a:rPr lang="en-US" sz="1500" i="1">
                                              <a:latin typeface="Cambria Math" panose="02040503050406030204" pitchFamily="18" charset="0"/>
                                              <a:ea typeface="Cambria Math" panose="02040503050406030204" pitchFamily="18" charset="0"/>
                                            </a:rPr>
                                            <m:t>),</m:t>
                                          </m:r>
                                          <m:r>
                                            <a:rPr lang="el-GR" sz="1500" i="1">
                                              <a:latin typeface="Cambria Math" panose="02040503050406030204" pitchFamily="18" charset="0"/>
                                              <a:ea typeface="Cambria Math" panose="02040503050406030204" pitchFamily="18" charset="0"/>
                                            </a:rPr>
                                            <m:t>𝜑</m:t>
                                          </m:r>
                                        </m:e>
                                      </m:d>
                                      <m:d>
                                        <m:dPr>
                                          <m:ctrlPr>
                                            <a:rPr lang="en-US" sz="1500" i="1">
                                              <a:latin typeface="Cambria Math" panose="02040503050406030204" pitchFamily="18" charset="0"/>
                                            </a:rPr>
                                          </m:ctrlPr>
                                        </m:dPr>
                                        <m:e>
                                          <m:eqArr>
                                            <m:eqArrPr>
                                              <m:ctrlPr>
                                                <a:rPr lang="en-US" sz="1500" i="1">
                                                  <a:latin typeface="Cambria Math" panose="02040503050406030204" pitchFamily="18" charset="0"/>
                                                </a:rPr>
                                              </m:ctrlPr>
                                            </m:eqArrPr>
                                            <m:e>
                                              <m:r>
                                                <a:rPr lang="en-US" sz="1500" b="0" i="1" smtClean="0">
                                                  <a:latin typeface="Cambria Math" panose="02040503050406030204" pitchFamily="18" charset="0"/>
                                                </a:rPr>
                                                <m:t>𝑛</m:t>
                                              </m:r>
                                            </m:e>
                                            <m:e>
                                              <m:sSub>
                                                <m:sSubPr>
                                                  <m:ctrlPr>
                                                    <a:rPr lang="en-US" sz="1500" i="1">
                                                      <a:latin typeface="Cambria Math" panose="02040503050406030204" pitchFamily="18" charset="0"/>
                                                    </a:rPr>
                                                  </m:ctrlPr>
                                                </m:sSubPr>
                                                <m:e>
                                                  <m:r>
                                                    <a:rPr lang="en-US" sz="1500" i="1">
                                                      <a:latin typeface="Cambria Math" panose="02040503050406030204" pitchFamily="18" charset="0"/>
                                                    </a:rPr>
                                                    <m:t>𝑟</m:t>
                                                  </m:r>
                                                </m:e>
                                                <m:sub>
                                                  <m:r>
                                                    <a:rPr lang="en-US" sz="1500" i="1">
                                                      <a:latin typeface="Cambria Math" panose="02040503050406030204" pitchFamily="18" charset="0"/>
                                                    </a:rPr>
                                                    <m:t>𝑖</m:t>
                                                  </m:r>
                                                  <m:r>
                                                    <a:rPr lang="en-US" sz="1500" i="1">
                                                      <a:latin typeface="Cambria Math" panose="02040503050406030204" pitchFamily="18" charset="0"/>
                                                    </a:rPr>
                                                    <m:t>,</m:t>
                                                  </m:r>
                                                  <m:r>
                                                    <a:rPr lang="en-US" sz="1500" i="1">
                                                      <a:latin typeface="Cambria Math" panose="02040503050406030204" pitchFamily="18" charset="0"/>
                                                    </a:rPr>
                                                    <m:t>𝑚</m:t>
                                                  </m:r>
                                                </m:sub>
                                              </m:sSub>
                                            </m:e>
                                          </m:eqArr>
                                        </m:e>
                                      </m:d>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𝜃</m:t>
                                          </m:r>
                                        </m:e>
                                        <m:sup>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𝑟</m:t>
                                              </m:r>
                                            </m:e>
                                            <m:sub>
                                              <m:r>
                                                <a:rPr lang="en-US" sz="1500" i="1">
                                                  <a:latin typeface="Cambria Math" panose="02040503050406030204" pitchFamily="18" charset="0"/>
                                                  <a:ea typeface="Cambria Math" panose="02040503050406030204" pitchFamily="18" charset="0"/>
                                                </a:rPr>
                                                <m:t>𝑖</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𝑚</m:t>
                                              </m:r>
                                            </m:sub>
                                          </m:sSub>
                                        </m:sup>
                                      </m:sSup>
                                      <m:sSup>
                                        <m:sSupPr>
                                          <m:ctrlPr>
                                            <a:rPr lang="en-US" sz="1500" i="1">
                                              <a:latin typeface="Cambria Math" panose="02040503050406030204" pitchFamily="18" charset="0"/>
                                              <a:ea typeface="Cambria Math" panose="02040503050406030204" pitchFamily="18" charset="0"/>
                                            </a:rPr>
                                          </m:ctrlPr>
                                        </m:sSupPr>
                                        <m:e>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1−</m:t>
                                              </m:r>
                                              <m:r>
                                                <a:rPr lang="en-US" sz="1500" i="1">
                                                  <a:latin typeface="Cambria Math" panose="02040503050406030204" pitchFamily="18" charset="0"/>
                                                  <a:ea typeface="Cambria Math" panose="02040503050406030204" pitchFamily="18" charset="0"/>
                                                </a:rPr>
                                                <m:t>𝜃</m:t>
                                              </m:r>
                                            </m:e>
                                          </m:d>
                                        </m:e>
                                        <m:sup>
                                          <m:r>
                                            <a:rPr lang="en-US" sz="1500" b="0" i="1" smtClean="0">
                                              <a:latin typeface="Cambria Math" panose="02040503050406030204" pitchFamily="18" charset="0"/>
                                              <a:ea typeface="Cambria Math" panose="02040503050406030204" pitchFamily="18" charset="0"/>
                                            </a:rPr>
                                            <m:t>𝑛</m:t>
                                          </m:r>
                                          <m:r>
                                            <a:rPr lang="en-US" sz="1500" i="1">
                                              <a:latin typeface="Cambria Math" panose="02040503050406030204" pitchFamily="18" charset="0"/>
                                              <a:ea typeface="Cambria Math" panose="02040503050406030204" pitchFamily="18" charset="0"/>
                                            </a:rPr>
                                            <m:t>−</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𝑟</m:t>
                                              </m:r>
                                            </m:e>
                                            <m:sub>
                                              <m:r>
                                                <a:rPr lang="en-US" sz="1500" i="1">
                                                  <a:latin typeface="Cambria Math" panose="02040503050406030204" pitchFamily="18" charset="0"/>
                                                  <a:ea typeface="Cambria Math" panose="02040503050406030204" pitchFamily="18" charset="0"/>
                                                </a:rPr>
                                                <m:t>𝑖</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𝑚</m:t>
                                              </m:r>
                                            </m:sub>
                                          </m:sSub>
                                        </m:sup>
                                      </m:sSup>
                                      <m:r>
                                        <a:rPr lang="en-US" sz="1500" i="1">
                                          <a:latin typeface="Cambria Math" panose="02040503050406030204" pitchFamily="18" charset="0"/>
                                          <a:ea typeface="Cambria Math" panose="02040503050406030204" pitchFamily="18" charset="0"/>
                                        </a:rPr>
                                        <m:t>𝑑</m:t>
                                      </m:r>
                                      <m:r>
                                        <a:rPr lang="en-US" sz="1500" i="1">
                                          <a:latin typeface="Cambria Math" panose="02040503050406030204" pitchFamily="18" charset="0"/>
                                          <a:ea typeface="Cambria Math" panose="02040503050406030204" pitchFamily="18" charset="0"/>
                                        </a:rPr>
                                        <m:t>𝜃</m:t>
                                      </m:r>
                                    </m:e>
                                  </m:nary>
                                </m:e>
                              </m:nary>
                            </m:e>
                          </m:nary>
                        </m:e>
                      </m:nary>
                    </m:oMath>
                  </m:oMathPara>
                </a14:m>
                <a:endParaRPr lang="en-US" sz="1500" dirty="0"/>
              </a:p>
            </p:txBody>
          </p:sp>
        </mc:Choice>
        <mc:Fallback xmlns="">
          <p:sp>
            <p:nvSpPr>
              <p:cNvPr id="3" name="Content Placeholder 2">
                <a:extLst>
                  <a:ext uri="{FF2B5EF4-FFF2-40B4-BE49-F238E27FC236}">
                    <a16:creationId xmlns:a16="http://schemas.microsoft.com/office/drawing/2014/main" id="{AD7F8B20-8453-445C-AC65-0D4F3ED9B0B3}"/>
                  </a:ext>
                </a:extLst>
              </p:cNvPr>
              <p:cNvSpPr>
                <a:spLocks noGrp="1" noRot="1" noChangeAspect="1" noMove="1" noResize="1" noEditPoints="1" noAdjustHandles="1" noChangeArrowheads="1" noChangeShapeType="1" noTextEdit="1"/>
              </p:cNvSpPr>
              <p:nvPr>
                <p:ph idx="1"/>
              </p:nvPr>
            </p:nvSpPr>
            <p:spPr>
              <a:xfrm>
                <a:off x="1237043" y="1906463"/>
                <a:ext cx="7886700" cy="876921"/>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3650FA-17A8-43E2-9628-ECE83DBEC858}"/>
                  </a:ext>
                </a:extLst>
              </p:cNvPr>
              <p:cNvSpPr txBox="1"/>
              <p:nvPr/>
            </p:nvSpPr>
            <p:spPr>
              <a:xfrm>
                <a:off x="89137" y="1828037"/>
                <a:ext cx="1765577" cy="959686"/>
              </a:xfrm>
              <a:prstGeom prst="homePlate">
                <a:avLst>
                  <a:gd name="adj" fmla="val 29083"/>
                </a:avLst>
              </a:prstGeom>
              <a:solidFill>
                <a:schemeClr val="accent4">
                  <a:lumMod val="20000"/>
                  <a:lumOff val="80000"/>
                </a:schemeClr>
              </a:solidFill>
            </p:spPr>
            <p:txBody>
              <a:bodyPr wrap="square" rtlCol="0">
                <a:spAutoFit/>
              </a:bodyPr>
              <a:lstStyle/>
              <a:p>
                <a:r>
                  <a:rPr lang="en-US" sz="1100" dirty="0"/>
                  <a:t>The likelihood that we observe recovery of </a:t>
                </a:r>
                <a14:m>
                  <m:oMath xmlns:m="http://schemas.openxmlformats.org/officeDocument/2006/math">
                    <m:r>
                      <a:rPr lang="en-US" sz="1100" b="1" i="1">
                        <a:latin typeface="Cambria Math" panose="02040503050406030204" pitchFamily="18" charset="0"/>
                        <a:ea typeface="Cambria Math" panose="02040503050406030204" pitchFamily="18" charset="0"/>
                      </a:rPr>
                      <m:t>𝒓</m:t>
                    </m:r>
                    <m:r>
                      <a:rPr lang="en-US" sz="1100" i="1">
                        <a:latin typeface="Cambria Math" panose="02040503050406030204" pitchFamily="18" charset="0"/>
                        <a:ea typeface="Cambria Math" panose="02040503050406030204" pitchFamily="18" charset="0"/>
                      </a:rPr>
                      <m:t>=</m:t>
                    </m:r>
                  </m:oMath>
                </a14:m>
                <a:r>
                  <a:rPr lang="en-US" sz="1100" dirty="0">
                    <a:ea typeface="Cambria Math" panose="02040503050406030204" pitchFamily="18" charset="0"/>
                  </a:rPr>
                  <a:t> </a:t>
                </a:r>
                <a14:m>
                  <m:oMath xmlns:m="http://schemas.openxmlformats.org/officeDocument/2006/math">
                    <m:d>
                      <m:dPr>
                        <m:begChr m:val="{"/>
                        <m:endChr m:val="}"/>
                        <m:ctrlPr>
                          <a:rPr lang="en-US" sz="1100" i="1">
                            <a:latin typeface="Cambria Math" panose="02040503050406030204" pitchFamily="18" charset="0"/>
                            <a:ea typeface="Cambria Math" panose="02040503050406030204" pitchFamily="18" charset="0"/>
                          </a:rPr>
                        </m:ctrlPr>
                      </m:dPr>
                      <m:e>
                        <m:sSub>
                          <m:sSubPr>
                            <m:ctrlPr>
                              <a:rPr lang="en-US" sz="1100" i="1">
                                <a:latin typeface="Cambria Math" panose="02040503050406030204" pitchFamily="18" charset="0"/>
                              </a:rPr>
                            </m:ctrlPr>
                          </m:sSubPr>
                          <m:e>
                            <m:r>
                              <a:rPr lang="en-US" sz="1100" i="1">
                                <a:latin typeface="Cambria Math" panose="02040503050406030204" pitchFamily="18" charset="0"/>
                              </a:rPr>
                              <m:t>𝑟</m:t>
                            </m:r>
                          </m:e>
                          <m:sub>
                            <m:r>
                              <a:rPr lang="en-US" sz="1100" i="1">
                                <a:latin typeface="Cambria Math" panose="02040503050406030204" pitchFamily="18" charset="0"/>
                              </a:rPr>
                              <m:t>𝑖</m:t>
                            </m:r>
                            <m:r>
                              <a:rPr lang="en-US" sz="1100" i="1">
                                <a:latin typeface="Cambria Math" panose="02040503050406030204" pitchFamily="18" charset="0"/>
                              </a:rPr>
                              <m:t>,</m:t>
                            </m:r>
                            <m:r>
                              <a:rPr lang="en-US" sz="1100" i="1">
                                <a:latin typeface="Cambria Math" panose="02040503050406030204" pitchFamily="18" charset="0"/>
                              </a:rPr>
                              <m:t>𝑚</m:t>
                            </m:r>
                          </m:sub>
                        </m:sSub>
                      </m:e>
                    </m:d>
                  </m:oMath>
                </a14:m>
                <a:r>
                  <a:rPr lang="en-US" sz="1100" dirty="0"/>
                  <a:t> CFU from our experiments</a:t>
                </a:r>
                <a:r>
                  <a:rPr lang="en-US" sz="1100" dirty="0">
                    <a:ea typeface="Cambria Math" panose="02040503050406030204" pitchFamily="18" charset="0"/>
                  </a:rPr>
                  <a:t> </a:t>
                </a:r>
                <a14:m>
                  <m:oMath xmlns:m="http://schemas.openxmlformats.org/officeDocument/2006/math">
                    <m:r>
                      <a:rPr lang="en-US" sz="1100" b="0" i="1" smtClean="0">
                        <a:latin typeface="Cambria Math" panose="02040503050406030204" pitchFamily="18" charset="0"/>
                        <a:ea typeface="Cambria Math" panose="02040503050406030204" pitchFamily="18" charset="0"/>
                      </a:rPr>
                      <m:t>𝑚</m:t>
                    </m:r>
                  </m:oMath>
                </a14:m>
                <a:r>
                  <a:rPr lang="en-US" sz="1100" dirty="0"/>
                  <a:t> at inoculation level </a:t>
                </a:r>
                <a14:m>
                  <m:oMath xmlns:m="http://schemas.openxmlformats.org/officeDocument/2006/math">
                    <m:r>
                      <a:rPr lang="en-US" sz="1100" b="0" i="1" smtClean="0">
                        <a:latin typeface="Cambria Math" panose="02040503050406030204" pitchFamily="18" charset="0"/>
                        <a:ea typeface="Cambria Math" panose="02040503050406030204" pitchFamily="18" charset="0"/>
                      </a:rPr>
                      <m:t>𝑖</m:t>
                    </m:r>
                  </m:oMath>
                </a14:m>
                <a:endParaRPr lang="en-US" sz="1100" dirty="0"/>
              </a:p>
            </p:txBody>
          </p:sp>
        </mc:Choice>
        <mc:Fallback xmlns="">
          <p:sp>
            <p:nvSpPr>
              <p:cNvPr id="5" name="TextBox 4">
                <a:extLst>
                  <a:ext uri="{FF2B5EF4-FFF2-40B4-BE49-F238E27FC236}">
                    <a16:creationId xmlns:a16="http://schemas.microsoft.com/office/drawing/2014/main" id="{F93650FA-17A8-43E2-9628-ECE83DBEC858}"/>
                  </a:ext>
                </a:extLst>
              </p:cNvPr>
              <p:cNvSpPr txBox="1">
                <a:spLocks noRot="1" noChangeAspect="1" noMove="1" noResize="1" noEditPoints="1" noAdjustHandles="1" noChangeArrowheads="1" noChangeShapeType="1" noTextEdit="1"/>
              </p:cNvSpPr>
              <p:nvPr/>
            </p:nvSpPr>
            <p:spPr>
              <a:xfrm>
                <a:off x="89137" y="1828037"/>
                <a:ext cx="1765577" cy="959686"/>
              </a:xfrm>
              <a:prstGeom prst="homePlate">
                <a:avLst>
                  <a:gd name="adj" fmla="val 29083"/>
                </a:avLst>
              </a:prstGeom>
              <a:blipFill>
                <a:blip r:embed="rId3"/>
                <a:stretch>
                  <a:fillRect t="-637" b="-3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EB71A5-88AD-459F-9836-499B0CE79B1F}"/>
                  </a:ext>
                </a:extLst>
              </p:cNvPr>
              <p:cNvSpPr txBox="1"/>
              <p:nvPr/>
            </p:nvSpPr>
            <p:spPr>
              <a:xfrm>
                <a:off x="3870744" y="936833"/>
                <a:ext cx="2424234" cy="938719"/>
              </a:xfrm>
              <a:prstGeom prst="rect">
                <a:avLst/>
              </a:prstGeom>
              <a:solidFill>
                <a:schemeClr val="accent1">
                  <a:lumMod val="20000"/>
                  <a:lumOff val="80000"/>
                </a:schemeClr>
              </a:solidFill>
            </p:spPr>
            <p:txBody>
              <a:bodyPr wrap="square" rtlCol="0">
                <a:spAutoFit/>
              </a:bodyPr>
              <a:lstStyle/>
              <a:p>
                <a:r>
                  <a:rPr lang="en-US" sz="1100" dirty="0"/>
                  <a:t>This is a beta distribution modeling the mean recovery efficiency, </a:t>
                </a:r>
                <a14:m>
                  <m:oMath xmlns:m="http://schemas.openxmlformats.org/officeDocument/2006/math">
                    <m:r>
                      <m:rPr>
                        <m:sty m:val="p"/>
                      </m:rPr>
                      <a:rPr lang="el-GR" sz="1100">
                        <a:latin typeface="Cambria Math" panose="02040503050406030204" pitchFamily="18" charset="0"/>
                        <a:ea typeface="Cambria Math" panose="02040503050406030204" pitchFamily="18" charset="0"/>
                      </a:rPr>
                      <m:t>Θ</m:t>
                    </m:r>
                    <m:r>
                      <a:rPr lang="en-US"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𝑖</m:t>
                    </m:r>
                    <m:r>
                      <a:rPr lang="en-US" sz="1100" i="1">
                        <a:latin typeface="Cambria Math" panose="02040503050406030204" pitchFamily="18" charset="0"/>
                        <a:ea typeface="Cambria Math" panose="02040503050406030204" pitchFamily="18" charset="0"/>
                      </a:rPr>
                      <m:t>)</m:t>
                    </m:r>
                  </m:oMath>
                </a14:m>
                <a:r>
                  <a:rPr lang="en-US" sz="1100" dirty="0"/>
                  <a:t>, at inoculation level </a:t>
                </a:r>
                <a14:m>
                  <m:oMath xmlns:m="http://schemas.openxmlformats.org/officeDocument/2006/math">
                    <m:r>
                      <a:rPr lang="en-US" sz="1100" i="1">
                        <a:latin typeface="Cambria Math" panose="02040503050406030204" pitchFamily="18" charset="0"/>
                      </a:rPr>
                      <m:t>𝑖</m:t>
                    </m:r>
                  </m:oMath>
                </a14:m>
                <a:r>
                  <a:rPr lang="en-US" sz="1100" dirty="0"/>
                  <a:t>. </a:t>
                </a:r>
              </a:p>
              <a:p>
                <a:r>
                  <a:rPr lang="en-US" sz="1100" i="1" dirty="0"/>
                  <a:t>Why?</a:t>
                </a:r>
                <a:r>
                  <a:rPr lang="en-US" sz="1100" dirty="0"/>
                  <a:t> Helps us handle over-dispersion in the data.</a:t>
                </a:r>
              </a:p>
            </p:txBody>
          </p:sp>
        </mc:Choice>
        <mc:Fallback xmlns="">
          <p:sp>
            <p:nvSpPr>
              <p:cNvPr id="8" name="TextBox 7">
                <a:extLst>
                  <a:ext uri="{FF2B5EF4-FFF2-40B4-BE49-F238E27FC236}">
                    <a16:creationId xmlns:a16="http://schemas.microsoft.com/office/drawing/2014/main" id="{10EB71A5-88AD-459F-9836-499B0CE79B1F}"/>
                  </a:ext>
                </a:extLst>
              </p:cNvPr>
              <p:cNvSpPr txBox="1">
                <a:spLocks noRot="1" noChangeAspect="1" noMove="1" noResize="1" noEditPoints="1" noAdjustHandles="1" noChangeArrowheads="1" noChangeShapeType="1" noTextEdit="1"/>
              </p:cNvSpPr>
              <p:nvPr/>
            </p:nvSpPr>
            <p:spPr>
              <a:xfrm>
                <a:off x="3870744" y="936833"/>
                <a:ext cx="2424234" cy="938719"/>
              </a:xfrm>
              <a:prstGeom prst="rect">
                <a:avLst/>
              </a:prstGeom>
              <a:blipFill>
                <a:blip r:embed="rId4"/>
                <a:stretch>
                  <a:fillRect t="-649" b="-3247"/>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3BFBF115-933D-4B22-9C71-9C88900C99BC}"/>
              </a:ext>
            </a:extLst>
          </p:cNvPr>
          <p:cNvCxnSpPr>
            <a:cxnSpLocks/>
          </p:cNvCxnSpPr>
          <p:nvPr/>
        </p:nvCxnSpPr>
        <p:spPr>
          <a:xfrm>
            <a:off x="5235894" y="1875552"/>
            <a:ext cx="0" cy="27378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B2C78B-4A17-4009-B47F-72E4C9BEDBCD}"/>
                  </a:ext>
                </a:extLst>
              </p:cNvPr>
              <p:cNvSpPr txBox="1"/>
              <p:nvPr/>
            </p:nvSpPr>
            <p:spPr>
              <a:xfrm>
                <a:off x="4733065" y="2991379"/>
                <a:ext cx="2673752" cy="1855701"/>
              </a:xfrm>
              <a:prstGeom prst="rect">
                <a:avLst/>
              </a:prstGeom>
              <a:solidFill>
                <a:schemeClr val="accent1">
                  <a:lumMod val="20000"/>
                  <a:lumOff val="80000"/>
                </a:schemeClr>
              </a:solidFill>
            </p:spPr>
            <p:txBody>
              <a:bodyPr wrap="square" rtlCol="0">
                <a:spAutoFit/>
              </a:bodyPr>
              <a:lstStyle/>
              <a:p>
                <a14:m>
                  <m:oMath xmlns:m="http://schemas.openxmlformats.org/officeDocument/2006/math">
                    <m:r>
                      <a:rPr lang="el-GR" sz="1100" i="1" smtClean="0">
                        <a:latin typeface="Cambria Math" panose="02040503050406030204" pitchFamily="18" charset="0"/>
                        <a:ea typeface="Cambria Math" panose="02040503050406030204" pitchFamily="18" charset="0"/>
                      </a:rPr>
                      <m:t>𝜇</m:t>
                    </m:r>
                    <m:d>
                      <m:dPr>
                        <m:ctrlPr>
                          <a:rPr lang="el-GR" sz="1100" i="1">
                            <a:latin typeface="Cambria Math" panose="02040503050406030204" pitchFamily="18" charset="0"/>
                            <a:ea typeface="Cambria Math" panose="02040503050406030204" pitchFamily="18" charset="0"/>
                          </a:rPr>
                        </m:ctrlPr>
                      </m:dPr>
                      <m:e>
                        <m:r>
                          <a:rPr lang="el-GR" sz="1100" i="1">
                            <a:latin typeface="Cambria Math" panose="02040503050406030204" pitchFamily="18" charset="0"/>
                            <a:ea typeface="Cambria Math" panose="02040503050406030204" pitchFamily="18" charset="0"/>
                          </a:rPr>
                          <m:t>𝑖</m:t>
                        </m:r>
                      </m:e>
                    </m:d>
                    <m:r>
                      <a:rPr lang="el-GR" sz="1100" i="1">
                        <a:latin typeface="Cambria Math" panose="02040503050406030204" pitchFamily="18" charset="0"/>
                        <a:ea typeface="Cambria Math" panose="02040503050406030204" pitchFamily="18" charset="0"/>
                      </a:rPr>
                      <m:t>=</m:t>
                    </m:r>
                    <m:f>
                      <m:fPr>
                        <m:ctrlPr>
                          <a:rPr lang="el-GR" sz="1100" i="1">
                            <a:latin typeface="Cambria Math" panose="02040503050406030204" pitchFamily="18" charset="0"/>
                            <a:ea typeface="Cambria Math" panose="02040503050406030204" pitchFamily="18" charset="0"/>
                          </a:rPr>
                        </m:ctrlPr>
                      </m:fPr>
                      <m:num>
                        <m:r>
                          <a:rPr lang="el-GR" sz="1100" i="1">
                            <a:latin typeface="Cambria Math" panose="02040503050406030204" pitchFamily="18" charset="0"/>
                            <a:ea typeface="Cambria Math" panose="02040503050406030204" pitchFamily="18" charset="0"/>
                          </a:rPr>
                          <m:t>1</m:t>
                        </m:r>
                      </m:num>
                      <m:den>
                        <m:r>
                          <a:rPr lang="el-GR" sz="1100" i="1">
                            <a:latin typeface="Cambria Math" panose="02040503050406030204" pitchFamily="18" charset="0"/>
                            <a:ea typeface="Cambria Math" panose="02040503050406030204" pitchFamily="18" charset="0"/>
                          </a:rPr>
                          <m:t>1+</m:t>
                        </m:r>
                        <m:sSup>
                          <m:sSupPr>
                            <m:ctrlPr>
                              <a:rPr lang="el-GR" sz="1100" i="1">
                                <a:latin typeface="Cambria Math" panose="02040503050406030204" pitchFamily="18" charset="0"/>
                                <a:ea typeface="Cambria Math" panose="02040503050406030204" pitchFamily="18" charset="0"/>
                              </a:rPr>
                            </m:ctrlPr>
                          </m:sSupPr>
                          <m:e>
                            <m:r>
                              <a:rPr lang="el-GR" sz="1100" i="1">
                                <a:latin typeface="Cambria Math" panose="02040503050406030204" pitchFamily="18" charset="0"/>
                                <a:ea typeface="Cambria Math" panose="02040503050406030204" pitchFamily="18" charset="0"/>
                              </a:rPr>
                              <m:t>𝑒</m:t>
                            </m:r>
                          </m:e>
                          <m:sup>
                            <m:r>
                              <a:rPr lang="el-GR" sz="1100" i="1">
                                <a:latin typeface="Cambria Math" panose="02040503050406030204" pitchFamily="18" charset="0"/>
                                <a:ea typeface="Cambria Math" panose="02040503050406030204" pitchFamily="18" charset="0"/>
                              </a:rPr>
                              <m:t>−</m:t>
                            </m:r>
                            <m:d>
                              <m:dPr>
                                <m:ctrlPr>
                                  <a:rPr lang="el-GR" sz="1100" i="1">
                                    <a:latin typeface="Cambria Math" panose="02040503050406030204" pitchFamily="18" charset="0"/>
                                    <a:ea typeface="Cambria Math" panose="02040503050406030204" pitchFamily="18" charset="0"/>
                                  </a:rPr>
                                </m:ctrlPr>
                              </m:dPr>
                              <m:e>
                                <m:sSub>
                                  <m:sSubPr>
                                    <m:ctrlPr>
                                      <a:rPr lang="el-GR" sz="1100" i="1">
                                        <a:latin typeface="Cambria Math" panose="02040503050406030204" pitchFamily="18" charset="0"/>
                                        <a:ea typeface="Cambria Math" panose="02040503050406030204" pitchFamily="18" charset="0"/>
                                      </a:rPr>
                                    </m:ctrlPr>
                                  </m:sSubPr>
                                  <m:e>
                                    <m:r>
                                      <a:rPr lang="el-GR" sz="1100" i="1">
                                        <a:latin typeface="Cambria Math" panose="02040503050406030204" pitchFamily="18" charset="0"/>
                                        <a:ea typeface="Cambria Math" panose="02040503050406030204" pitchFamily="18" charset="0"/>
                                      </a:rPr>
                                      <m:t>𝛾</m:t>
                                    </m:r>
                                  </m:e>
                                  <m:sub>
                                    <m:r>
                                      <a:rPr lang="el-GR" sz="1100" i="1">
                                        <a:latin typeface="Cambria Math" panose="02040503050406030204" pitchFamily="18" charset="0"/>
                                        <a:ea typeface="Cambria Math" panose="02040503050406030204" pitchFamily="18" charset="0"/>
                                      </a:rPr>
                                      <m:t>0</m:t>
                                    </m:r>
                                  </m:sub>
                                </m:sSub>
                                <m:r>
                                  <a:rPr lang="el-GR" sz="1100" i="1">
                                    <a:latin typeface="Cambria Math" panose="02040503050406030204" pitchFamily="18" charset="0"/>
                                    <a:ea typeface="Cambria Math" panose="02040503050406030204" pitchFamily="18" charset="0"/>
                                  </a:rPr>
                                  <m:t>+</m:t>
                                </m:r>
                                <m:sSub>
                                  <m:sSubPr>
                                    <m:ctrlPr>
                                      <a:rPr lang="el-GR" sz="1100" i="1">
                                        <a:latin typeface="Cambria Math" panose="02040503050406030204" pitchFamily="18" charset="0"/>
                                        <a:ea typeface="Cambria Math" panose="02040503050406030204" pitchFamily="18" charset="0"/>
                                      </a:rPr>
                                    </m:ctrlPr>
                                  </m:sSubPr>
                                  <m:e>
                                    <m:r>
                                      <a:rPr lang="el-GR" sz="1100" i="1">
                                        <a:latin typeface="Cambria Math" panose="02040503050406030204" pitchFamily="18" charset="0"/>
                                        <a:ea typeface="Cambria Math" panose="02040503050406030204" pitchFamily="18" charset="0"/>
                                      </a:rPr>
                                      <m:t>𝑖</m:t>
                                    </m:r>
                                    <m:r>
                                      <a:rPr lang="el-GR" sz="1100" i="1">
                                        <a:latin typeface="Cambria Math" panose="02040503050406030204" pitchFamily="18" charset="0"/>
                                        <a:ea typeface="Cambria Math" panose="02040503050406030204" pitchFamily="18" charset="0"/>
                                      </a:rPr>
                                      <m:t>𝛾</m:t>
                                    </m:r>
                                  </m:e>
                                  <m:sub>
                                    <m:r>
                                      <a:rPr lang="el-GR" sz="1100" i="1">
                                        <a:latin typeface="Cambria Math" panose="02040503050406030204" pitchFamily="18" charset="0"/>
                                        <a:ea typeface="Cambria Math" panose="02040503050406030204" pitchFamily="18" charset="0"/>
                                      </a:rPr>
                                      <m:t>1</m:t>
                                    </m:r>
                                  </m:sub>
                                </m:sSub>
                              </m:e>
                            </m:d>
                          </m:sup>
                        </m:sSup>
                      </m:den>
                    </m:f>
                  </m:oMath>
                </a14:m>
                <a:r>
                  <a:rPr lang="en-US" sz="1100" dirty="0"/>
                  <a:t> is the mean probability of individual microorganism recovery as function of inoculation level and parameters </a:t>
                </a:r>
                <a14:m>
                  <m:oMath xmlns:m="http://schemas.openxmlformats.org/officeDocument/2006/math">
                    <m:r>
                      <a:rPr lang="en-US" sz="1100" b="1" i="1">
                        <a:latin typeface="Cambria Math" panose="02040503050406030204" pitchFamily="18" charset="0"/>
                        <a:ea typeface="Cambria Math" panose="02040503050406030204" pitchFamily="18" charset="0"/>
                      </a:rPr>
                      <m:t>𝜸</m:t>
                    </m:r>
                  </m:oMath>
                </a14:m>
                <a:r>
                  <a:rPr lang="en-US" sz="1100" dirty="0"/>
                  <a:t>.</a:t>
                </a:r>
              </a:p>
              <a:p>
                <a:r>
                  <a:rPr lang="en-US" sz="1100" i="1" dirty="0"/>
                  <a:t>Why?</a:t>
                </a:r>
                <a:r>
                  <a:rPr lang="en-US" sz="1100" dirty="0"/>
                  <a:t> The functional form of </a:t>
                </a:r>
                <a14:m>
                  <m:oMath xmlns:m="http://schemas.openxmlformats.org/officeDocument/2006/math">
                    <m:r>
                      <a:rPr lang="en-US" sz="1100" i="1">
                        <a:latin typeface="Cambria Math" panose="02040503050406030204" pitchFamily="18" charset="0"/>
                        <a:ea typeface="Cambria Math" panose="02040503050406030204" pitchFamily="18" charset="0"/>
                      </a:rPr>
                      <m:t>𝜇</m:t>
                    </m:r>
                    <m:r>
                      <a:rPr lang="en-US"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𝑖</m:t>
                    </m:r>
                    <m:r>
                      <a:rPr lang="en-US" sz="1100" i="1">
                        <a:latin typeface="Cambria Math" panose="02040503050406030204" pitchFamily="18" charset="0"/>
                        <a:ea typeface="Cambria Math" panose="02040503050406030204" pitchFamily="18" charset="0"/>
                      </a:rPr>
                      <m:t>)</m:t>
                    </m:r>
                  </m:oMath>
                </a14:m>
                <a:r>
                  <a:rPr lang="en-US" sz="1100" dirty="0"/>
                  <a:t> is known as the logit transformation and has ties with the Boltzmann distribution in physics. It will allow also us to assess trends of recovery efficiency with inoculation level and species.</a:t>
                </a:r>
              </a:p>
            </p:txBody>
          </p:sp>
        </mc:Choice>
        <mc:Fallback xmlns="">
          <p:sp>
            <p:nvSpPr>
              <p:cNvPr id="18" name="TextBox 17">
                <a:extLst>
                  <a:ext uri="{FF2B5EF4-FFF2-40B4-BE49-F238E27FC236}">
                    <a16:creationId xmlns:a16="http://schemas.microsoft.com/office/drawing/2014/main" id="{D9B2C78B-4A17-4009-B47F-72E4C9BEDBCD}"/>
                  </a:ext>
                </a:extLst>
              </p:cNvPr>
              <p:cNvSpPr txBox="1">
                <a:spLocks noRot="1" noChangeAspect="1" noMove="1" noResize="1" noEditPoints="1" noAdjustHandles="1" noChangeArrowheads="1" noChangeShapeType="1" noTextEdit="1"/>
              </p:cNvSpPr>
              <p:nvPr/>
            </p:nvSpPr>
            <p:spPr>
              <a:xfrm>
                <a:off x="4733065" y="2991379"/>
                <a:ext cx="2673752" cy="1855701"/>
              </a:xfrm>
              <a:prstGeom prst="rect">
                <a:avLst/>
              </a:prstGeom>
              <a:blipFill>
                <a:blip r:embed="rId5"/>
                <a:stretch>
                  <a:fillRect r="-68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E6EF5E-B1D5-4E4F-B2AA-86C9528EAAAC}"/>
                  </a:ext>
                </a:extLst>
              </p:cNvPr>
              <p:cNvSpPr txBox="1"/>
              <p:nvPr/>
            </p:nvSpPr>
            <p:spPr>
              <a:xfrm>
                <a:off x="1734252" y="1275388"/>
                <a:ext cx="1870759" cy="600164"/>
              </a:xfrm>
              <a:prstGeom prst="rect">
                <a:avLst/>
              </a:prstGeom>
              <a:solidFill>
                <a:schemeClr val="accent1">
                  <a:lumMod val="20000"/>
                  <a:lumOff val="80000"/>
                </a:schemeClr>
              </a:solidFill>
            </p:spPr>
            <p:txBody>
              <a:bodyPr wrap="square" rtlCol="0">
                <a:spAutoFit/>
              </a:bodyPr>
              <a:lstStyle/>
              <a:p>
                <a14:m>
                  <m:oMath xmlns:m="http://schemas.openxmlformats.org/officeDocument/2006/math">
                    <m:r>
                      <a:rPr lang="el-GR" sz="1100" i="1">
                        <a:latin typeface="Cambria Math" panose="02040503050406030204" pitchFamily="18" charset="0"/>
                        <a:ea typeface="Cambria Math" panose="02040503050406030204" pitchFamily="18" charset="0"/>
                      </a:rPr>
                      <m:t>𝜑</m:t>
                    </m:r>
                  </m:oMath>
                </a14:m>
                <a:r>
                  <a:rPr lang="en-US" sz="1100" dirty="0"/>
                  <a:t> is a parameter that helps capture heteroscedasticity and over-dispersion</a:t>
                </a:r>
              </a:p>
            </p:txBody>
          </p:sp>
        </mc:Choice>
        <mc:Fallback xmlns="">
          <p:sp>
            <p:nvSpPr>
              <p:cNvPr id="19" name="TextBox 18">
                <a:extLst>
                  <a:ext uri="{FF2B5EF4-FFF2-40B4-BE49-F238E27FC236}">
                    <a16:creationId xmlns:a16="http://schemas.microsoft.com/office/drawing/2014/main" id="{BBE6EF5E-B1D5-4E4F-B2AA-86C9528EAAAC}"/>
                  </a:ext>
                </a:extLst>
              </p:cNvPr>
              <p:cNvSpPr txBox="1">
                <a:spLocks noRot="1" noChangeAspect="1" noMove="1" noResize="1" noEditPoints="1" noAdjustHandles="1" noChangeArrowheads="1" noChangeShapeType="1" noTextEdit="1"/>
              </p:cNvSpPr>
              <p:nvPr/>
            </p:nvSpPr>
            <p:spPr>
              <a:xfrm>
                <a:off x="1734252" y="1275388"/>
                <a:ext cx="1870759" cy="600164"/>
              </a:xfrm>
              <a:prstGeom prst="rect">
                <a:avLst/>
              </a:prstGeom>
              <a:blipFill>
                <a:blip r:embed="rId6"/>
                <a:stretch>
                  <a:fillRect t="-1010" r="-977" b="-5051"/>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55B095DF-DAC4-4A2A-A9C0-1CF686C9E3DA}"/>
              </a:ext>
            </a:extLst>
          </p:cNvPr>
          <p:cNvCxnSpPr>
            <a:cxnSpLocks/>
          </p:cNvCxnSpPr>
          <p:nvPr/>
        </p:nvCxnSpPr>
        <p:spPr>
          <a:xfrm flipV="1">
            <a:off x="5780381" y="2423552"/>
            <a:ext cx="0" cy="567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EDA70B-D114-47C4-B0CB-0AFA3C0AF29B}"/>
              </a:ext>
            </a:extLst>
          </p:cNvPr>
          <p:cNvCxnSpPr>
            <a:cxnSpLocks/>
            <a:stCxn id="19" idx="2"/>
          </p:cNvCxnSpPr>
          <p:nvPr/>
        </p:nvCxnSpPr>
        <p:spPr>
          <a:xfrm flipH="1">
            <a:off x="2426127" y="1875552"/>
            <a:ext cx="243505" cy="27378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BC4619-F48E-4944-B13C-73DE7402D0CA}"/>
                  </a:ext>
                </a:extLst>
              </p:cNvPr>
              <p:cNvSpPr txBox="1"/>
              <p:nvPr/>
            </p:nvSpPr>
            <p:spPr>
              <a:xfrm>
                <a:off x="561031" y="2991379"/>
                <a:ext cx="1933591" cy="769441"/>
              </a:xfrm>
              <a:prstGeom prst="rect">
                <a:avLst/>
              </a:prstGeom>
              <a:solidFill>
                <a:schemeClr val="accent1">
                  <a:lumMod val="20000"/>
                  <a:lumOff val="80000"/>
                </a:schemeClr>
              </a:solidFill>
            </p:spPr>
            <p:txBody>
              <a:bodyPr wrap="square" rtlCol="0">
                <a:spAutoFit/>
              </a:bodyPr>
              <a:lstStyle/>
              <a:p>
                <a14:m>
                  <m:oMath xmlns:m="http://schemas.openxmlformats.org/officeDocument/2006/math">
                    <m:r>
                      <a:rPr lang="en-US" sz="1100" b="1" i="1">
                        <a:latin typeface="Cambria Math" panose="02040503050406030204" pitchFamily="18" charset="0"/>
                        <a:ea typeface="Cambria Math" panose="02040503050406030204" pitchFamily="18" charset="0"/>
                      </a:rPr>
                      <m:t>𝜸</m:t>
                    </m:r>
                  </m:oMath>
                </a14:m>
                <a:r>
                  <a:rPr lang="en-US" sz="1100" dirty="0"/>
                  <a:t> is a vector of parameters depicting the effect of other explanatory variables on the mean recovery efficiency.</a:t>
                </a:r>
              </a:p>
            </p:txBody>
          </p:sp>
        </mc:Choice>
        <mc:Fallback xmlns="">
          <p:sp>
            <p:nvSpPr>
              <p:cNvPr id="34" name="TextBox 33">
                <a:extLst>
                  <a:ext uri="{FF2B5EF4-FFF2-40B4-BE49-F238E27FC236}">
                    <a16:creationId xmlns:a16="http://schemas.microsoft.com/office/drawing/2014/main" id="{BABC4619-F48E-4944-B13C-73DE7402D0CA}"/>
                  </a:ext>
                </a:extLst>
              </p:cNvPr>
              <p:cNvSpPr txBox="1">
                <a:spLocks noRot="1" noChangeAspect="1" noMove="1" noResize="1" noEditPoints="1" noAdjustHandles="1" noChangeArrowheads="1" noChangeShapeType="1" noTextEdit="1"/>
              </p:cNvSpPr>
              <p:nvPr/>
            </p:nvSpPr>
            <p:spPr>
              <a:xfrm>
                <a:off x="561031" y="2991379"/>
                <a:ext cx="1933591" cy="769441"/>
              </a:xfrm>
              <a:prstGeom prst="rect">
                <a:avLst/>
              </a:prstGeom>
              <a:blipFill>
                <a:blip r:embed="rId7"/>
                <a:stretch>
                  <a:fillRect t="-794" r="-1893" b="-4762"/>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77F2C9FF-C8CF-4F05-948F-B00CAC2087CC}"/>
              </a:ext>
            </a:extLst>
          </p:cNvPr>
          <p:cNvCxnSpPr>
            <a:cxnSpLocks/>
            <a:stCxn id="34" idx="0"/>
          </p:cNvCxnSpPr>
          <p:nvPr/>
        </p:nvCxnSpPr>
        <p:spPr>
          <a:xfrm flipV="1">
            <a:off x="1527827" y="2423551"/>
            <a:ext cx="602689" cy="56782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79BB8C-56EE-446F-AB9E-E8AA58C019DE}"/>
                  </a:ext>
                </a:extLst>
              </p:cNvPr>
              <p:cNvSpPr txBox="1"/>
              <p:nvPr/>
            </p:nvSpPr>
            <p:spPr>
              <a:xfrm>
                <a:off x="6410199" y="935958"/>
                <a:ext cx="2673752" cy="784189"/>
              </a:xfrm>
              <a:prstGeom prst="rect">
                <a:avLst/>
              </a:prstGeom>
              <a:solidFill>
                <a:schemeClr val="accent1">
                  <a:lumMod val="20000"/>
                  <a:lumOff val="80000"/>
                </a:schemeClr>
              </a:solidFill>
            </p:spPr>
            <p:txBody>
              <a:bodyPr wrap="square" rtlCol="0">
                <a:spAutoFit/>
              </a:bodyPr>
              <a:lstStyle/>
              <a:p>
                <a:r>
                  <a:rPr lang="en-US" sz="1100" dirty="0"/>
                  <a:t>Binomial distribution modeling the probability of recovering </a:t>
                </a:r>
                <a14:m>
                  <m:oMath xmlns:m="http://schemas.openxmlformats.org/officeDocument/2006/math">
                    <m:sSub>
                      <m:sSubPr>
                        <m:ctrlPr>
                          <a:rPr lang="en-US" sz="1100" i="1">
                            <a:latin typeface="Cambria Math" panose="02040503050406030204" pitchFamily="18" charset="0"/>
                          </a:rPr>
                        </m:ctrlPr>
                      </m:sSubPr>
                      <m:e>
                        <m:r>
                          <a:rPr lang="en-US" sz="1100" i="1">
                            <a:latin typeface="Cambria Math" panose="02040503050406030204" pitchFamily="18" charset="0"/>
                          </a:rPr>
                          <m:t>𝑟</m:t>
                        </m:r>
                      </m:e>
                      <m:sub>
                        <m:r>
                          <a:rPr lang="en-US" sz="1100" i="1">
                            <a:latin typeface="Cambria Math" panose="02040503050406030204" pitchFamily="18" charset="0"/>
                          </a:rPr>
                          <m:t>𝑖</m:t>
                        </m:r>
                        <m:r>
                          <a:rPr lang="en-US" sz="1100" i="1">
                            <a:latin typeface="Cambria Math" panose="02040503050406030204" pitchFamily="18" charset="0"/>
                          </a:rPr>
                          <m:t>,</m:t>
                        </m:r>
                        <m:r>
                          <a:rPr lang="en-US" sz="1100" i="1">
                            <a:latin typeface="Cambria Math" panose="02040503050406030204" pitchFamily="18" charset="0"/>
                          </a:rPr>
                          <m:t>𝑚</m:t>
                        </m:r>
                      </m:sub>
                    </m:sSub>
                  </m:oMath>
                </a14:m>
                <a:r>
                  <a:rPr lang="en-US" sz="1100" dirty="0"/>
                  <a:t> CFU when there are </a:t>
                </a:r>
                <a14:m>
                  <m:oMath xmlns:m="http://schemas.openxmlformats.org/officeDocument/2006/math">
                    <m:r>
                      <a:rPr lang="en-US" sz="1100" b="0" i="1" smtClean="0">
                        <a:latin typeface="Cambria Math" panose="02040503050406030204" pitchFamily="18" charset="0"/>
                      </a:rPr>
                      <m:t>𝑛</m:t>
                    </m:r>
                  </m:oMath>
                </a14:m>
                <a:r>
                  <a:rPr lang="en-US" sz="1100" dirty="0"/>
                  <a:t> CFU on the coupon and the mean recovery efficiency is </a:t>
                </a:r>
                <a14:m>
                  <m:oMath xmlns:m="http://schemas.openxmlformats.org/officeDocument/2006/math">
                    <m:r>
                      <a:rPr lang="en-US" sz="1100" i="1">
                        <a:latin typeface="Cambria Math" panose="02040503050406030204" pitchFamily="18" charset="0"/>
                        <a:ea typeface="Cambria Math" panose="02040503050406030204" pitchFamily="18" charset="0"/>
                      </a:rPr>
                      <m:t>𝜃</m:t>
                    </m:r>
                  </m:oMath>
                </a14:m>
                <a:r>
                  <a:rPr lang="en-US" sz="1100" dirty="0"/>
                  <a:t>.</a:t>
                </a:r>
              </a:p>
            </p:txBody>
          </p:sp>
        </mc:Choice>
        <mc:Fallback xmlns="">
          <p:sp>
            <p:nvSpPr>
              <p:cNvPr id="15" name="TextBox 14">
                <a:extLst>
                  <a:ext uri="{FF2B5EF4-FFF2-40B4-BE49-F238E27FC236}">
                    <a16:creationId xmlns:a16="http://schemas.microsoft.com/office/drawing/2014/main" id="{FB79BB8C-56EE-446F-AB9E-E8AA58C019DE}"/>
                  </a:ext>
                </a:extLst>
              </p:cNvPr>
              <p:cNvSpPr txBox="1">
                <a:spLocks noRot="1" noChangeAspect="1" noMove="1" noResize="1" noEditPoints="1" noAdjustHandles="1" noChangeArrowheads="1" noChangeShapeType="1" noTextEdit="1"/>
              </p:cNvSpPr>
              <p:nvPr/>
            </p:nvSpPr>
            <p:spPr>
              <a:xfrm>
                <a:off x="6410199" y="935958"/>
                <a:ext cx="2673752" cy="784189"/>
              </a:xfrm>
              <a:prstGeom prst="rect">
                <a:avLst/>
              </a:prstGeom>
              <a:blipFill>
                <a:blip r:embed="rId8"/>
                <a:stretch>
                  <a:fillRect t="-781" b="-3906"/>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9155C83E-FD91-426B-A4B1-ABE9D3244F94}"/>
              </a:ext>
            </a:extLst>
          </p:cNvPr>
          <p:cNvCxnSpPr>
            <a:cxnSpLocks/>
            <a:stCxn id="15" idx="2"/>
          </p:cNvCxnSpPr>
          <p:nvPr/>
        </p:nvCxnSpPr>
        <p:spPr>
          <a:xfrm>
            <a:off x="7747075" y="1720147"/>
            <a:ext cx="0" cy="255132"/>
          </a:xfrm>
          <a:prstGeom prst="line">
            <a:avLst/>
          </a:prstGeom>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954AF040-B666-4CDE-9894-0815AB13256B}"/>
              </a:ext>
            </a:extLst>
          </p:cNvPr>
          <p:cNvSpPr/>
          <p:nvPr/>
        </p:nvSpPr>
        <p:spPr>
          <a:xfrm rot="5400000">
            <a:off x="7335574" y="941955"/>
            <a:ext cx="63162" cy="21298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1" name="Left Bracket 20">
            <a:extLst>
              <a:ext uri="{FF2B5EF4-FFF2-40B4-BE49-F238E27FC236}">
                <a16:creationId xmlns:a16="http://schemas.microsoft.com/office/drawing/2014/main" id="{BD638778-F9D6-4E86-917B-B056BE2D3878}"/>
              </a:ext>
            </a:extLst>
          </p:cNvPr>
          <p:cNvSpPr/>
          <p:nvPr/>
        </p:nvSpPr>
        <p:spPr>
          <a:xfrm rot="16200000">
            <a:off x="6557717" y="667870"/>
            <a:ext cx="63163" cy="390142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TextBox 9">
            <a:extLst>
              <a:ext uri="{FF2B5EF4-FFF2-40B4-BE49-F238E27FC236}">
                <a16:creationId xmlns:a16="http://schemas.microsoft.com/office/drawing/2014/main" id="{178A5BAA-3CA3-4A1B-82CC-0DDB00432F02}"/>
              </a:ext>
            </a:extLst>
          </p:cNvPr>
          <p:cNvSpPr txBox="1"/>
          <p:nvPr/>
        </p:nvSpPr>
        <p:spPr>
          <a:xfrm>
            <a:off x="7514580" y="2783384"/>
            <a:ext cx="1400813" cy="430887"/>
          </a:xfrm>
          <a:prstGeom prst="rect">
            <a:avLst/>
          </a:prstGeom>
          <a:noFill/>
        </p:spPr>
        <p:txBody>
          <a:bodyPr wrap="square" rtlCol="0">
            <a:spAutoFit/>
          </a:bodyPr>
          <a:lstStyle/>
          <a:p>
            <a:r>
              <a:rPr lang="en-US" sz="1100" dirty="0"/>
              <a:t>Beta-binomial distribution</a:t>
            </a:r>
          </a:p>
        </p:txBody>
      </p:sp>
      <p:cxnSp>
        <p:nvCxnSpPr>
          <p:cNvPr id="24" name="Straight Connector 23">
            <a:extLst>
              <a:ext uri="{FF2B5EF4-FFF2-40B4-BE49-F238E27FC236}">
                <a16:creationId xmlns:a16="http://schemas.microsoft.com/office/drawing/2014/main" id="{6F1B434F-5BFF-4FE0-B64B-73DFA06D6B65}"/>
              </a:ext>
            </a:extLst>
          </p:cNvPr>
          <p:cNvCxnSpPr>
            <a:cxnSpLocks/>
          </p:cNvCxnSpPr>
          <p:nvPr/>
        </p:nvCxnSpPr>
        <p:spPr>
          <a:xfrm flipV="1">
            <a:off x="8179062" y="2651250"/>
            <a:ext cx="0" cy="132134"/>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188F32F-36F5-49B5-90AC-04E42D745BC9}"/>
              </a:ext>
            </a:extLst>
          </p:cNvPr>
          <p:cNvPicPr>
            <a:picLocks noChangeAspect="1"/>
          </p:cNvPicPr>
          <p:nvPr/>
        </p:nvPicPr>
        <p:blipFill>
          <a:blip r:embed="rId9"/>
          <a:stretch>
            <a:fillRect/>
          </a:stretch>
        </p:blipFill>
        <p:spPr>
          <a:xfrm>
            <a:off x="6079314" y="1588687"/>
            <a:ext cx="182183" cy="198783"/>
          </a:xfrm>
          <a:prstGeom prst="rect">
            <a:avLst/>
          </a:prstGeom>
        </p:spPr>
      </p:pic>
      <p:sp>
        <p:nvSpPr>
          <p:cNvPr id="39" name="TextBox 38">
            <a:extLst>
              <a:ext uri="{FF2B5EF4-FFF2-40B4-BE49-F238E27FC236}">
                <a16:creationId xmlns:a16="http://schemas.microsoft.com/office/drawing/2014/main" id="{F1B2AB00-F344-4609-96D5-7AD46042F7B8}"/>
              </a:ext>
            </a:extLst>
          </p:cNvPr>
          <p:cNvSpPr txBox="1"/>
          <p:nvPr/>
        </p:nvSpPr>
        <p:spPr>
          <a:xfrm>
            <a:off x="2651733" y="2991379"/>
            <a:ext cx="1909386" cy="1785104"/>
          </a:xfrm>
          <a:prstGeom prst="rect">
            <a:avLst/>
          </a:prstGeom>
          <a:solidFill>
            <a:schemeClr val="accent1">
              <a:lumMod val="20000"/>
              <a:lumOff val="80000"/>
            </a:schemeClr>
          </a:solidFill>
        </p:spPr>
        <p:txBody>
          <a:bodyPr wrap="square" rtlCol="0">
            <a:spAutoFit/>
          </a:bodyPr>
          <a:lstStyle/>
          <a:p>
            <a:r>
              <a:rPr lang="en-US" sz="1100" dirty="0"/>
              <a:t>Seeding model: Posterior predictive distribution derived from control experiments and the Poisson seeding model</a:t>
            </a:r>
          </a:p>
          <a:p>
            <a:r>
              <a:rPr lang="en-US" sz="1100" i="1" dirty="0"/>
              <a:t>Why the sum? </a:t>
            </a:r>
            <a:r>
              <a:rPr lang="en-US" sz="1100" dirty="0"/>
              <a:t>Because the number seeded onto the coupon is an uncertain quantity affecting our experimental observations.</a:t>
            </a:r>
          </a:p>
        </p:txBody>
      </p:sp>
      <p:cxnSp>
        <p:nvCxnSpPr>
          <p:cNvPr id="40" name="Straight Connector 39">
            <a:extLst>
              <a:ext uri="{FF2B5EF4-FFF2-40B4-BE49-F238E27FC236}">
                <a16:creationId xmlns:a16="http://schemas.microsoft.com/office/drawing/2014/main" id="{AD678F53-F269-4E2C-A6BA-5040EBAFD238}"/>
              </a:ext>
            </a:extLst>
          </p:cNvPr>
          <p:cNvCxnSpPr>
            <a:cxnSpLocks/>
            <a:endCxn id="39" idx="0"/>
          </p:cNvCxnSpPr>
          <p:nvPr/>
        </p:nvCxnSpPr>
        <p:spPr>
          <a:xfrm flipH="1">
            <a:off x="3606426" y="2651250"/>
            <a:ext cx="304406" cy="340129"/>
          </a:xfrm>
          <a:prstGeom prst="line">
            <a:avLst/>
          </a:prstGeom>
        </p:spPr>
        <p:style>
          <a:lnRef idx="1">
            <a:schemeClr val="accent1"/>
          </a:lnRef>
          <a:fillRef idx="0">
            <a:schemeClr val="accent1"/>
          </a:fillRef>
          <a:effectRef idx="0">
            <a:schemeClr val="accent1"/>
          </a:effectRef>
          <a:fontRef idx="minor">
            <a:schemeClr val="tx1"/>
          </a:fontRef>
        </p:style>
      </p:cxnSp>
      <p:sp>
        <p:nvSpPr>
          <p:cNvPr id="44" name="Left Bracket 43">
            <a:extLst>
              <a:ext uri="{FF2B5EF4-FFF2-40B4-BE49-F238E27FC236}">
                <a16:creationId xmlns:a16="http://schemas.microsoft.com/office/drawing/2014/main" id="{A2BDD750-90C7-4D2D-999B-3BDC4E97215D}"/>
              </a:ext>
            </a:extLst>
          </p:cNvPr>
          <p:cNvSpPr/>
          <p:nvPr/>
        </p:nvSpPr>
        <p:spPr>
          <a:xfrm rot="16200000">
            <a:off x="4043680" y="2127319"/>
            <a:ext cx="71182" cy="97667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7" name="Picture 36">
            <a:extLst>
              <a:ext uri="{FF2B5EF4-FFF2-40B4-BE49-F238E27FC236}">
                <a16:creationId xmlns:a16="http://schemas.microsoft.com/office/drawing/2014/main" id="{FC888876-4CB6-46E8-B447-84CA5143443D}"/>
              </a:ext>
            </a:extLst>
          </p:cNvPr>
          <p:cNvPicPr>
            <a:picLocks noChangeAspect="1"/>
          </p:cNvPicPr>
          <p:nvPr/>
        </p:nvPicPr>
        <p:blipFill>
          <a:blip r:embed="rId9"/>
          <a:stretch>
            <a:fillRect/>
          </a:stretch>
        </p:blipFill>
        <p:spPr>
          <a:xfrm>
            <a:off x="3865926" y="1921162"/>
            <a:ext cx="2408779" cy="2628258"/>
          </a:xfrm>
          <a:prstGeom prst="rect">
            <a:avLst/>
          </a:prstGeom>
        </p:spPr>
      </p:pic>
      <p:pic>
        <p:nvPicPr>
          <p:cNvPr id="25" name="Picture 24">
            <a:extLst>
              <a:ext uri="{FF2B5EF4-FFF2-40B4-BE49-F238E27FC236}">
                <a16:creationId xmlns:a16="http://schemas.microsoft.com/office/drawing/2014/main" id="{3B633E72-7779-B9E9-D518-CD8E059104E3}"/>
              </a:ext>
            </a:extLst>
          </p:cNvPr>
          <p:cNvPicPr>
            <a:picLocks noChangeAspect="1"/>
          </p:cNvPicPr>
          <p:nvPr/>
        </p:nvPicPr>
        <p:blipFill>
          <a:blip r:embed="rId10"/>
          <a:stretch>
            <a:fillRect/>
          </a:stretch>
        </p:blipFill>
        <p:spPr>
          <a:xfrm>
            <a:off x="7416563" y="4709503"/>
            <a:ext cx="1649362" cy="347593"/>
          </a:xfrm>
          <a:prstGeom prst="rect">
            <a:avLst/>
          </a:prstGeom>
        </p:spPr>
      </p:pic>
    </p:spTree>
    <p:extLst>
      <p:ext uri="{BB962C8B-B14F-4D97-AF65-F5344CB8AC3E}">
        <p14:creationId xmlns:p14="http://schemas.microsoft.com/office/powerpoint/2010/main" val="169851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37"/>
                                        </p:tgtEl>
                                        <p:attrNameLst>
                                          <p:attrName>ppt_w</p:attrName>
                                        </p:attrNameLst>
                                      </p:cBhvr>
                                      <p:tavLst>
                                        <p:tav tm="0">
                                          <p:val>
                                            <p:strVal val="ppt_w"/>
                                          </p:val>
                                        </p:tav>
                                        <p:tav tm="100000">
                                          <p:val>
                                            <p:fltVal val="0"/>
                                          </p:val>
                                        </p:tav>
                                      </p:tavLst>
                                    </p:anim>
                                    <p:anim calcmode="lin" valueType="num">
                                      <p:cBhvr>
                                        <p:cTn id="50" dur="500"/>
                                        <p:tgtEl>
                                          <p:spTgt spid="37"/>
                                        </p:tgtEl>
                                        <p:attrNameLst>
                                          <p:attrName>ppt_h</p:attrName>
                                        </p:attrNameLst>
                                      </p:cBhvr>
                                      <p:tavLst>
                                        <p:tav tm="0">
                                          <p:val>
                                            <p:strVal val="ppt_h"/>
                                          </p:val>
                                        </p:tav>
                                        <p:tav tm="100000">
                                          <p:val>
                                            <p:fltVal val="0"/>
                                          </p:val>
                                        </p:tav>
                                      </p:tavLst>
                                    </p:anim>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34" grpId="0" animBg="1"/>
      <p:bldP spid="15" grpId="0" animBg="1"/>
      <p:bldP spid="9" grpId="0" animBg="1"/>
      <p:bldP spid="21" grpId="0" animBg="1"/>
      <p:bldP spid="10" grpId="0"/>
      <p:bldP spid="39"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9A04BB-7203-44F0-971B-2FC38B107866}"/>
              </a:ext>
            </a:extLst>
          </p:cNvPr>
          <p:cNvPicPr>
            <a:picLocks noChangeAspect="1"/>
          </p:cNvPicPr>
          <p:nvPr/>
        </p:nvPicPr>
        <p:blipFill>
          <a:blip r:embed="rId2"/>
          <a:stretch>
            <a:fillRect/>
          </a:stretch>
        </p:blipFill>
        <p:spPr>
          <a:xfrm>
            <a:off x="966215" y="2395091"/>
            <a:ext cx="7065265" cy="2423410"/>
          </a:xfrm>
          <a:prstGeom prst="rect">
            <a:avLst/>
          </a:prstGeom>
        </p:spPr>
      </p:pic>
      <p:sp>
        <p:nvSpPr>
          <p:cNvPr id="2" name="Title 1">
            <a:extLst>
              <a:ext uri="{FF2B5EF4-FFF2-40B4-BE49-F238E27FC236}">
                <a16:creationId xmlns:a16="http://schemas.microsoft.com/office/drawing/2014/main" id="{9F0BD09E-C83F-41F6-AC3B-A143810F36BD}"/>
              </a:ext>
            </a:extLst>
          </p:cNvPr>
          <p:cNvSpPr>
            <a:spLocks noGrp="1"/>
          </p:cNvSpPr>
          <p:nvPr>
            <p:ph type="title"/>
          </p:nvPr>
        </p:nvSpPr>
        <p:spPr/>
        <p:txBody>
          <a:bodyPr/>
          <a:lstStyle/>
          <a:p>
            <a:r>
              <a:rPr lang="en-US" dirty="0"/>
              <a:t>Recovery Efficiency Results: Swabs</a:t>
            </a:r>
          </a:p>
        </p:txBody>
      </p:sp>
      <p:sp>
        <p:nvSpPr>
          <p:cNvPr id="7" name="TextBox 6">
            <a:extLst>
              <a:ext uri="{FF2B5EF4-FFF2-40B4-BE49-F238E27FC236}">
                <a16:creationId xmlns:a16="http://schemas.microsoft.com/office/drawing/2014/main" id="{4EA7E19D-CDA0-40D1-AD32-EA3B5DDFCAE2}"/>
              </a:ext>
            </a:extLst>
          </p:cNvPr>
          <p:cNvSpPr txBox="1"/>
          <p:nvPr/>
        </p:nvSpPr>
        <p:spPr>
          <a:xfrm>
            <a:off x="640801" y="3890827"/>
            <a:ext cx="415637" cy="300082"/>
          </a:xfrm>
          <a:prstGeom prst="rect">
            <a:avLst/>
          </a:prstGeom>
          <a:noFill/>
        </p:spPr>
        <p:txBody>
          <a:bodyPr wrap="square" rtlCol="0">
            <a:spAutoFit/>
          </a:bodyPr>
          <a:lstStyle/>
          <a:p>
            <a:pPr algn="ctr"/>
            <a:r>
              <a:rPr lang="en-US" sz="1350" dirty="0"/>
              <a:t>#1</a:t>
            </a:r>
          </a:p>
        </p:txBody>
      </p:sp>
      <p:sp>
        <p:nvSpPr>
          <p:cNvPr id="8" name="TextBox 7">
            <a:extLst>
              <a:ext uri="{FF2B5EF4-FFF2-40B4-BE49-F238E27FC236}">
                <a16:creationId xmlns:a16="http://schemas.microsoft.com/office/drawing/2014/main" id="{444E0539-4DBE-4FA0-A375-961C7315465D}"/>
              </a:ext>
            </a:extLst>
          </p:cNvPr>
          <p:cNvSpPr txBox="1"/>
          <p:nvPr/>
        </p:nvSpPr>
        <p:spPr>
          <a:xfrm>
            <a:off x="640801" y="3243559"/>
            <a:ext cx="415637" cy="300082"/>
          </a:xfrm>
          <a:prstGeom prst="rect">
            <a:avLst/>
          </a:prstGeom>
          <a:noFill/>
        </p:spPr>
        <p:txBody>
          <a:bodyPr wrap="square" rtlCol="0">
            <a:spAutoFit/>
          </a:bodyPr>
          <a:lstStyle/>
          <a:p>
            <a:pPr algn="ctr"/>
            <a:r>
              <a:rPr lang="en-US" sz="1350" dirty="0"/>
              <a:t>#2</a:t>
            </a:r>
          </a:p>
        </p:txBody>
      </p:sp>
      <p:sp>
        <p:nvSpPr>
          <p:cNvPr id="9" name="Rectangle: Rounded Corners 8">
            <a:extLst>
              <a:ext uri="{FF2B5EF4-FFF2-40B4-BE49-F238E27FC236}">
                <a16:creationId xmlns:a16="http://schemas.microsoft.com/office/drawing/2014/main" id="{1FDD73DA-4DD6-4047-8761-89B7C9D94EDE}"/>
              </a:ext>
            </a:extLst>
          </p:cNvPr>
          <p:cNvSpPr/>
          <p:nvPr/>
        </p:nvSpPr>
        <p:spPr>
          <a:xfrm>
            <a:off x="996696" y="3918721"/>
            <a:ext cx="7011924" cy="244295"/>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3A3ADD74-4ABF-412F-AAFC-453BCEB06393}"/>
              </a:ext>
            </a:extLst>
          </p:cNvPr>
          <p:cNvSpPr/>
          <p:nvPr/>
        </p:nvSpPr>
        <p:spPr>
          <a:xfrm>
            <a:off x="996696" y="3298051"/>
            <a:ext cx="7011924" cy="412890"/>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EE730FC1-4EBD-4E0C-A01C-6B9C59C39302}"/>
              </a:ext>
            </a:extLst>
          </p:cNvPr>
          <p:cNvSpPr txBox="1"/>
          <p:nvPr/>
        </p:nvSpPr>
        <p:spPr>
          <a:xfrm>
            <a:off x="891539" y="4594860"/>
            <a:ext cx="7139941" cy="415498"/>
          </a:xfrm>
          <a:prstGeom prst="rect">
            <a:avLst/>
          </a:prstGeom>
          <a:noFill/>
        </p:spPr>
        <p:txBody>
          <a:bodyPr wrap="square" rtlCol="0">
            <a:spAutoFit/>
          </a:bodyPr>
          <a:lstStyle/>
          <a:p>
            <a:r>
              <a:rPr lang="en-US" sz="1050" dirty="0" err="1"/>
              <a:t>DiNicola,</a:t>
            </a:r>
            <a:r>
              <a:rPr lang="en-US" sz="1050" dirty="0"/>
              <a:t> M., </a:t>
            </a:r>
            <a:r>
              <a:rPr lang="en-US" sz="1050" dirty="0" err="1"/>
              <a:t>Seuylemezian</a:t>
            </a:r>
            <a:r>
              <a:rPr lang="en-US" sz="1050" dirty="0"/>
              <a:t>, A., et al. “Modeling of Recovery Efficiency of Sampling Devices used in Planetary Protection Bioburden Estimation”, PSAM16 Conference Paper, June 2022.</a:t>
            </a:r>
          </a:p>
        </p:txBody>
      </p:sp>
      <p:sp>
        <p:nvSpPr>
          <p:cNvPr id="12" name="Content Placeholder 2">
            <a:extLst>
              <a:ext uri="{FF2B5EF4-FFF2-40B4-BE49-F238E27FC236}">
                <a16:creationId xmlns:a16="http://schemas.microsoft.com/office/drawing/2014/main" id="{B67E6975-FDD7-4583-9E34-7430E35DB091}"/>
              </a:ext>
            </a:extLst>
          </p:cNvPr>
          <p:cNvSpPr>
            <a:spLocks noGrp="1"/>
          </p:cNvSpPr>
          <p:nvPr>
            <p:ph idx="1"/>
          </p:nvPr>
        </p:nvSpPr>
        <p:spPr>
          <a:xfrm>
            <a:off x="628649" y="1066679"/>
            <a:ext cx="6562725" cy="1219321"/>
          </a:xfrm>
        </p:spPr>
        <p:txBody>
          <a:bodyPr>
            <a:normAutofit fontScale="85000" lnSpcReduction="10000"/>
          </a:bodyPr>
          <a:lstStyle/>
          <a:p>
            <a:r>
              <a:rPr lang="en-US" sz="1800" dirty="0"/>
              <a:t>Nylon flocked swab processed with the ESA Standard is the preferred method by the model</a:t>
            </a:r>
          </a:p>
          <a:p>
            <a:r>
              <a:rPr lang="en-US" sz="1800" dirty="0"/>
              <a:t>Puritan cotton swabs processed with the NASA Standard were preferred next by the model (second and third place)</a:t>
            </a:r>
          </a:p>
          <a:p>
            <a:r>
              <a:rPr lang="en-US" sz="1800" dirty="0"/>
              <a:t>Both Copan swabs performed significantly worse per the model’s criteria</a:t>
            </a:r>
          </a:p>
        </p:txBody>
      </p:sp>
      <p:sp>
        <p:nvSpPr>
          <p:cNvPr id="15" name="TextBox 14">
            <a:extLst>
              <a:ext uri="{FF2B5EF4-FFF2-40B4-BE49-F238E27FC236}">
                <a16:creationId xmlns:a16="http://schemas.microsoft.com/office/drawing/2014/main" id="{C05955C2-547F-4933-BBF5-549BB162B44A}"/>
              </a:ext>
            </a:extLst>
          </p:cNvPr>
          <p:cNvSpPr txBox="1"/>
          <p:nvPr/>
        </p:nvSpPr>
        <p:spPr>
          <a:xfrm>
            <a:off x="640801" y="3462711"/>
            <a:ext cx="415637" cy="300082"/>
          </a:xfrm>
          <a:prstGeom prst="rect">
            <a:avLst/>
          </a:prstGeom>
          <a:noFill/>
        </p:spPr>
        <p:txBody>
          <a:bodyPr wrap="square" rtlCol="0">
            <a:spAutoFit/>
          </a:bodyPr>
          <a:lstStyle/>
          <a:p>
            <a:pPr algn="ctr"/>
            <a:r>
              <a:rPr lang="en-US" sz="1350" dirty="0"/>
              <a:t>#3</a:t>
            </a:r>
          </a:p>
        </p:txBody>
      </p:sp>
      <p:sp>
        <p:nvSpPr>
          <p:cNvPr id="14" name="TextBox 13">
            <a:extLst>
              <a:ext uri="{FF2B5EF4-FFF2-40B4-BE49-F238E27FC236}">
                <a16:creationId xmlns:a16="http://schemas.microsoft.com/office/drawing/2014/main" id="{5A8735BD-91A0-40B4-ACDC-1C7FB08A2D94}"/>
              </a:ext>
            </a:extLst>
          </p:cNvPr>
          <p:cNvSpPr txBox="1"/>
          <p:nvPr/>
        </p:nvSpPr>
        <p:spPr>
          <a:xfrm>
            <a:off x="1416842" y="2390327"/>
            <a:ext cx="95729" cy="200055"/>
          </a:xfrm>
          <a:prstGeom prst="rect">
            <a:avLst/>
          </a:prstGeom>
          <a:solidFill>
            <a:schemeClr val="bg1"/>
          </a:solidFill>
        </p:spPr>
        <p:txBody>
          <a:bodyPr wrap="square" lIns="0" tIns="0" rIns="0" bIns="0" rtlCol="0">
            <a:spAutoFit/>
          </a:bodyPr>
          <a:lstStyle/>
          <a:p>
            <a:pPr algn="r"/>
            <a:r>
              <a:rPr lang="en-US" sz="1300" b="1" dirty="0">
                <a:latin typeface="Times New Roman" panose="02020603050405020304" pitchFamily="18" charset="0"/>
                <a:cs typeface="Times New Roman" panose="02020603050405020304" pitchFamily="18" charset="0"/>
              </a:rPr>
              <a:t>3</a:t>
            </a:r>
          </a:p>
        </p:txBody>
      </p:sp>
      <p:sp>
        <p:nvSpPr>
          <p:cNvPr id="16" name="Rectangle 15">
            <a:extLst>
              <a:ext uri="{FF2B5EF4-FFF2-40B4-BE49-F238E27FC236}">
                <a16:creationId xmlns:a16="http://schemas.microsoft.com/office/drawing/2014/main" id="{F2C0ED03-39CA-4D6A-9EE1-813FFB34EB0A}"/>
              </a:ext>
            </a:extLst>
          </p:cNvPr>
          <p:cNvSpPr/>
          <p:nvPr/>
        </p:nvSpPr>
        <p:spPr>
          <a:xfrm>
            <a:off x="7191374" y="1066679"/>
            <a:ext cx="1876426" cy="1277273"/>
          </a:xfrm>
          <a:prstGeom prst="rect">
            <a:avLst/>
          </a:prstGeom>
          <a:solidFill>
            <a:schemeClr val="bg2"/>
          </a:solidFill>
        </p:spPr>
        <p:txBody>
          <a:bodyPr wrap="square">
            <a:spAutoFit/>
          </a:bodyPr>
          <a:lstStyle/>
          <a:p>
            <a:r>
              <a:rPr lang="en-US" sz="1100" dirty="0"/>
              <a:t>A decision-theoretic metric that compares how well the assay method compares with an </a:t>
            </a:r>
            <a:r>
              <a:rPr lang="en-US" sz="1100" b="1" dirty="0"/>
              <a:t>ideal method</a:t>
            </a:r>
            <a:r>
              <a:rPr lang="en-US" sz="1100" dirty="0"/>
              <a:t> that has perfect recovery efficiency for purposes of estimating bioburden</a:t>
            </a:r>
          </a:p>
        </p:txBody>
      </p:sp>
      <p:sp>
        <p:nvSpPr>
          <p:cNvPr id="17" name="Arc 16">
            <a:extLst>
              <a:ext uri="{FF2B5EF4-FFF2-40B4-BE49-F238E27FC236}">
                <a16:creationId xmlns:a16="http://schemas.microsoft.com/office/drawing/2014/main" id="{D8F0C0BF-C695-4401-8E1F-4AC0FCD80D0E}"/>
              </a:ext>
            </a:extLst>
          </p:cNvPr>
          <p:cNvSpPr/>
          <p:nvPr/>
        </p:nvSpPr>
        <p:spPr>
          <a:xfrm flipV="1">
            <a:off x="7510254" y="1645919"/>
            <a:ext cx="996731" cy="1434810"/>
          </a:xfrm>
          <a:prstGeom prst="arc">
            <a:avLst/>
          </a:prstGeom>
          <a:ln>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55B757F5-6CD6-38A1-9144-897DC9896C73}"/>
              </a:ext>
            </a:extLst>
          </p:cNvPr>
          <p:cNvPicPr>
            <a:picLocks noChangeAspect="1"/>
          </p:cNvPicPr>
          <p:nvPr/>
        </p:nvPicPr>
        <p:blipFill>
          <a:blip r:embed="rId3"/>
          <a:stretch>
            <a:fillRect/>
          </a:stretch>
        </p:blipFill>
        <p:spPr>
          <a:xfrm>
            <a:off x="7647122" y="4778012"/>
            <a:ext cx="1419544" cy="299160"/>
          </a:xfrm>
          <a:prstGeom prst="rect">
            <a:avLst/>
          </a:prstGeom>
        </p:spPr>
      </p:pic>
    </p:spTree>
    <p:extLst>
      <p:ext uri="{BB962C8B-B14F-4D97-AF65-F5344CB8AC3E}">
        <p14:creationId xmlns:p14="http://schemas.microsoft.com/office/powerpoint/2010/main" val="83363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06B93A-6D63-43D6-A0F9-ACB3279F5A44}"/>
              </a:ext>
            </a:extLst>
          </p:cNvPr>
          <p:cNvPicPr>
            <a:picLocks noChangeAspect="1"/>
          </p:cNvPicPr>
          <p:nvPr/>
        </p:nvPicPr>
        <p:blipFill>
          <a:blip r:embed="rId2"/>
          <a:stretch>
            <a:fillRect/>
          </a:stretch>
        </p:blipFill>
        <p:spPr>
          <a:xfrm>
            <a:off x="966215" y="2395091"/>
            <a:ext cx="7065265" cy="2423410"/>
          </a:xfrm>
          <a:prstGeom prst="rect">
            <a:avLst/>
          </a:prstGeom>
        </p:spPr>
      </p:pic>
      <p:sp>
        <p:nvSpPr>
          <p:cNvPr id="13" name="TextBox 12">
            <a:extLst>
              <a:ext uri="{FF2B5EF4-FFF2-40B4-BE49-F238E27FC236}">
                <a16:creationId xmlns:a16="http://schemas.microsoft.com/office/drawing/2014/main" id="{7A91A8E8-3E67-49A0-A0CB-FCDB7734D5C3}"/>
              </a:ext>
            </a:extLst>
          </p:cNvPr>
          <p:cNvSpPr txBox="1"/>
          <p:nvPr/>
        </p:nvSpPr>
        <p:spPr>
          <a:xfrm>
            <a:off x="891539" y="4594860"/>
            <a:ext cx="7139941" cy="415498"/>
          </a:xfrm>
          <a:prstGeom prst="rect">
            <a:avLst/>
          </a:prstGeom>
          <a:noFill/>
        </p:spPr>
        <p:txBody>
          <a:bodyPr wrap="square" rtlCol="0">
            <a:spAutoFit/>
          </a:bodyPr>
          <a:lstStyle/>
          <a:p>
            <a:r>
              <a:rPr lang="en-US" sz="1050" dirty="0" err="1"/>
              <a:t>DiNicola,</a:t>
            </a:r>
            <a:r>
              <a:rPr lang="en-US" sz="1050" dirty="0"/>
              <a:t> M., </a:t>
            </a:r>
            <a:r>
              <a:rPr lang="en-US" sz="1050" dirty="0" err="1"/>
              <a:t>Seuylemezian</a:t>
            </a:r>
            <a:r>
              <a:rPr lang="en-US" sz="1050" dirty="0"/>
              <a:t>, A., et al. “Modeling of Recovery Efficiency of Sampling Devices used in Planetary Protection Bioburden Estimation”, PSAM16 Conference Paper, June 2022.</a:t>
            </a:r>
          </a:p>
        </p:txBody>
      </p:sp>
      <p:sp>
        <p:nvSpPr>
          <p:cNvPr id="2" name="Title 1">
            <a:extLst>
              <a:ext uri="{FF2B5EF4-FFF2-40B4-BE49-F238E27FC236}">
                <a16:creationId xmlns:a16="http://schemas.microsoft.com/office/drawing/2014/main" id="{9F0BD09E-C83F-41F6-AC3B-A143810F36BD}"/>
              </a:ext>
            </a:extLst>
          </p:cNvPr>
          <p:cNvSpPr>
            <a:spLocks noGrp="1"/>
          </p:cNvSpPr>
          <p:nvPr>
            <p:ph type="title"/>
          </p:nvPr>
        </p:nvSpPr>
        <p:spPr/>
        <p:txBody>
          <a:bodyPr/>
          <a:lstStyle/>
          <a:p>
            <a:r>
              <a:rPr lang="en-US" dirty="0"/>
              <a:t>Recovery Efficiency Results: Swabs</a:t>
            </a:r>
          </a:p>
        </p:txBody>
      </p:sp>
      <p:sp>
        <p:nvSpPr>
          <p:cNvPr id="10" name="Rectangle: Rounded Corners 9">
            <a:extLst>
              <a:ext uri="{FF2B5EF4-FFF2-40B4-BE49-F238E27FC236}">
                <a16:creationId xmlns:a16="http://schemas.microsoft.com/office/drawing/2014/main" id="{3A3ADD74-4ABF-412F-AAFC-453BCEB06393}"/>
              </a:ext>
            </a:extLst>
          </p:cNvPr>
          <p:cNvSpPr/>
          <p:nvPr/>
        </p:nvSpPr>
        <p:spPr>
          <a:xfrm>
            <a:off x="996696" y="3715424"/>
            <a:ext cx="7065265" cy="443579"/>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2">
            <a:extLst>
              <a:ext uri="{FF2B5EF4-FFF2-40B4-BE49-F238E27FC236}">
                <a16:creationId xmlns:a16="http://schemas.microsoft.com/office/drawing/2014/main" id="{B67E6975-FDD7-4583-9E34-7430E35DB091}"/>
              </a:ext>
            </a:extLst>
          </p:cNvPr>
          <p:cNvSpPr>
            <a:spLocks noGrp="1"/>
          </p:cNvSpPr>
          <p:nvPr>
            <p:ph idx="1"/>
          </p:nvPr>
        </p:nvSpPr>
        <p:spPr>
          <a:xfrm>
            <a:off x="628650" y="1127761"/>
            <a:ext cx="7886700" cy="1158239"/>
          </a:xfrm>
        </p:spPr>
        <p:txBody>
          <a:bodyPr>
            <a:normAutofit fontScale="70000" lnSpcReduction="20000"/>
          </a:bodyPr>
          <a:lstStyle/>
          <a:p>
            <a:r>
              <a:rPr lang="en-US" sz="1800" dirty="0"/>
              <a:t>A noticeable drop in the mean recovery efficiency occurs with ESA facility nylon-flocked swab experiments when using the NASA (C) instead of ESA (D) standard assay. </a:t>
            </a:r>
          </a:p>
          <a:p>
            <a:r>
              <a:rPr lang="en-US" sz="1800" dirty="0"/>
              <a:t>This result is of borderline statistical significance at the 5% level. </a:t>
            </a:r>
          </a:p>
          <a:p>
            <a:r>
              <a:rPr lang="en-US" sz="1800" dirty="0"/>
              <a:t>Fewer replicates performed for (C) leads to higher variability in the mean recovery efficiency results. </a:t>
            </a:r>
          </a:p>
          <a:p>
            <a:r>
              <a:rPr lang="en-US" sz="1800" dirty="0"/>
              <a:t>Making the number of replicates consistent with (D) would allow this difference to be better quantified. </a:t>
            </a:r>
          </a:p>
        </p:txBody>
      </p:sp>
      <p:sp>
        <p:nvSpPr>
          <p:cNvPr id="9" name="TextBox 8">
            <a:extLst>
              <a:ext uri="{FF2B5EF4-FFF2-40B4-BE49-F238E27FC236}">
                <a16:creationId xmlns:a16="http://schemas.microsoft.com/office/drawing/2014/main" id="{FE0FCAA4-BB88-4716-A6C0-592AB86655EB}"/>
              </a:ext>
            </a:extLst>
          </p:cNvPr>
          <p:cNvSpPr txBox="1"/>
          <p:nvPr/>
        </p:nvSpPr>
        <p:spPr>
          <a:xfrm>
            <a:off x="1416842" y="2390327"/>
            <a:ext cx="95729" cy="200055"/>
          </a:xfrm>
          <a:prstGeom prst="rect">
            <a:avLst/>
          </a:prstGeom>
          <a:solidFill>
            <a:schemeClr val="bg1"/>
          </a:solidFill>
        </p:spPr>
        <p:txBody>
          <a:bodyPr wrap="square" lIns="0" tIns="0" rIns="0" bIns="0" rtlCol="0">
            <a:spAutoFit/>
          </a:bodyPr>
          <a:lstStyle/>
          <a:p>
            <a:pPr algn="r"/>
            <a:r>
              <a:rPr lang="en-US" sz="1300" b="1" dirty="0">
                <a:latin typeface="Times New Roman" panose="02020603050405020304" pitchFamily="18" charset="0"/>
                <a:cs typeface="Times New Roman" panose="02020603050405020304" pitchFamily="18" charset="0"/>
              </a:rPr>
              <a:t>3</a:t>
            </a:r>
          </a:p>
        </p:txBody>
      </p:sp>
      <p:pic>
        <p:nvPicPr>
          <p:cNvPr id="8" name="Picture 7">
            <a:extLst>
              <a:ext uri="{FF2B5EF4-FFF2-40B4-BE49-F238E27FC236}">
                <a16:creationId xmlns:a16="http://schemas.microsoft.com/office/drawing/2014/main" id="{AEF8DCA0-249E-A3AC-C82B-620F95D67699}"/>
              </a:ext>
            </a:extLst>
          </p:cNvPr>
          <p:cNvPicPr>
            <a:picLocks noChangeAspect="1"/>
          </p:cNvPicPr>
          <p:nvPr/>
        </p:nvPicPr>
        <p:blipFill>
          <a:blip r:embed="rId3"/>
          <a:stretch>
            <a:fillRect/>
          </a:stretch>
        </p:blipFill>
        <p:spPr>
          <a:xfrm>
            <a:off x="7580077" y="4753259"/>
            <a:ext cx="1529547" cy="322342"/>
          </a:xfrm>
          <a:prstGeom prst="rect">
            <a:avLst/>
          </a:prstGeom>
        </p:spPr>
      </p:pic>
    </p:spTree>
    <p:extLst>
      <p:ext uri="{BB962C8B-B14F-4D97-AF65-F5344CB8AC3E}">
        <p14:creationId xmlns:p14="http://schemas.microsoft.com/office/powerpoint/2010/main" val="271255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D09E-C83F-41F6-AC3B-A143810F36BD}"/>
              </a:ext>
            </a:extLst>
          </p:cNvPr>
          <p:cNvSpPr>
            <a:spLocks noGrp="1"/>
          </p:cNvSpPr>
          <p:nvPr>
            <p:ph type="title"/>
          </p:nvPr>
        </p:nvSpPr>
        <p:spPr/>
        <p:txBody>
          <a:bodyPr/>
          <a:lstStyle/>
          <a:p>
            <a:r>
              <a:rPr lang="en-US" dirty="0"/>
              <a:t>Recovery Efficiency Results: Swabs</a:t>
            </a:r>
          </a:p>
        </p:txBody>
      </p:sp>
      <p:sp>
        <p:nvSpPr>
          <p:cNvPr id="12" name="Content Placeholder 2">
            <a:extLst>
              <a:ext uri="{FF2B5EF4-FFF2-40B4-BE49-F238E27FC236}">
                <a16:creationId xmlns:a16="http://schemas.microsoft.com/office/drawing/2014/main" id="{B67E6975-FDD7-4583-9E34-7430E35DB091}"/>
              </a:ext>
            </a:extLst>
          </p:cNvPr>
          <p:cNvSpPr>
            <a:spLocks noGrp="1"/>
          </p:cNvSpPr>
          <p:nvPr>
            <p:ph idx="1"/>
          </p:nvPr>
        </p:nvSpPr>
        <p:spPr>
          <a:xfrm>
            <a:off x="628650" y="1127761"/>
            <a:ext cx="7886700" cy="1158239"/>
          </a:xfrm>
        </p:spPr>
        <p:txBody>
          <a:bodyPr>
            <a:normAutofit fontScale="85000" lnSpcReduction="20000"/>
          </a:bodyPr>
          <a:lstStyle/>
          <a:p>
            <a:r>
              <a:rPr lang="en-US" sz="1800" dirty="0"/>
              <a:t>For Puritan cotton swabs, there is a borderline statistically significant difference (at the 5% level) between its mean recovery efficiency when tested at a NASA (A) versus ESA (B) facility. </a:t>
            </a:r>
          </a:p>
          <a:p>
            <a:r>
              <a:rPr lang="en-US" sz="1800" dirty="0"/>
              <a:t>Further experiments controlling for processing technique and testing facility would be needed in order to better understand the mechanism causing this difference. </a:t>
            </a:r>
          </a:p>
        </p:txBody>
      </p:sp>
      <p:pic>
        <p:nvPicPr>
          <p:cNvPr id="8" name="Picture 7">
            <a:extLst>
              <a:ext uri="{FF2B5EF4-FFF2-40B4-BE49-F238E27FC236}">
                <a16:creationId xmlns:a16="http://schemas.microsoft.com/office/drawing/2014/main" id="{C819CB5D-33A2-4393-B9F4-2063F1ADDBAF}"/>
              </a:ext>
            </a:extLst>
          </p:cNvPr>
          <p:cNvPicPr>
            <a:picLocks noChangeAspect="1"/>
          </p:cNvPicPr>
          <p:nvPr/>
        </p:nvPicPr>
        <p:blipFill>
          <a:blip r:embed="rId2"/>
          <a:stretch>
            <a:fillRect/>
          </a:stretch>
        </p:blipFill>
        <p:spPr>
          <a:xfrm>
            <a:off x="966215" y="2395091"/>
            <a:ext cx="7065265" cy="2423410"/>
          </a:xfrm>
          <a:prstGeom prst="rect">
            <a:avLst/>
          </a:prstGeom>
        </p:spPr>
      </p:pic>
      <p:sp>
        <p:nvSpPr>
          <p:cNvPr id="9" name="TextBox 8">
            <a:extLst>
              <a:ext uri="{FF2B5EF4-FFF2-40B4-BE49-F238E27FC236}">
                <a16:creationId xmlns:a16="http://schemas.microsoft.com/office/drawing/2014/main" id="{904E6ED1-D4AA-4B36-94F3-CDA5B3AA8BDB}"/>
              </a:ext>
            </a:extLst>
          </p:cNvPr>
          <p:cNvSpPr txBox="1"/>
          <p:nvPr/>
        </p:nvSpPr>
        <p:spPr>
          <a:xfrm>
            <a:off x="891539" y="4594860"/>
            <a:ext cx="7139941" cy="415498"/>
          </a:xfrm>
          <a:prstGeom prst="rect">
            <a:avLst/>
          </a:prstGeom>
          <a:noFill/>
        </p:spPr>
        <p:txBody>
          <a:bodyPr wrap="square" rtlCol="0">
            <a:spAutoFit/>
          </a:bodyPr>
          <a:lstStyle/>
          <a:p>
            <a:r>
              <a:rPr lang="en-US" sz="1050" dirty="0" err="1"/>
              <a:t>DiNicola,</a:t>
            </a:r>
            <a:r>
              <a:rPr lang="en-US" sz="1050" dirty="0"/>
              <a:t> M., </a:t>
            </a:r>
            <a:r>
              <a:rPr lang="en-US" sz="1050" dirty="0" err="1"/>
              <a:t>Seuylemezian</a:t>
            </a:r>
            <a:r>
              <a:rPr lang="en-US" sz="1050" dirty="0"/>
              <a:t>, A., et al. “Modeling of Recovery Efficiency of Sampling Devices used in Planetary Protection Bioburden Estimation”, PSAM16 Conference Paper, June 2022.</a:t>
            </a:r>
          </a:p>
        </p:txBody>
      </p:sp>
      <p:sp>
        <p:nvSpPr>
          <p:cNvPr id="13" name="TextBox 12">
            <a:extLst>
              <a:ext uri="{FF2B5EF4-FFF2-40B4-BE49-F238E27FC236}">
                <a16:creationId xmlns:a16="http://schemas.microsoft.com/office/drawing/2014/main" id="{3DEEB316-DE31-45E3-A6C4-196430DAF51E}"/>
              </a:ext>
            </a:extLst>
          </p:cNvPr>
          <p:cNvSpPr txBox="1"/>
          <p:nvPr/>
        </p:nvSpPr>
        <p:spPr>
          <a:xfrm>
            <a:off x="1416842" y="2390327"/>
            <a:ext cx="95729" cy="200055"/>
          </a:xfrm>
          <a:prstGeom prst="rect">
            <a:avLst/>
          </a:prstGeom>
          <a:solidFill>
            <a:schemeClr val="bg1"/>
          </a:solidFill>
        </p:spPr>
        <p:txBody>
          <a:bodyPr wrap="square" lIns="0" tIns="0" rIns="0" bIns="0" rtlCol="0">
            <a:spAutoFit/>
          </a:bodyPr>
          <a:lstStyle/>
          <a:p>
            <a:pPr algn="r"/>
            <a:r>
              <a:rPr lang="en-US" sz="1300" b="1" dirty="0">
                <a:latin typeface="Times New Roman" panose="02020603050405020304" pitchFamily="18" charset="0"/>
                <a:cs typeface="Times New Roman" panose="02020603050405020304" pitchFamily="18" charset="0"/>
              </a:rPr>
              <a:t>3</a:t>
            </a:r>
          </a:p>
        </p:txBody>
      </p:sp>
      <p:sp>
        <p:nvSpPr>
          <p:cNvPr id="14" name="Rectangle: Rounded Corners 13">
            <a:extLst>
              <a:ext uri="{FF2B5EF4-FFF2-40B4-BE49-F238E27FC236}">
                <a16:creationId xmlns:a16="http://schemas.microsoft.com/office/drawing/2014/main" id="{A997FAF2-F7A0-4992-B9D0-6426BF5A5732}"/>
              </a:ext>
            </a:extLst>
          </p:cNvPr>
          <p:cNvSpPr/>
          <p:nvPr/>
        </p:nvSpPr>
        <p:spPr>
          <a:xfrm>
            <a:off x="996696" y="3298051"/>
            <a:ext cx="7011924" cy="4128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BB8B069C-6911-90D5-90AF-D92A08DD5D8C}"/>
              </a:ext>
            </a:extLst>
          </p:cNvPr>
          <p:cNvPicPr>
            <a:picLocks noChangeAspect="1"/>
          </p:cNvPicPr>
          <p:nvPr/>
        </p:nvPicPr>
        <p:blipFill>
          <a:blip r:embed="rId3"/>
          <a:stretch>
            <a:fillRect/>
          </a:stretch>
        </p:blipFill>
        <p:spPr>
          <a:xfrm>
            <a:off x="7619769" y="4766981"/>
            <a:ext cx="1524231" cy="321222"/>
          </a:xfrm>
          <a:prstGeom prst="rect">
            <a:avLst/>
          </a:prstGeom>
        </p:spPr>
      </p:pic>
    </p:spTree>
    <p:extLst>
      <p:ext uri="{BB962C8B-B14F-4D97-AF65-F5344CB8AC3E}">
        <p14:creationId xmlns:p14="http://schemas.microsoft.com/office/powerpoint/2010/main" val="1883960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18256</TotalTime>
  <Words>2730</Words>
  <Application>Microsoft Macintosh PowerPoint</Application>
  <PresentationFormat>On-screen Show (16:9)</PresentationFormat>
  <Paragraphs>292</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Cambria Math</vt:lpstr>
      <vt:lpstr>Times New Roman</vt:lpstr>
      <vt:lpstr>NASAjpl-WhiteTheme-16x9-vA6</vt:lpstr>
      <vt:lpstr>NASAjpl-BlackTheme-16x9-vA6</vt:lpstr>
      <vt:lpstr>PowerPoint Presentation</vt:lpstr>
      <vt:lpstr>Problem Statement</vt:lpstr>
      <vt:lpstr>Process being modeled</vt:lpstr>
      <vt:lpstr>Potential Models</vt:lpstr>
      <vt:lpstr>Model Assumptions</vt:lpstr>
      <vt:lpstr>Model Formulation (v3)</vt:lpstr>
      <vt:lpstr>Recovery Efficiency Results: Swabs</vt:lpstr>
      <vt:lpstr>Recovery Efficiency Results: Swabs</vt:lpstr>
      <vt:lpstr>Recovery Efficiency Results: Swabs</vt:lpstr>
      <vt:lpstr>Recovery Efficiency Cost Function Comparison</vt:lpstr>
      <vt:lpstr>Sensitivity to Inoculation Level: Swabs</vt:lpstr>
      <vt:lpstr>Sensitivity to Inoculation Level: Swabs</vt:lpstr>
      <vt:lpstr>Sensitivity to Inoculation Level: Wipes</vt:lpstr>
      <vt:lpstr>Sensitivity to Inoculation Level: Wipes (ex 400)</vt:lpstr>
      <vt:lpstr>Sensitivity to Species: Nylon Flocked Swab</vt:lpstr>
      <vt:lpstr>Conclusions</vt:lpstr>
      <vt:lpstr>PowerPoint Presentation</vt:lpstr>
      <vt:lpstr>PowerPoint Presentation</vt:lpstr>
      <vt:lpstr>Model Assumptions: Seeding</vt:lpstr>
      <vt:lpstr>Model Assumptions: Recovery</vt:lpstr>
      <vt:lpstr>Cost 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Arman Seuylemezian</cp:lastModifiedBy>
  <cp:revision>173</cp:revision>
  <dcterms:created xsi:type="dcterms:W3CDTF">2016-09-08T21:41:17Z</dcterms:created>
  <dcterms:modified xsi:type="dcterms:W3CDTF">2022-06-28T01:12:45Z</dcterms:modified>
</cp:coreProperties>
</file>