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598" r:id="rId3"/>
    <p:sldId id="608" r:id="rId4"/>
    <p:sldId id="617" r:id="rId5"/>
    <p:sldId id="610" r:id="rId6"/>
    <p:sldId id="611" r:id="rId7"/>
    <p:sldId id="593" r:id="rId8"/>
    <p:sldId id="597" r:id="rId9"/>
    <p:sldId id="596" r:id="rId10"/>
    <p:sldId id="595" r:id="rId11"/>
    <p:sldId id="602" r:id="rId12"/>
    <p:sldId id="603" r:id="rId13"/>
    <p:sldId id="604" r:id="rId14"/>
    <p:sldId id="605" r:id="rId15"/>
    <p:sldId id="612" r:id="rId16"/>
    <p:sldId id="613" r:id="rId17"/>
    <p:sldId id="614" r:id="rId18"/>
    <p:sldId id="606" r:id="rId19"/>
    <p:sldId id="618" r:id="rId20"/>
    <p:sldId id="61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76F0289-C76C-A240-B768-2DF407D3FA80}">
          <p14:sldIdLst>
            <p14:sldId id="257"/>
            <p14:sldId id="598"/>
            <p14:sldId id="608"/>
            <p14:sldId id="617"/>
            <p14:sldId id="610"/>
            <p14:sldId id="611"/>
          </p14:sldIdLst>
        </p14:section>
        <p14:section name="Building the Composite Model" id="{6BD0BECD-14FA-EC40-A366-C9E3A035D601}">
          <p14:sldIdLst>
            <p14:sldId id="593"/>
            <p14:sldId id="597"/>
            <p14:sldId id="596"/>
            <p14:sldId id="595"/>
            <p14:sldId id="602"/>
            <p14:sldId id="603"/>
            <p14:sldId id="604"/>
            <p14:sldId id="605"/>
            <p14:sldId id="612"/>
            <p14:sldId id="613"/>
            <p14:sldId id="614"/>
            <p14:sldId id="606"/>
            <p14:sldId id="618"/>
            <p14:sldId id="6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/>
    <p:restoredTop sz="66769"/>
  </p:normalViewPr>
  <p:slideViewPr>
    <p:cSldViewPr snapToGrid="0" snapToObjects="1">
      <p:cViewPr varScale="1">
        <p:scale>
          <a:sx n="73" d="100"/>
          <a:sy n="73" d="100"/>
        </p:scale>
        <p:origin x="1992" y="184"/>
      </p:cViewPr>
      <p:guideLst>
        <p:guide orient="horz" pos="2160"/>
        <p:guide pos="3908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963E-04E4-5842-B43D-2B7B9F24B2E5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ABB05-3A38-904C-B1D7-5769C35576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0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FD1C-51FC-4469-912E-1B2A86B3192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923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69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26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1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10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45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04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24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5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90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98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99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27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2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41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ABB05-3A38-904C-B1D7-5769C355760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2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34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C30C3-632F-451A-9686-DAB56231890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7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4B96F-4F90-5DA5-2021-97C945376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9B3F2E-2475-DA5B-D5BF-296F6D96C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D646F9-2A1D-B10D-51FD-0CCFE3AC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0882F-0E3F-C5C9-36C9-61F7645B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89991D-B81B-CB32-0B82-4B9A6F20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18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0B51A-A2E4-27D5-15C9-5EB9BA5E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CBB11E-D4B3-C179-2FCA-0B1107C2F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F12D6-919E-025E-28D0-914C7AAD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86CA25-11AF-5ADE-2527-883E6C21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59E1F8-B14B-2161-2FA6-1BFF4367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2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7290C7-5663-34A5-AC82-92D949CFC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B3F6FC-F492-A9D9-CC55-DA110170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DF6B2B-7D3F-26B4-A5CE-9E461849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CF51AE-F9AD-556D-AB49-1E13BB23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7B981-23BB-7C2C-3EDE-5B1C89BD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24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 userDrawn="1"/>
        </p:nvSpPr>
        <p:spPr>
          <a:xfrm>
            <a:off x="666712" y="428604"/>
            <a:ext cx="10763325" cy="1938676"/>
          </a:xfrm>
          <a:prstGeom prst="roundRect">
            <a:avLst>
              <a:gd name="adj" fmla="val 11334"/>
            </a:avLst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828800" y="3929066"/>
            <a:ext cx="8534400" cy="1500198"/>
          </a:xfrm>
        </p:spPr>
        <p:txBody>
          <a:bodyPr>
            <a:normAutofit/>
          </a:bodyPr>
          <a:lstStyle>
            <a:lvl1pPr marL="0" indent="0" algn="ctr">
              <a:buNone/>
              <a:defRPr sz="1800" b="0" cap="none" spc="0" baseline="0">
                <a:solidFill>
                  <a:schemeClr val="tx2"/>
                </a:solidFill>
                <a:latin typeface="Humnst777 B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noProof="0"/>
              <a:t>Formatvorlage des Untertitelmasters durch Klicken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/>
          </p:nvPr>
        </p:nvSpPr>
        <p:spPr>
          <a:xfrm>
            <a:off x="1047783" y="785814"/>
            <a:ext cx="9715500" cy="785799"/>
          </a:xfrm>
        </p:spPr>
        <p:txBody>
          <a:bodyPr>
            <a:noAutofit/>
          </a:bodyPr>
          <a:lstStyle>
            <a:lvl1pPr>
              <a:buNone/>
              <a:defRPr sz="4000" b="1" cap="all" baseline="0">
                <a:solidFill>
                  <a:schemeClr val="bg1"/>
                </a:solidFill>
                <a:latin typeface="Humnst777 BT" pitchFamily="34" charset="0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noProof="0"/>
              <a:t>Textmasterformate durch Klicken bearbeiten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2143126"/>
            <a:ext cx="9715500" cy="1071563"/>
          </a:xfrm>
        </p:spPr>
        <p:txBody>
          <a:bodyPr>
            <a:normAutofit/>
          </a:bodyPr>
          <a:lstStyle>
            <a:lvl1pPr algn="ctr">
              <a:buNone/>
              <a:defRPr sz="2800">
                <a:latin typeface="Humnst777 BT" pitchFamily="34" charset="0"/>
              </a:defRPr>
            </a:lvl1pPr>
          </a:lstStyle>
          <a:p>
            <a:pPr lvl="0"/>
            <a:r>
              <a:rPr lang="en-US" noProof="0"/>
              <a:t> Textmasterformate durch Klicken bearbeiten</a:t>
            </a:r>
          </a:p>
        </p:txBody>
      </p:sp>
      <p:pic>
        <p:nvPicPr>
          <p:cNvPr id="8" name="Grafik 7" descr="Logo_VK_35mm_4C.jpg">
            <a:extLst>
              <a:ext uri="{FF2B5EF4-FFF2-40B4-BE49-F238E27FC236}">
                <a16:creationId xmlns:a16="http://schemas.microsoft.com/office/drawing/2014/main" id="{7F851F66-BCFB-E19D-EB80-31B095F4E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62845" y="5565377"/>
            <a:ext cx="2567192" cy="8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tand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noProof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noProof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-7528" y="-1484"/>
            <a:ext cx="12199528" cy="1001592"/>
          </a:xfrm>
          <a:prstGeom prst="rect">
            <a:avLst/>
          </a:prstGeom>
          <a:solidFill>
            <a:srgbClr val="00747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noProof="0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-1831" y="6561914"/>
            <a:ext cx="12192000" cy="309563"/>
          </a:xfrm>
          <a:prstGeom prst="rect">
            <a:avLst/>
          </a:prstGeom>
          <a:solidFill>
            <a:srgbClr val="00747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algn="l" defTabSz="914400" rtl="0" eaLnBrk="1" latinLnBrk="0" hangingPunct="1"/>
            <a:endParaRPr kumimoji="0" lang="en-US" sz="18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12" y="112710"/>
            <a:ext cx="10858576" cy="752460"/>
          </a:xfrm>
        </p:spPr>
        <p:txBody>
          <a:bodyPr anchor="b">
            <a:noAutofit/>
          </a:bodyPr>
          <a:lstStyle>
            <a:lvl1pPr algn="l">
              <a:buNone/>
              <a:defRPr sz="4000" b="0" cap="none" baseline="0">
                <a:solidFill>
                  <a:srgbClr val="FFFFFF"/>
                </a:solidFill>
                <a:latin typeface="Humnst777 BT" pitchFamily="34" charset="0"/>
              </a:defRPr>
            </a:lvl1pPr>
          </a:lstStyle>
          <a:p>
            <a:r>
              <a:rPr kumimoji="0" lang="en-US" noProof="0"/>
              <a:t>Titelmasterformat durch Klicken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2"/>
          </p:nvPr>
        </p:nvSpPr>
        <p:spPr>
          <a:xfrm>
            <a:off x="703383" y="1285861"/>
            <a:ext cx="10803988" cy="5072078"/>
          </a:xfrm>
        </p:spPr>
        <p:txBody>
          <a:bodyPr/>
          <a:lstStyle>
            <a:lvl1pPr>
              <a:spcBef>
                <a:spcPts val="1200"/>
              </a:spcBef>
              <a:buClr>
                <a:srgbClr val="FF7900"/>
              </a:buClr>
              <a:buFont typeface="Wingdings" pitchFamily="2" charset="2"/>
              <a:buChar char="§"/>
              <a:defRPr sz="2800" b="0">
                <a:latin typeface="Humnst777 BT" pitchFamily="34" charset="0"/>
              </a:defRPr>
            </a:lvl1pPr>
            <a:lvl2pPr>
              <a:spcBef>
                <a:spcPts val="600"/>
              </a:spcBef>
              <a:buClr>
                <a:srgbClr val="FF7900"/>
              </a:buClr>
              <a:buFont typeface="Wingdings 3" pitchFamily="18" charset="2"/>
              <a:buChar char=""/>
              <a:defRPr>
                <a:solidFill>
                  <a:schemeClr val="tx1"/>
                </a:solidFill>
                <a:latin typeface="Humnst777 BT" pitchFamily="34" charset="0"/>
              </a:defRPr>
            </a:lvl2pPr>
            <a:lvl3pPr>
              <a:spcBef>
                <a:spcPts val="400"/>
              </a:spcBef>
              <a:buClr>
                <a:srgbClr val="FF7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umnst777 BT" pitchFamily="34" charset="0"/>
              </a:defRPr>
            </a:lvl3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2" name="Fußzeilenplatzhalter 4"/>
          <p:cNvSpPr txBox="1">
            <a:spLocks/>
          </p:cNvSpPr>
          <p:nvPr userDrawn="1"/>
        </p:nvSpPr>
        <p:spPr>
          <a:xfrm>
            <a:off x="666712" y="6565294"/>
            <a:ext cx="7896277" cy="36576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mnst777 BT" pitchFamily="34" charset="0"/>
                <a:ea typeface="+mn-ea"/>
                <a:cs typeface="+mn-cs"/>
              </a:rPr>
              <a:t>Model-Based Reliability Engineering of Automotive Drivetrain Architectures with Multi-Trajectory Simulation</a:t>
            </a:r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7334259" y="6565294"/>
            <a:ext cx="4191029" cy="36576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fld id="{20B75C44-4C54-4347-8FA1-27D1BE529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mnst777 B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mnst777 BT" pitchFamily="34" charset="0"/>
              <a:ea typeface="+mn-ea"/>
              <a:cs typeface="+mn-cs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3420534" y="2987675"/>
            <a:ext cx="535093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noProof="0"/>
          </a:p>
        </p:txBody>
      </p:sp>
    </p:spTree>
    <p:extLst>
      <p:ext uri="{BB962C8B-B14F-4D97-AF65-F5344CB8AC3E}">
        <p14:creationId xmlns:p14="http://schemas.microsoft.com/office/powerpoint/2010/main" val="428850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C6BE8-3D73-A5FC-9CEF-82B01A94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B8BF30-E26B-1E0D-E62A-6A068F3C4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6D37BB-6188-4210-76A6-41A1F16A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2A47B-8FA2-5582-08BD-F49F023B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B071FE-5D6E-5127-CDFF-D09C332C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01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2749D-BF8A-8487-2A12-76D2E906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FA24C4-D3D8-0F6D-9983-F61BD6DAF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632930-E542-40AA-DDFF-67BD1136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FD6F87-4AD4-D3AC-939F-592E3BCC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3A0724-DF7C-354C-D654-00D008AC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5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E8F19-8537-E3D4-AE9F-3A560BF1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BD1F0-FBA6-A8AB-463B-C7DD4FC6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B2CC72-8EC6-9CDA-9DB1-F3364D1C4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FE1D53-D3B4-3870-BD6A-5C404C0D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950592-9724-76D5-23F3-56D1669A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1D84DD-F63E-A2A7-42F7-B3CB230F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0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2B7E-5D77-5DD5-D119-CD1F8D90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88A679-82B0-3422-1F26-96DFE6BD9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572542-E391-0261-3BC7-D557A739F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3C5FD7-C2EC-5B03-044B-66F5D6336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0E1398E-4F38-106D-5533-7DFE87A5F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B19A2D-7262-A6E7-A672-BBB54E82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F9E4E45-DBCE-5403-81ED-7B58DBEB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1BAEA5-F9C7-0F26-3D55-9B0B2BA0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147F9-B8D7-1285-6639-A696A2CD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A10ACC-F204-9096-15B8-5D863289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208C7F-85CB-0DF6-79A0-6819BB05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FEBD30-1AE1-2949-70D8-FEEF23F1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92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639823-A331-B2AA-BF45-7D3F180F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794FBF-CA21-AD6F-A587-63D7DD3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95904-3588-84CC-C05C-074D14E4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A44D5-C6A1-1C4F-F8F3-7679D5CD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1DF8A4-EC68-87F6-0B78-E2B0F5F93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640A0B-798E-3FCD-4BA6-CED5DCCD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610E7D-6C22-D560-30D6-4E5F6DCC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FEC86E-AE3C-FC9F-0214-14E3BFAE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C2E7C1-320C-D62D-A75E-51B7C7E4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0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42F66-16C7-E795-E04D-786514E8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DD6616-6020-7C62-0ACC-C28D4D967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6B5CFC-4723-91DB-7D93-EE0D0C2D8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1345DA-EE63-9FEC-49E5-8F59A6D5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073E56-6139-E01E-211E-78485AAD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96F1CC-88A6-961D-F1C0-8FC22280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6B9905-A92D-072C-748A-17FBEA4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AD1299-1981-A494-74F2-849709C7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707D6-9BE8-B824-A843-ED2367FF4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FE11-588D-234A-B723-E3977B9B0B0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63A69-6C29-734A-67AE-DA98F183B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D5F2D0-93CF-4AB0-4693-7F4837AD5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BB99-14AB-A44A-A0B3-FA7D9D5BFC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3" Type="http://schemas.openxmlformats.org/officeDocument/2006/relationships/image" Target="../media/image17.emf"/><Relationship Id="rId21" Type="http://schemas.openxmlformats.org/officeDocument/2006/relationships/image" Target="../media/image29.emf"/><Relationship Id="rId7" Type="http://schemas.openxmlformats.org/officeDocument/2006/relationships/image" Target="../media/image11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9.emf"/><Relationship Id="rId24" Type="http://schemas.openxmlformats.org/officeDocument/2006/relationships/image" Target="../media/image32.emf"/><Relationship Id="rId5" Type="http://schemas.openxmlformats.org/officeDocument/2006/relationships/image" Target="../media/image12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10" Type="http://schemas.openxmlformats.org/officeDocument/2006/relationships/image" Target="../media/image16.emf"/><Relationship Id="rId19" Type="http://schemas.openxmlformats.org/officeDocument/2006/relationships/image" Target="../media/image27.emf"/><Relationship Id="rId4" Type="http://schemas.openxmlformats.org/officeDocument/2006/relationships/image" Target="../media/image18.emf"/><Relationship Id="rId9" Type="http://schemas.openxmlformats.org/officeDocument/2006/relationships/image" Target="../media/image15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4.emf"/><Relationship Id="rId3" Type="http://schemas.openxmlformats.org/officeDocument/2006/relationships/image" Target="../media/image12.emf"/><Relationship Id="rId21" Type="http://schemas.openxmlformats.org/officeDocument/2006/relationships/image" Target="../media/image32.emf"/><Relationship Id="rId7" Type="http://schemas.openxmlformats.org/officeDocument/2006/relationships/image" Target="../media/image15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1.emf"/><Relationship Id="rId5" Type="http://schemas.openxmlformats.org/officeDocument/2006/relationships/image" Target="../media/image11.emf"/><Relationship Id="rId15" Type="http://schemas.openxmlformats.org/officeDocument/2006/relationships/image" Target="../media/image24.emf"/><Relationship Id="rId23" Type="http://schemas.openxmlformats.org/officeDocument/2006/relationships/image" Target="../media/image30.emf"/><Relationship Id="rId10" Type="http://schemas.openxmlformats.org/officeDocument/2006/relationships/image" Target="../media/image16.emf"/><Relationship Id="rId19" Type="http://schemas.openxmlformats.org/officeDocument/2006/relationships/image" Target="../media/image28.emf"/><Relationship Id="rId4" Type="http://schemas.openxmlformats.org/officeDocument/2006/relationships/image" Target="../media/image13.emf"/><Relationship Id="rId9" Type="http://schemas.openxmlformats.org/officeDocument/2006/relationships/image" Target="../media/image17.emf"/><Relationship Id="rId14" Type="http://schemas.openxmlformats.org/officeDocument/2006/relationships/image" Target="../media/image23.emf"/><Relationship Id="rId2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135560" y="4293096"/>
            <a:ext cx="7920880" cy="1296144"/>
          </a:xfrm>
        </p:spPr>
        <p:txBody>
          <a:bodyPr>
            <a:normAutofit/>
          </a:bodyPr>
          <a:lstStyle/>
          <a:p>
            <a:r>
              <a:rPr lang="en-US" u="sng" dirty="0"/>
              <a:t>Sascha Schmidt</a:t>
            </a:r>
            <a:r>
              <a:rPr lang="en-US" dirty="0"/>
              <a:t> and Armin Zimmermann</a:t>
            </a:r>
          </a:p>
          <a:p>
            <a:r>
              <a:rPr lang="en-US" sz="1600" dirty="0"/>
              <a:t>Computer Science, Systems and Software Engineering</a:t>
            </a:r>
          </a:p>
          <a:p>
            <a:r>
              <a:rPr lang="en-US" sz="1600" dirty="0" err="1"/>
              <a:t>Technische</a:t>
            </a:r>
            <a:r>
              <a:rPr lang="en-US" sz="1600" dirty="0"/>
              <a:t> Universität Ilmenau, Germany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99454" y="579120"/>
            <a:ext cx="10450218" cy="176898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b="0" cap="none" dirty="0"/>
              <a:t>Model-</a:t>
            </a:r>
            <a:r>
              <a:rPr lang="de-DE" b="0" cap="none" dirty="0" err="1"/>
              <a:t>Based</a:t>
            </a:r>
            <a:r>
              <a:rPr lang="de-DE" b="0" cap="none" dirty="0"/>
              <a:t> </a:t>
            </a:r>
            <a:r>
              <a:rPr lang="de-DE" b="0" cap="none" dirty="0" err="1"/>
              <a:t>Reliability</a:t>
            </a:r>
            <a:r>
              <a:rPr lang="de-DE" b="0" cap="none" dirty="0"/>
              <a:t> Engineering </a:t>
            </a:r>
          </a:p>
          <a:p>
            <a:pPr algn="ctr">
              <a:lnSpc>
                <a:spcPct val="100000"/>
              </a:lnSpc>
            </a:pPr>
            <a:r>
              <a:rPr lang="de-DE" b="0" cap="none" dirty="0" err="1"/>
              <a:t>of</a:t>
            </a:r>
            <a:r>
              <a:rPr lang="de-DE" b="0" cap="none" dirty="0"/>
              <a:t> Automotive </a:t>
            </a:r>
            <a:r>
              <a:rPr lang="de-DE" b="0" cap="none" dirty="0" err="1"/>
              <a:t>Drivetrain</a:t>
            </a:r>
            <a:r>
              <a:rPr lang="de-DE" b="0" cap="none" dirty="0"/>
              <a:t> </a:t>
            </a:r>
            <a:r>
              <a:rPr lang="de-DE" b="0" cap="none" dirty="0" err="1"/>
              <a:t>Architectures</a:t>
            </a:r>
            <a:r>
              <a:rPr lang="de-DE" b="0" cap="none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de-DE" b="0" cap="none" dirty="0" err="1"/>
              <a:t>with</a:t>
            </a:r>
            <a:r>
              <a:rPr lang="de-DE" b="0" cap="none" dirty="0"/>
              <a:t> Multi-</a:t>
            </a:r>
            <a:r>
              <a:rPr lang="de-DE" b="0" cap="none" dirty="0" err="1"/>
              <a:t>Trajectory</a:t>
            </a:r>
            <a:r>
              <a:rPr lang="de-DE" b="0" cap="none" dirty="0"/>
              <a:t> Simulation</a:t>
            </a:r>
            <a:endParaRPr lang="en-US" sz="2800" b="0" cap="non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665607" y="2287142"/>
            <a:ext cx="8717914" cy="13578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16</a:t>
            </a:r>
            <a:r>
              <a:rPr lang="en-US" sz="2400" baseline="30000" dirty="0"/>
              <a:t>th</a:t>
            </a:r>
            <a:r>
              <a:rPr lang="en-US" sz="2400" dirty="0"/>
              <a:t> Probabilistic Safety Assessment &amp; Management</a:t>
            </a:r>
          </a:p>
          <a:p>
            <a:r>
              <a:rPr lang="en-US" sz="2400" dirty="0"/>
              <a:t>Summer 2022, Honolulu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141E35-5854-9FB3-9A43-DF1ADC24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04" y="2876810"/>
            <a:ext cx="9994900" cy="3111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4F19715-6B59-BDB9-A2E2-C2FB882C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04" y="358575"/>
            <a:ext cx="10693400" cy="30861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8F012CB-4718-6402-0FCF-2D03F30C2A0B}"/>
              </a:ext>
            </a:extLst>
          </p:cNvPr>
          <p:cNvSpPr/>
          <p:nvPr/>
        </p:nvSpPr>
        <p:spPr>
          <a:xfrm>
            <a:off x="0" y="0"/>
            <a:ext cx="12192000" cy="99972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159F29-9A8E-132D-2526-E0200DFCCC60}"/>
              </a:ext>
            </a:extLst>
          </p:cNvPr>
          <p:cNvSpPr/>
          <p:nvPr/>
        </p:nvSpPr>
        <p:spPr>
          <a:xfrm>
            <a:off x="0" y="-7185"/>
            <a:ext cx="12192000" cy="99103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BF87A-6723-D20E-47B9-0BAA1E45A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904" y="1331395"/>
            <a:ext cx="3251200" cy="7747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F1C824-6D22-6239-34E2-6597C6DEA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179" y="3154021"/>
            <a:ext cx="5803900" cy="3073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B67F720-6C27-0A0E-E618-053B3ACEA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331" y="3142446"/>
            <a:ext cx="4521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612C728-10BA-B900-9283-105401183AC4}"/>
              </a:ext>
            </a:extLst>
          </p:cNvPr>
          <p:cNvGrpSpPr/>
          <p:nvPr/>
        </p:nvGrpSpPr>
        <p:grpSpPr>
          <a:xfrm>
            <a:off x="726804" y="358575"/>
            <a:ext cx="10693400" cy="5868846"/>
            <a:chOff x="726804" y="358575"/>
            <a:chExt cx="10693400" cy="586884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4F19715-6B59-BDB9-A2E2-C2FB882C2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804" y="358575"/>
              <a:ext cx="10693400" cy="3086100"/>
            </a:xfrm>
            <a:prstGeom prst="rect">
              <a:avLst/>
            </a:prstGeom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68CBC23-C031-77D0-2049-DCB8D9059CD2}"/>
                </a:ext>
              </a:extLst>
            </p:cNvPr>
            <p:cNvGrpSpPr/>
            <p:nvPr/>
          </p:nvGrpSpPr>
          <p:grpSpPr>
            <a:xfrm>
              <a:off x="726804" y="1331395"/>
              <a:ext cx="10020300" cy="4896026"/>
              <a:chOff x="726804" y="1331395"/>
              <a:chExt cx="10020300" cy="4896026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17141E35-5854-9FB3-9A43-DF1ADC24E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804" y="2876810"/>
                <a:ext cx="9994900" cy="311150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9FABF87A-6723-D20E-47B9-0BAA1E45A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5904" y="1331395"/>
                <a:ext cx="3251200" cy="774700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5FF1C824-6D22-6239-34E2-6597C6DEA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9179" y="3154021"/>
                <a:ext cx="5803900" cy="3073400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6B67F720-6C27-0A0E-E618-053B3ACEA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2331" y="3142446"/>
                <a:ext cx="4521200" cy="2070100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A8F012CB-4718-6402-0FCF-2D03F30C2A0B}"/>
              </a:ext>
            </a:extLst>
          </p:cNvPr>
          <p:cNvSpPr/>
          <p:nvPr/>
        </p:nvSpPr>
        <p:spPr>
          <a:xfrm>
            <a:off x="0" y="0"/>
            <a:ext cx="12192000" cy="99972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159F29-9A8E-132D-2526-E0200DFCCC60}"/>
              </a:ext>
            </a:extLst>
          </p:cNvPr>
          <p:cNvSpPr/>
          <p:nvPr/>
        </p:nvSpPr>
        <p:spPr>
          <a:xfrm>
            <a:off x="0" y="-7185"/>
            <a:ext cx="12192000" cy="99103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C77DD42-1127-38B0-8AF9-6C36E2416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95" y="3638457"/>
            <a:ext cx="1117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-0.7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77DB1681-D91F-C135-B1FB-04B61A2A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93" y="3642097"/>
            <a:ext cx="3975100" cy="7366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0F6CAF3-7601-0D56-8A12-3D925D26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03" y="-2479014"/>
            <a:ext cx="9057605" cy="838337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612C728-10BA-B900-9283-105401183AC4}"/>
              </a:ext>
            </a:extLst>
          </p:cNvPr>
          <p:cNvGrpSpPr/>
          <p:nvPr/>
        </p:nvGrpSpPr>
        <p:grpSpPr>
          <a:xfrm>
            <a:off x="726804" y="-5079876"/>
            <a:ext cx="10693400" cy="5868846"/>
            <a:chOff x="726804" y="358575"/>
            <a:chExt cx="10693400" cy="586884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4F19715-6B59-BDB9-A2E2-C2FB882C2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04" y="358575"/>
              <a:ext cx="10693400" cy="3086100"/>
            </a:xfrm>
            <a:prstGeom prst="rect">
              <a:avLst/>
            </a:prstGeom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68CBC23-C031-77D0-2049-DCB8D9059CD2}"/>
                </a:ext>
              </a:extLst>
            </p:cNvPr>
            <p:cNvGrpSpPr/>
            <p:nvPr/>
          </p:nvGrpSpPr>
          <p:grpSpPr>
            <a:xfrm>
              <a:off x="726804" y="1331395"/>
              <a:ext cx="10020300" cy="4896026"/>
              <a:chOff x="726804" y="1331395"/>
              <a:chExt cx="10020300" cy="4896026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17141E35-5854-9FB3-9A43-DF1ADC24E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804" y="2876810"/>
                <a:ext cx="9994900" cy="311150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9FABF87A-6723-D20E-47B9-0BAA1E45A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95904" y="1331395"/>
                <a:ext cx="3251200" cy="774700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5FF1C824-6D22-6239-34E2-6597C6DEA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9179" y="3154021"/>
                <a:ext cx="5803900" cy="3073400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6B67F720-6C27-0A0E-E618-053B3ACEA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2331" y="3142446"/>
                <a:ext cx="4521200" cy="2070100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A8F012CB-4718-6402-0FCF-2D03F30C2A0B}"/>
              </a:ext>
            </a:extLst>
          </p:cNvPr>
          <p:cNvSpPr/>
          <p:nvPr/>
        </p:nvSpPr>
        <p:spPr>
          <a:xfrm>
            <a:off x="0" y="0"/>
            <a:ext cx="12192000" cy="99972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159F29-9A8E-132D-2526-E0200DFCCC60}"/>
              </a:ext>
            </a:extLst>
          </p:cNvPr>
          <p:cNvSpPr/>
          <p:nvPr/>
        </p:nvSpPr>
        <p:spPr>
          <a:xfrm>
            <a:off x="0" y="-7185"/>
            <a:ext cx="12192000" cy="99103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F9A640A-A961-A900-EFCC-68500439F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95" y="3638457"/>
            <a:ext cx="1117600" cy="7366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FEAC35C-740B-EDBC-CDA9-DB436B1B6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9300" y="1588328"/>
            <a:ext cx="3035300" cy="2794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410C037-9D27-AA23-7B2F-0B674E5909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471" y="4371470"/>
            <a:ext cx="8801100" cy="20701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7CA04AD-6DDE-9D55-B7B8-3463A337C1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8786" y="2194560"/>
            <a:ext cx="1676400" cy="32004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9C7C3BB-F05F-E4D7-6056-351737583F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0156" y="3645629"/>
            <a:ext cx="1193800" cy="7366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2C88EDC-5B46-1E07-72D1-A39E583102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4754" y="1606392"/>
            <a:ext cx="1079500" cy="736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3784F61-3F93-8BE0-FA21-BED78C54FA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41468" y="3645629"/>
            <a:ext cx="1041400" cy="7366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EA57354-A6F7-B7E8-1B55-E4121948D5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6920" y="3643687"/>
            <a:ext cx="12192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68FC275-287E-085C-C52D-B1D2AE4FB8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6804" y="1601470"/>
            <a:ext cx="4216400" cy="22606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A95187-44CF-B5F1-B994-A344DF3A42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14019" y="1610630"/>
            <a:ext cx="3213100" cy="22733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37C40743-6250-C1D7-D58F-A0C0AE3A28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26913" y="3638457"/>
            <a:ext cx="2946400" cy="7366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4DC62C27-0170-7779-6D68-78A4B4A0F5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9381" y="4351076"/>
            <a:ext cx="7861300" cy="18034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47E737A-8B3A-85C5-7F0F-E0E334297E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78437" y="2318639"/>
            <a:ext cx="1231900" cy="49911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DCE2F8F5-E661-595E-3946-A2D481773DB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82032" y="4358332"/>
            <a:ext cx="1168400" cy="27686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73FA337-6517-5657-E7BB-3384D6D3E1E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91573" y="4381322"/>
            <a:ext cx="4851400" cy="34417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E5F92ECC-E7BB-8D8E-1663-099019F96A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79267" y="7082508"/>
            <a:ext cx="1219200" cy="736600"/>
          </a:xfrm>
          <a:prstGeom prst="rect">
            <a:avLst/>
          </a:prstGeom>
        </p:spPr>
      </p:pic>
      <p:sp>
        <p:nvSpPr>
          <p:cNvPr id="55" name="Rechteck 54">
            <a:extLst>
              <a:ext uri="{FF2B5EF4-FFF2-40B4-BE49-F238E27FC236}">
                <a16:creationId xmlns:a16="http://schemas.microsoft.com/office/drawing/2014/main" id="{49B0CCA7-924F-6237-1482-356E42A054F4}"/>
              </a:ext>
            </a:extLst>
          </p:cNvPr>
          <p:cNvSpPr/>
          <p:nvPr/>
        </p:nvSpPr>
        <p:spPr>
          <a:xfrm>
            <a:off x="0" y="6562743"/>
            <a:ext cx="12192000" cy="303980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Fußzeilenplatzhalter 4">
            <a:extLst>
              <a:ext uri="{FF2B5EF4-FFF2-40B4-BE49-F238E27FC236}">
                <a16:creationId xmlns:a16="http://schemas.microsoft.com/office/drawing/2014/main" id="{A5EAC2AB-CA8B-8FC7-0E96-417212D03B4D}"/>
              </a:ext>
            </a:extLst>
          </p:cNvPr>
          <p:cNvSpPr txBox="1">
            <a:spLocks/>
          </p:cNvSpPr>
          <p:nvPr/>
        </p:nvSpPr>
        <p:spPr>
          <a:xfrm>
            <a:off x="666712" y="6565294"/>
            <a:ext cx="7896277" cy="36576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mnst777 BT" pitchFamily="34" charset="0"/>
                <a:ea typeface="+mn-ea"/>
                <a:cs typeface="+mn-cs"/>
              </a:rPr>
              <a:t>Model-Based Reliability Engineering of Automotive Drivetrain Architectures with Multi-Trajectory Simulation</a:t>
            </a:r>
          </a:p>
        </p:txBody>
      </p:sp>
      <p:sp>
        <p:nvSpPr>
          <p:cNvPr id="59" name="Fußzeilenplatzhalter 4">
            <a:extLst>
              <a:ext uri="{FF2B5EF4-FFF2-40B4-BE49-F238E27FC236}">
                <a16:creationId xmlns:a16="http://schemas.microsoft.com/office/drawing/2014/main" id="{E3DE2BF1-6920-C2E8-2161-B495E7CF0F3C}"/>
              </a:ext>
            </a:extLst>
          </p:cNvPr>
          <p:cNvSpPr txBox="1">
            <a:spLocks/>
          </p:cNvSpPr>
          <p:nvPr/>
        </p:nvSpPr>
        <p:spPr>
          <a:xfrm>
            <a:off x="7334259" y="6565294"/>
            <a:ext cx="4191029" cy="36576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fld id="{20B75C44-4C54-4347-8FA1-27D1BE529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mnst777 B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mnst777 B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CA07BF1-587E-00C1-C7ED-1BB0DEDA501C}"/>
              </a:ext>
            </a:extLst>
          </p:cNvPr>
          <p:cNvGrpSpPr/>
          <p:nvPr/>
        </p:nvGrpSpPr>
        <p:grpSpPr>
          <a:xfrm>
            <a:off x="520231" y="-5080094"/>
            <a:ext cx="11166405" cy="12902898"/>
            <a:chOff x="518195" y="-5079876"/>
            <a:chExt cx="11166405" cy="12902898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25728C79-597D-45B2-18E9-CEB21E1BFDBE}"/>
                </a:ext>
              </a:extLst>
            </p:cNvPr>
            <p:cNvGrpSpPr/>
            <p:nvPr/>
          </p:nvGrpSpPr>
          <p:grpSpPr>
            <a:xfrm>
              <a:off x="518195" y="-5079876"/>
              <a:ext cx="11166405" cy="12902898"/>
              <a:chOff x="518195" y="-5079876"/>
              <a:chExt cx="11166405" cy="12902898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488114F-DF6D-E9AA-34F2-BDFFF826E0B6}"/>
                  </a:ext>
                </a:extLst>
              </p:cNvPr>
              <p:cNvGrpSpPr/>
              <p:nvPr/>
            </p:nvGrpSpPr>
            <p:grpSpPr>
              <a:xfrm>
                <a:off x="518195" y="-5079876"/>
                <a:ext cx="11166405" cy="12902898"/>
                <a:chOff x="518195" y="-5079876"/>
                <a:chExt cx="11166405" cy="12902898"/>
              </a:xfrm>
            </p:grpSpPr>
            <p:grpSp>
              <p:nvGrpSpPr>
                <p:cNvPr id="12" name="Gruppieren 11">
                  <a:extLst>
                    <a:ext uri="{FF2B5EF4-FFF2-40B4-BE49-F238E27FC236}">
                      <a16:creationId xmlns:a16="http://schemas.microsoft.com/office/drawing/2014/main" id="{477B49A1-1625-9ABF-0877-22F3263D4490}"/>
                    </a:ext>
                  </a:extLst>
                </p:cNvPr>
                <p:cNvGrpSpPr/>
                <p:nvPr/>
              </p:nvGrpSpPr>
              <p:grpSpPr>
                <a:xfrm>
                  <a:off x="518195" y="-5079876"/>
                  <a:ext cx="11166405" cy="12902898"/>
                  <a:chOff x="518195" y="-5079876"/>
                  <a:chExt cx="11166405" cy="12902898"/>
                </a:xfrm>
              </p:grpSpPr>
              <p:grpSp>
                <p:nvGrpSpPr>
                  <p:cNvPr id="3" name="Gruppieren 2">
                    <a:extLst>
                      <a:ext uri="{FF2B5EF4-FFF2-40B4-BE49-F238E27FC236}">
                        <a16:creationId xmlns:a16="http://schemas.microsoft.com/office/drawing/2014/main" id="{2612C728-10BA-B900-9283-105401183AC4}"/>
                      </a:ext>
                    </a:extLst>
                  </p:cNvPr>
                  <p:cNvGrpSpPr/>
                  <p:nvPr/>
                </p:nvGrpSpPr>
                <p:grpSpPr>
                  <a:xfrm>
                    <a:off x="726804" y="-5079876"/>
                    <a:ext cx="10693400" cy="5868846"/>
                    <a:chOff x="726804" y="358575"/>
                    <a:chExt cx="10693400" cy="5868846"/>
                  </a:xfrm>
                </p:grpSpPr>
                <p:pic>
                  <p:nvPicPr>
                    <p:cNvPr id="9" name="Grafik 8">
                      <a:extLst>
                        <a:ext uri="{FF2B5EF4-FFF2-40B4-BE49-F238E27FC236}">
                          <a16:creationId xmlns:a16="http://schemas.microsoft.com/office/drawing/2014/main" id="{D4F19715-6B59-BDB9-A2E2-C2FB882C292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26804" y="358575"/>
                      <a:ext cx="10693400" cy="30861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" name="Gruppieren 1">
                      <a:extLst>
                        <a:ext uri="{FF2B5EF4-FFF2-40B4-BE49-F238E27FC236}">
                          <a16:creationId xmlns:a16="http://schemas.microsoft.com/office/drawing/2014/main" id="{668CBC23-C031-77D0-2049-DCB8D9059C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6804" y="1331395"/>
                      <a:ext cx="10020300" cy="4896026"/>
                      <a:chOff x="726804" y="1331395"/>
                      <a:chExt cx="10020300" cy="4896026"/>
                    </a:xfrm>
                  </p:grpSpPr>
                  <p:pic>
                    <p:nvPicPr>
                      <p:cNvPr id="4" name="Grafik 3">
                        <a:extLst>
                          <a:ext uri="{FF2B5EF4-FFF2-40B4-BE49-F238E27FC236}">
                            <a16:creationId xmlns:a16="http://schemas.microsoft.com/office/drawing/2014/main" id="{17141E35-5854-9FB3-9A43-DF1ADC24E6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804" y="2876810"/>
                        <a:ext cx="9994900" cy="31115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" name="Grafik 7">
                        <a:extLst>
                          <a:ext uri="{FF2B5EF4-FFF2-40B4-BE49-F238E27FC236}">
                            <a16:creationId xmlns:a16="http://schemas.microsoft.com/office/drawing/2014/main" id="{9FABF87A-6723-D20E-47B9-0BAA1E45A5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5904" y="1331395"/>
                        <a:ext cx="3251200" cy="7747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Grafik 13">
                        <a:extLst>
                          <a:ext uri="{FF2B5EF4-FFF2-40B4-BE49-F238E27FC236}">
                            <a16:creationId xmlns:a16="http://schemas.microsoft.com/office/drawing/2014/main" id="{5FF1C824-6D22-6239-34E2-6597C6DEA0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9179" y="3154021"/>
                        <a:ext cx="5803900" cy="3073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" name="Grafik 15">
                        <a:extLst>
                          <a:ext uri="{FF2B5EF4-FFF2-40B4-BE49-F238E27FC236}">
                            <a16:creationId xmlns:a16="http://schemas.microsoft.com/office/drawing/2014/main" id="{6B67F720-6C27-0A0E-E618-053B3ACEA0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2331" y="3142446"/>
                        <a:ext cx="4521200" cy="20701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1" name="Gruppieren 10">
                    <a:extLst>
                      <a:ext uri="{FF2B5EF4-FFF2-40B4-BE49-F238E27FC236}">
                        <a16:creationId xmlns:a16="http://schemas.microsoft.com/office/drawing/2014/main" id="{A89EBDE1-41D0-2F06-AB8D-F0BEBDCFD2CB}"/>
                      </a:ext>
                    </a:extLst>
                  </p:cNvPr>
                  <p:cNvGrpSpPr/>
                  <p:nvPr/>
                </p:nvGrpSpPr>
                <p:grpSpPr>
                  <a:xfrm>
                    <a:off x="518195" y="-2479014"/>
                    <a:ext cx="11166405" cy="10302036"/>
                    <a:chOff x="518195" y="-2479014"/>
                    <a:chExt cx="11166405" cy="10302036"/>
                  </a:xfrm>
                </p:grpSpPr>
                <p:pic>
                  <p:nvPicPr>
                    <p:cNvPr id="25" name="Grafik 24">
                      <a:extLst>
                        <a:ext uri="{FF2B5EF4-FFF2-40B4-BE49-F238E27FC236}">
                          <a16:creationId xmlns:a16="http://schemas.microsoft.com/office/drawing/2014/main" id="{00F6CAF3-7601-0D56-8A12-3D925D26BA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84003" y="-2479014"/>
                      <a:ext cx="9057605" cy="838337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" name="Gruppieren 9">
                      <a:extLst>
                        <a:ext uri="{FF2B5EF4-FFF2-40B4-BE49-F238E27FC236}">
                          <a16:creationId xmlns:a16="http://schemas.microsoft.com/office/drawing/2014/main" id="{A0EA2A9B-F548-AD55-006A-3AAABD3910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8195" y="1588328"/>
                      <a:ext cx="11166405" cy="6234694"/>
                      <a:chOff x="518195" y="1588328"/>
                      <a:chExt cx="11166405" cy="6234694"/>
                    </a:xfrm>
                  </p:grpSpPr>
                  <p:pic>
                    <p:nvPicPr>
                      <p:cNvPr id="39" name="Grafik 38">
                        <a:extLst>
                          <a:ext uri="{FF2B5EF4-FFF2-40B4-BE49-F238E27FC236}">
                            <a16:creationId xmlns:a16="http://schemas.microsoft.com/office/drawing/2014/main" id="{77DB1681-D91F-C135-B1FB-04B61A2AAA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4593" y="3642097"/>
                        <a:ext cx="39751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" name="Grafik 14">
                        <a:extLst>
                          <a:ext uri="{FF2B5EF4-FFF2-40B4-BE49-F238E27FC236}">
                            <a16:creationId xmlns:a16="http://schemas.microsoft.com/office/drawing/2014/main" id="{FF9A640A-A961-A900-EFCC-68500439F6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95" y="3638457"/>
                        <a:ext cx="11176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Grafik 20">
                        <a:extLst>
                          <a:ext uri="{FF2B5EF4-FFF2-40B4-BE49-F238E27FC236}">
                            <a16:creationId xmlns:a16="http://schemas.microsoft.com/office/drawing/2014/main" id="{0FEAC35C-740B-EDBC-CDA9-DB436B1B692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49300" y="1588328"/>
                        <a:ext cx="3035300" cy="279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Grafik 23">
                        <a:extLst>
                          <a:ext uri="{FF2B5EF4-FFF2-40B4-BE49-F238E27FC236}">
                            <a16:creationId xmlns:a16="http://schemas.microsoft.com/office/drawing/2014/main" id="{17CA04AD-6DDE-9D55-B7B8-3463A337C1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28786" y="2194560"/>
                        <a:ext cx="1676400" cy="3200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Grafik 26">
                        <a:extLst>
                          <a:ext uri="{FF2B5EF4-FFF2-40B4-BE49-F238E27FC236}">
                            <a16:creationId xmlns:a16="http://schemas.microsoft.com/office/drawing/2014/main" id="{39C7C3BB-F05F-E4D7-6056-351737583F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90156" y="3645629"/>
                        <a:ext cx="11938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Grafik 27">
                        <a:extLst>
                          <a:ext uri="{FF2B5EF4-FFF2-40B4-BE49-F238E27FC236}">
                            <a16:creationId xmlns:a16="http://schemas.microsoft.com/office/drawing/2014/main" id="{F2C88EDC-5B46-1E07-72D1-A39E583102E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4754" y="1606392"/>
                        <a:ext cx="10795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" name="Grafik 28">
                        <a:extLst>
                          <a:ext uri="{FF2B5EF4-FFF2-40B4-BE49-F238E27FC236}">
                            <a16:creationId xmlns:a16="http://schemas.microsoft.com/office/drawing/2014/main" id="{53784F61-3F93-8BE0-FA21-BED78C54FA1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41468" y="3645629"/>
                        <a:ext cx="10414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" name="Grafik 29">
                        <a:extLst>
                          <a:ext uri="{FF2B5EF4-FFF2-40B4-BE49-F238E27FC236}">
                            <a16:creationId xmlns:a16="http://schemas.microsoft.com/office/drawing/2014/main" id="{DEA57354-A6F7-B7E8-1B55-E4121948D51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56920" y="3643687"/>
                        <a:ext cx="12192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Grafik 33">
                        <a:extLst>
                          <a:ext uri="{FF2B5EF4-FFF2-40B4-BE49-F238E27FC236}">
                            <a16:creationId xmlns:a16="http://schemas.microsoft.com/office/drawing/2014/main" id="{668FC275-287E-085C-C52D-B1D2AE4FB8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6804" y="1601470"/>
                        <a:ext cx="4216400" cy="2260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" name="Grafik 35">
                        <a:extLst>
                          <a:ext uri="{FF2B5EF4-FFF2-40B4-BE49-F238E27FC236}">
                            <a16:creationId xmlns:a16="http://schemas.microsoft.com/office/drawing/2014/main" id="{26A95187-44CF-B5F1-B994-A344DF3A42D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14019" y="1610630"/>
                        <a:ext cx="3213100" cy="22733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Grafik 40">
                        <a:extLst>
                          <a:ext uri="{FF2B5EF4-FFF2-40B4-BE49-F238E27FC236}">
                            <a16:creationId xmlns:a16="http://schemas.microsoft.com/office/drawing/2014/main" id="{37C40743-6250-C1D7-D58F-A0C0AE3A28C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26913" y="3638457"/>
                        <a:ext cx="2946400" cy="736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" name="Grafik 45">
                        <a:extLst>
                          <a:ext uri="{FF2B5EF4-FFF2-40B4-BE49-F238E27FC236}">
                            <a16:creationId xmlns:a16="http://schemas.microsoft.com/office/drawing/2014/main" id="{4DC62C27-0170-7779-6D68-78A4B4A0F5F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9381" y="4351076"/>
                        <a:ext cx="7861300" cy="18034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7" name="Gruppieren 6">
                        <a:extLst>
                          <a:ext uri="{FF2B5EF4-FFF2-40B4-BE49-F238E27FC236}">
                            <a16:creationId xmlns:a16="http://schemas.microsoft.com/office/drawing/2014/main" id="{AE8936C4-EF42-8B78-AFD9-6334ACB74F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79267" y="4381322"/>
                        <a:ext cx="6063706" cy="3441700"/>
                        <a:chOff x="5379267" y="4381322"/>
                        <a:chExt cx="6063706" cy="3441700"/>
                      </a:xfrm>
                    </p:grpSpPr>
                    <p:pic>
                      <p:nvPicPr>
                        <p:cNvPr id="51" name="Grafik 50">
                          <a:extLst>
                            <a:ext uri="{FF2B5EF4-FFF2-40B4-BE49-F238E27FC236}">
                              <a16:creationId xmlns:a16="http://schemas.microsoft.com/office/drawing/2014/main" id="{C73FA337-6517-5657-E7BB-3384D6D3E1E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91573" y="4381322"/>
                          <a:ext cx="4851400" cy="34417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2" name="Grafik 51">
                          <a:extLst>
                            <a:ext uri="{FF2B5EF4-FFF2-40B4-BE49-F238E27FC236}">
                              <a16:creationId xmlns:a16="http://schemas.microsoft.com/office/drawing/2014/main" id="{E5F92ECC-E7BB-8D8E-1663-099019F96AF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79267" y="7082508"/>
                          <a:ext cx="1219200" cy="73660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</p:grpSp>
            <p:pic>
              <p:nvPicPr>
                <p:cNvPr id="47" name="Grafik 46">
                  <a:extLst>
                    <a:ext uri="{FF2B5EF4-FFF2-40B4-BE49-F238E27FC236}">
                      <a16:creationId xmlns:a16="http://schemas.microsoft.com/office/drawing/2014/main" id="{647E737A-8B3A-85C5-7F0F-E0E334297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78437" y="2318639"/>
                  <a:ext cx="1231900" cy="4991100"/>
                </a:xfrm>
                <a:prstGeom prst="rect">
                  <a:avLst/>
                </a:prstGeom>
              </p:spPr>
            </p:pic>
          </p:grpSp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2F8F5-E661-595E-3946-A2D481773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82032" y="4358332"/>
                <a:ext cx="1168400" cy="2768600"/>
              </a:xfrm>
              <a:prstGeom prst="rect">
                <a:avLst/>
              </a:prstGeom>
            </p:spPr>
          </p:pic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410C037-9D27-AA23-7B2F-0B674E59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95471" y="4371470"/>
              <a:ext cx="8801100" cy="2070100"/>
            </a:xfrm>
            <a:prstGeom prst="rect">
              <a:avLst/>
            </a:prstGeom>
          </p:spPr>
        </p:pic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E8159F29-9A8E-132D-2526-E0200DFCCC60}"/>
              </a:ext>
            </a:extLst>
          </p:cNvPr>
          <p:cNvSpPr/>
          <p:nvPr/>
        </p:nvSpPr>
        <p:spPr>
          <a:xfrm>
            <a:off x="0" y="-7185"/>
            <a:ext cx="12192000" cy="99103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8F012CB-4718-6402-0FCF-2D03F30C2A0B}"/>
              </a:ext>
            </a:extLst>
          </p:cNvPr>
          <p:cNvSpPr/>
          <p:nvPr/>
        </p:nvSpPr>
        <p:spPr>
          <a:xfrm>
            <a:off x="0" y="0"/>
            <a:ext cx="12192000" cy="99972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4AACCE4F-12C3-B638-E3F7-5735EADD51D6}"/>
              </a:ext>
            </a:extLst>
          </p:cNvPr>
          <p:cNvSpPr txBox="1">
            <a:spLocks noChangeArrowheads="1"/>
          </p:cNvSpPr>
          <p:nvPr/>
        </p:nvSpPr>
        <p:spPr>
          <a:xfrm>
            <a:off x="666712" y="112710"/>
            <a:ext cx="10858576" cy="752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rgbClr val="FFFFFF"/>
                </a:solidFill>
                <a:latin typeface="Humnst777 BT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Stochastic Petri Net Model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82F870-81BF-08F6-99FB-44A4ABF07A5D}"/>
              </a:ext>
            </a:extLst>
          </p:cNvPr>
          <p:cNvSpPr/>
          <p:nvPr/>
        </p:nvSpPr>
        <p:spPr>
          <a:xfrm>
            <a:off x="0" y="6562743"/>
            <a:ext cx="12192000" cy="303980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4BF0CD55-CA1B-C832-77A9-902FFB40F0F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3835" y="2658831"/>
            <a:ext cx="5422900" cy="3441700"/>
          </a:xfrm>
          <a:prstGeom prst="rect">
            <a:avLst/>
          </a:prstGeom>
        </p:spPr>
      </p:pic>
      <p:sp>
        <p:nvSpPr>
          <p:cNvPr id="45" name="Fußzeilenplatzhalter 4">
            <a:extLst>
              <a:ext uri="{FF2B5EF4-FFF2-40B4-BE49-F238E27FC236}">
                <a16:creationId xmlns:a16="http://schemas.microsoft.com/office/drawing/2014/main" id="{E569C999-5022-1158-70D9-ED318FDC5E2F}"/>
              </a:ext>
            </a:extLst>
          </p:cNvPr>
          <p:cNvSpPr txBox="1">
            <a:spLocks/>
          </p:cNvSpPr>
          <p:nvPr/>
        </p:nvSpPr>
        <p:spPr>
          <a:xfrm>
            <a:off x="666712" y="6565294"/>
            <a:ext cx="7896277" cy="36576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mnst777 BT" pitchFamily="34" charset="0"/>
                <a:ea typeface="+mn-ea"/>
                <a:cs typeface="+mn-cs"/>
              </a:rPr>
              <a:t>Model-Based Reliability Engineering of Automotive Drivetrain Architectures with Multi-Trajectory Simulation</a:t>
            </a:r>
          </a:p>
        </p:txBody>
      </p:sp>
      <p:sp>
        <p:nvSpPr>
          <p:cNvPr id="48" name="Fußzeilenplatzhalter 4">
            <a:extLst>
              <a:ext uri="{FF2B5EF4-FFF2-40B4-BE49-F238E27FC236}">
                <a16:creationId xmlns:a16="http://schemas.microsoft.com/office/drawing/2014/main" id="{54856EC9-F74E-640B-7C65-732C8E266CF8}"/>
              </a:ext>
            </a:extLst>
          </p:cNvPr>
          <p:cNvSpPr txBox="1">
            <a:spLocks/>
          </p:cNvSpPr>
          <p:nvPr/>
        </p:nvSpPr>
        <p:spPr>
          <a:xfrm>
            <a:off x="7334259" y="6565294"/>
            <a:ext cx="4191029" cy="36576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fld id="{20B75C44-4C54-4347-8FA1-27D1BE529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mnst777 BT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mnst777 B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41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B7E47B-2FF2-3102-85D8-50AF5D54A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84" y="1097392"/>
            <a:ext cx="4642338" cy="5328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2A15746-0104-25CE-2DDB-2C46A3E1F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282876"/>
            <a:ext cx="10803988" cy="50720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7900"/>
                </a:solidFill>
              </a:rPr>
              <a:t>System Performance Measures </a:t>
            </a:r>
          </a:p>
          <a:p>
            <a:pPr lvl="1"/>
            <a:r>
              <a:rPr lang="en-US" dirty="0"/>
              <a:t>Mathematical Expressions for</a:t>
            </a:r>
          </a:p>
          <a:p>
            <a:pPr lvl="2"/>
            <a:r>
              <a:rPr lang="en-US" dirty="0"/>
              <a:t>Expected Value, Probability, Throughput</a:t>
            </a:r>
            <a:br>
              <a:rPr lang="en-US" dirty="0"/>
            </a:b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         (#P)	      (#P&gt;x)           (#T)</a:t>
            </a:r>
            <a:br>
              <a:rPr lang="en-US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dirty="0"/>
              <a:t>Conditional Measures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     (#P1) IF (#P2&gt;2)</a:t>
            </a:r>
          </a:p>
          <a:p>
            <a:pPr marL="914400" lvl="2" indent="0">
              <a:buNone/>
            </a:pPr>
            <a:endParaRPr lang="en-US" sz="1200" dirty="0"/>
          </a:p>
          <a:p>
            <a:pPr lvl="1"/>
            <a:r>
              <a:rPr lang="en-US" dirty="0"/>
              <a:t>Application Example of Costs and Earnings</a:t>
            </a:r>
            <a:endParaRPr lang="en-US" b="1" dirty="0">
              <a:solidFill>
                <a:srgbClr val="FF7900"/>
              </a:solidFill>
            </a:endParaRPr>
          </a:p>
          <a:p>
            <a:pPr lvl="2"/>
            <a:r>
              <a:rPr lang="en-US" b="1" dirty="0">
                <a:solidFill>
                  <a:srgbClr val="FF7900"/>
                </a:solidFill>
              </a:rPr>
              <a:t>Costs</a:t>
            </a:r>
          </a:p>
          <a:p>
            <a:pPr lvl="3"/>
            <a:r>
              <a:rPr lang="en-US" dirty="0"/>
              <a:t>Initial Investment </a:t>
            </a:r>
          </a:p>
          <a:p>
            <a:pPr lvl="3"/>
            <a:r>
              <a:rPr lang="en-US" dirty="0"/>
              <a:t>Repairs and Replacement </a:t>
            </a:r>
          </a:p>
          <a:p>
            <a:pPr lvl="3"/>
            <a:r>
              <a:rPr lang="en-US" dirty="0"/>
              <a:t>Penalty</a:t>
            </a:r>
          </a:p>
          <a:p>
            <a:pPr lvl="2"/>
            <a:r>
              <a:rPr lang="en-US" b="1" dirty="0">
                <a:solidFill>
                  <a:srgbClr val="FF7900"/>
                </a:solidFill>
              </a:rPr>
              <a:t>Earnings</a:t>
            </a:r>
          </a:p>
          <a:p>
            <a:pPr lvl="3"/>
            <a:r>
              <a:rPr lang="en-US" dirty="0"/>
              <a:t>Fees paid by passengers</a:t>
            </a:r>
          </a:p>
        </p:txBody>
      </p:sp>
    </p:spTree>
    <p:extLst>
      <p:ext uri="{BB962C8B-B14F-4D97-AF65-F5344CB8AC3E}">
        <p14:creationId xmlns:p14="http://schemas.microsoft.com/office/powerpoint/2010/main" val="425785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Architectures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2A15746-0104-25CE-2DDB-2C46A3E1F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282876"/>
            <a:ext cx="10803988" cy="5072078"/>
          </a:xfrm>
        </p:spPr>
        <p:txBody>
          <a:bodyPr/>
          <a:lstStyle/>
          <a:p>
            <a:r>
              <a:rPr lang="en-US" b="1" dirty="0">
                <a:solidFill>
                  <a:srgbClr val="FF7900"/>
                </a:solidFill>
              </a:rPr>
              <a:t>Evaluation Results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b="1" dirty="0">
              <a:solidFill>
                <a:srgbClr val="FF79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5F43A3-3CF4-4EC6-B0A4-CD7D0F67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67" y="1861559"/>
            <a:ext cx="4996266" cy="4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29062" y="77986"/>
            <a:ext cx="10858576" cy="752460"/>
          </a:xfrm>
        </p:spPr>
        <p:txBody>
          <a:bodyPr/>
          <a:lstStyle/>
          <a:p>
            <a:r>
              <a:rPr lang="de-DE" dirty="0"/>
              <a:t>Efficiency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Multi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2A15746-0104-25CE-2DDB-2C46A3E1F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282876"/>
            <a:ext cx="10803988" cy="507207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b="1" dirty="0">
              <a:solidFill>
                <a:srgbClr val="FF7900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28DBDD0-FD30-C92E-306A-2C58B3A44826}"/>
              </a:ext>
            </a:extLst>
          </p:cNvPr>
          <p:cNvSpPr txBox="1">
            <a:spLocks/>
          </p:cNvSpPr>
          <p:nvPr/>
        </p:nvSpPr>
        <p:spPr>
          <a:xfrm>
            <a:off x="819112" y="1435276"/>
            <a:ext cx="10803988" cy="50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7900"/>
              </a:buClr>
              <a:buFont typeface="Wingdings" pitchFamily="2" charset="2"/>
              <a:buChar char="§"/>
              <a:defRPr sz="2800" b="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7900"/>
              </a:buClr>
              <a:buFont typeface="Wingdings 3" pitchFamily="18" charset="2"/>
              <a:buChar char=""/>
              <a:defRPr sz="240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7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7900"/>
                </a:solidFill>
              </a:rPr>
              <a:t>Experiments</a:t>
            </a:r>
          </a:p>
          <a:p>
            <a:pPr marL="457200" lvl="1" indent="0">
              <a:buClrTx/>
              <a:buNone/>
            </a:pPr>
            <a:r>
              <a:rPr lang="en-US" b="1" dirty="0"/>
              <a:t>A:</a:t>
            </a:r>
            <a:r>
              <a:rPr lang="en-US" dirty="0"/>
              <a:t> Effect of the </a:t>
            </a:r>
            <a:r>
              <a:rPr lang="en-US" b="1" dirty="0"/>
              <a:t>Reachability State Space</a:t>
            </a:r>
          </a:p>
          <a:p>
            <a:pPr marL="457200" lvl="1" indent="0">
              <a:buClrTx/>
              <a:buNone/>
            </a:pPr>
            <a:endParaRPr lang="en-US" b="1" dirty="0">
              <a:solidFill>
                <a:srgbClr val="FF7900"/>
              </a:solidFill>
            </a:endParaRPr>
          </a:p>
          <a:p>
            <a:r>
              <a:rPr lang="en-US" b="1" dirty="0">
                <a:solidFill>
                  <a:srgbClr val="FF7900"/>
                </a:solidFill>
              </a:rPr>
              <a:t>Overall Runtimes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3C4C16A8-1480-F9E5-2439-D867E32E1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42633"/>
              </p:ext>
            </p:extLst>
          </p:nvPr>
        </p:nvGraphicFramePr>
        <p:xfrm>
          <a:off x="1060229" y="3555145"/>
          <a:ext cx="10016954" cy="15741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50096">
                  <a:extLst>
                    <a:ext uri="{9D8B030D-6E8A-4147-A177-3AD203B41FA5}">
                      <a16:colId xmlns:a16="http://schemas.microsoft.com/office/drawing/2014/main" val="27670336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3642029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8636636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657269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827898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4915794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91315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effectLst/>
                        </a:rPr>
                        <a:t>Tangible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49054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154992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973614"/>
                  </a:ext>
                </a:extLst>
              </a:tr>
              <a:tr h="461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</a:rPr>
                        <a:t>Numerical Analysis [s]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Simulation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</a:rPr>
                        <a:t>[s]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12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Multi-Trajectory Simulation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</a:rPr>
                        <a:t>[s]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095014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31D00E4-8EB0-F570-E370-A0AAFAFCA677}"/>
              </a:ext>
            </a:extLst>
          </p:cNvPr>
          <p:cNvSpPr/>
          <p:nvPr/>
        </p:nvSpPr>
        <p:spPr>
          <a:xfrm>
            <a:off x="1060229" y="5183106"/>
            <a:ext cx="10016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i="1" dirty="0">
                <a:latin typeface="Helvetica" pitchFamily="2" charset="0"/>
              </a:rPr>
              <a:t>Overall </a:t>
            </a:r>
            <a:r>
              <a:rPr lang="de-DE" sz="1600" i="1" dirty="0" err="1">
                <a:latin typeface="Helvetica" pitchFamily="2" charset="0"/>
              </a:rPr>
              <a:t>run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times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of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evaluation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algorithms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for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varying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state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space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size</a:t>
            </a:r>
            <a:r>
              <a:rPr lang="de-DE" sz="1600" i="1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323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29062" y="77986"/>
            <a:ext cx="10858576" cy="752460"/>
          </a:xfrm>
        </p:spPr>
        <p:txBody>
          <a:bodyPr/>
          <a:lstStyle/>
          <a:p>
            <a:r>
              <a:rPr lang="de-DE" dirty="0"/>
              <a:t>Efficiency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Multi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2A15746-0104-25CE-2DDB-2C46A3E1F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282876"/>
            <a:ext cx="10803988" cy="507207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b="1" dirty="0">
              <a:solidFill>
                <a:srgbClr val="FF7900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28DBDD0-FD30-C92E-306A-2C58B3A44826}"/>
              </a:ext>
            </a:extLst>
          </p:cNvPr>
          <p:cNvSpPr txBox="1">
            <a:spLocks/>
          </p:cNvSpPr>
          <p:nvPr/>
        </p:nvSpPr>
        <p:spPr>
          <a:xfrm>
            <a:off x="819112" y="1435276"/>
            <a:ext cx="10803988" cy="50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7900"/>
              </a:buClr>
              <a:buFont typeface="Wingdings" pitchFamily="2" charset="2"/>
              <a:buChar char="§"/>
              <a:defRPr sz="2800" b="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7900"/>
              </a:buClr>
              <a:buFont typeface="Wingdings 3" pitchFamily="18" charset="2"/>
              <a:buChar char=""/>
              <a:defRPr sz="240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7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7900"/>
                </a:solidFill>
              </a:rPr>
              <a:t>Experiments</a:t>
            </a:r>
          </a:p>
          <a:p>
            <a:pPr marL="457200" lvl="1" indent="0">
              <a:buClrTx/>
              <a:buNone/>
            </a:pPr>
            <a:r>
              <a:rPr lang="en-US" b="1" dirty="0"/>
              <a:t>B: “Rareness” </a:t>
            </a:r>
            <a:r>
              <a:rPr lang="en-US" dirty="0"/>
              <a:t>of reliability results / Rare-Events </a:t>
            </a:r>
          </a:p>
          <a:p>
            <a:pPr marL="457200" lvl="1" indent="0">
              <a:buClrTx/>
              <a:buNone/>
            </a:pPr>
            <a:endParaRPr lang="en-US" b="1" dirty="0">
              <a:solidFill>
                <a:srgbClr val="FF7900"/>
              </a:solidFill>
            </a:endParaRPr>
          </a:p>
          <a:p>
            <a:r>
              <a:rPr lang="en-US" b="1" dirty="0">
                <a:solidFill>
                  <a:srgbClr val="FF7900"/>
                </a:solidFill>
              </a:rPr>
              <a:t>Overall Runtimes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3C4C16A8-1480-F9E5-2439-D867E32E1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19799"/>
              </p:ext>
            </p:extLst>
          </p:nvPr>
        </p:nvGraphicFramePr>
        <p:xfrm>
          <a:off x="721300" y="3609800"/>
          <a:ext cx="10845381" cy="1812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2483">
                  <a:extLst>
                    <a:ext uri="{9D8B030D-6E8A-4147-A177-3AD203B41FA5}">
                      <a16:colId xmlns:a16="http://schemas.microsoft.com/office/drawing/2014/main" val="2767033688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436420291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1186366363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2365726972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2182789899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1876022849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849157944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2891315900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2961088618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2742028699"/>
                    </a:ext>
                  </a:extLst>
                </a:gridCol>
              </a:tblGrid>
              <a:tr h="238025"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r>
                        <a:rPr lang="de-D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delays</a:t>
                      </a:r>
                      <a:r>
                        <a:rPr lang="de-D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</a:t>
                      </a:r>
                      <a:r>
                        <a:rPr lang="de-DE" sz="16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thousand</a:t>
                      </a:r>
                      <a:r>
                        <a:rPr lang="de-DE" sz="1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minutes</a:t>
                      </a:r>
                      <a:r>
                        <a:rPr lang="de-DE" sz="1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973614"/>
                  </a:ext>
                </a:extLst>
              </a:tr>
              <a:tr h="461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</a:rPr>
                        <a:t>Numerical Analysis [s]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Simulation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</a:rPr>
                        <a:t>[s]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12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Multi-Trajectory Simulation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</a:rPr>
                        <a:t>[s]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095014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BE31A7EB-ECB7-DFE5-0103-8471974142C6}"/>
              </a:ext>
            </a:extLst>
          </p:cNvPr>
          <p:cNvSpPr/>
          <p:nvPr/>
        </p:nvSpPr>
        <p:spPr>
          <a:xfrm>
            <a:off x="762692" y="5542466"/>
            <a:ext cx="10803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i="1" dirty="0">
                <a:latin typeface="Helvetica" pitchFamily="2" charset="0"/>
              </a:rPr>
              <a:t>Overall </a:t>
            </a:r>
            <a:r>
              <a:rPr lang="de-DE" sz="1600" i="1" dirty="0" err="1">
                <a:latin typeface="Helvetica" pitchFamily="2" charset="0"/>
              </a:rPr>
              <a:t>run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times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of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evaluation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algorithms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for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varying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failure</a:t>
            </a:r>
            <a:r>
              <a:rPr lang="de-DE" sz="1600" i="1" dirty="0">
                <a:latin typeface="Helvetica" pitchFamily="2" charset="0"/>
              </a:rPr>
              <a:t> </a:t>
            </a:r>
            <a:r>
              <a:rPr lang="de-DE" sz="1600" i="1" dirty="0" err="1">
                <a:latin typeface="Helvetica" pitchFamily="2" charset="0"/>
              </a:rPr>
              <a:t>delays</a:t>
            </a:r>
            <a:r>
              <a:rPr lang="de-DE" sz="1600" i="1" dirty="0">
                <a:latin typeface="Helvetica" pitchFamily="2" charset="0"/>
              </a:rPr>
              <a:t>.</a:t>
            </a:r>
            <a:endParaRPr lang="de-DE" sz="1600" i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2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D2427-6129-E056-7EFD-8B3FDA70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C721AA-36BC-61D6-2B7B-08179C5BF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318518"/>
            <a:ext cx="10803988" cy="507207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7900"/>
                </a:solidFill>
              </a:rPr>
              <a:t>Model-Based Systems Engineering for Reliability and Safety of Drivetrain Architectures for Future Autonomous Electric Cab Designs </a:t>
            </a:r>
            <a:br>
              <a:rPr lang="en-US" b="1" dirty="0">
                <a:solidFill>
                  <a:srgbClr val="FF7900"/>
                </a:solidFill>
              </a:rPr>
            </a:br>
            <a:endParaRPr lang="en-US" b="1" dirty="0">
              <a:solidFill>
                <a:srgbClr val="FF7900"/>
              </a:solidFill>
            </a:endParaRPr>
          </a:p>
          <a:p>
            <a:r>
              <a:rPr lang="en-US" b="1" dirty="0">
                <a:solidFill>
                  <a:srgbClr val="FF7900"/>
                </a:solidFill>
              </a:rPr>
              <a:t>Modular Stochastic Petri Net Application Example </a:t>
            </a:r>
            <a:br>
              <a:rPr lang="en-US" b="1" dirty="0">
                <a:solidFill>
                  <a:srgbClr val="FF7900"/>
                </a:solidFill>
              </a:rPr>
            </a:br>
            <a:endParaRPr lang="en-US" b="1" dirty="0">
              <a:solidFill>
                <a:srgbClr val="FF7900"/>
              </a:solidFill>
            </a:endParaRPr>
          </a:p>
          <a:p>
            <a:r>
              <a:rPr lang="en-US" b="1" dirty="0">
                <a:solidFill>
                  <a:srgbClr val="FF7900"/>
                </a:solidFill>
              </a:rPr>
              <a:t>Evaluation of Design Tradeoffs</a:t>
            </a:r>
            <a:br>
              <a:rPr lang="en-US" b="1" dirty="0">
                <a:solidFill>
                  <a:srgbClr val="FF7900"/>
                </a:solidFill>
              </a:rPr>
            </a:br>
            <a:endParaRPr lang="en-US" b="1" dirty="0">
              <a:solidFill>
                <a:srgbClr val="FF7900"/>
              </a:solidFill>
            </a:endParaRPr>
          </a:p>
          <a:p>
            <a:r>
              <a:rPr lang="en-US" b="1" dirty="0">
                <a:solidFill>
                  <a:srgbClr val="FF7900"/>
                </a:solidFill>
              </a:rPr>
              <a:t>Efficiency of Multi Trajectory Simulation</a:t>
            </a:r>
          </a:p>
          <a:p>
            <a:pPr lvl="1"/>
            <a:r>
              <a:rPr lang="en-US" dirty="0"/>
              <a:t>Prototype tool implementation in </a:t>
            </a:r>
            <a:r>
              <a:rPr lang="en-US" dirty="0" err="1"/>
              <a:t>TimeNET</a:t>
            </a:r>
            <a:endParaRPr lang="en-US" dirty="0"/>
          </a:p>
          <a:p>
            <a:pPr lvl="1"/>
            <a:r>
              <a:rPr lang="en-US" dirty="0"/>
              <a:t>Future work</a:t>
            </a:r>
          </a:p>
          <a:p>
            <a:pPr lvl="2"/>
            <a:r>
              <a:rPr lang="en-US" dirty="0"/>
              <a:t>Heuristics for rare-event problems with large state space</a:t>
            </a:r>
          </a:p>
          <a:p>
            <a:pPr lvl="2"/>
            <a:r>
              <a:rPr lang="en-US" dirty="0"/>
              <a:t>Extension to non-Markovian models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506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43BD-D61D-EFF0-CDE9-FFF4ACEE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EA1F7-A871-69CF-4C7C-CD90F00B57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FF7900"/>
                </a:solidFill>
              </a:rPr>
              <a:t>Tool</a:t>
            </a:r>
          </a:p>
          <a:p>
            <a:pPr lvl="1"/>
            <a:r>
              <a:rPr lang="en-IE" dirty="0"/>
              <a:t>http://</a:t>
            </a:r>
            <a:r>
              <a:rPr lang="en-IE" dirty="0" err="1"/>
              <a:t>timenet.tu-ilmenau.de</a:t>
            </a:r>
            <a:r>
              <a:rPr lang="en-IE" dirty="0"/>
              <a:t>/</a:t>
            </a:r>
          </a:p>
          <a:p>
            <a:r>
              <a:rPr lang="en-IE" b="1" dirty="0">
                <a:solidFill>
                  <a:srgbClr val="FF7900"/>
                </a:solidFill>
              </a:rPr>
              <a:t>Background and Details</a:t>
            </a:r>
          </a:p>
          <a:p>
            <a:pPr lvl="1"/>
            <a:r>
              <a:rPr lang="en-IE" dirty="0"/>
              <a:t>A. Zimmermann and T. </a:t>
            </a:r>
            <a:r>
              <a:rPr lang="en-IE" dirty="0" err="1"/>
              <a:t>Hotz</a:t>
            </a:r>
            <a:r>
              <a:rPr lang="en-IE" dirty="0"/>
              <a:t>: </a:t>
            </a:r>
            <a:r>
              <a:rPr lang="en-IE" i="1" dirty="0"/>
              <a:t>Integrating simulation and numerical analysis in the evaluation of generalized stochastic Petri nets</a:t>
            </a:r>
            <a:r>
              <a:rPr lang="en-IE" dirty="0"/>
              <a:t>, ACM TOMACS 29(4) 2019.</a:t>
            </a:r>
            <a:endParaRPr lang="en-IE" b="1" dirty="0">
              <a:solidFill>
                <a:srgbClr val="FF7900"/>
              </a:solidFill>
            </a:endParaRPr>
          </a:p>
          <a:p>
            <a:pPr lvl="1"/>
            <a:r>
              <a:rPr lang="en-IE" dirty="0"/>
              <a:t>A. Zimmermann, T. </a:t>
            </a:r>
            <a:r>
              <a:rPr lang="en-IE" dirty="0" err="1"/>
              <a:t>Hotz</a:t>
            </a:r>
            <a:r>
              <a:rPr lang="en-IE" dirty="0"/>
              <a:t>, and A. </a:t>
            </a:r>
            <a:r>
              <a:rPr lang="en-IE" dirty="0" err="1"/>
              <a:t>Canabal</a:t>
            </a:r>
            <a:r>
              <a:rPr lang="en-IE" dirty="0"/>
              <a:t> </a:t>
            </a:r>
            <a:r>
              <a:rPr lang="en-IE" dirty="0" err="1"/>
              <a:t>Lavista</a:t>
            </a:r>
            <a:r>
              <a:rPr lang="en-IE" dirty="0"/>
              <a:t>: </a:t>
            </a:r>
            <a:r>
              <a:rPr lang="en-IE" i="1" dirty="0"/>
              <a:t>A hybrid multi-trajectory simulation algorithm for the performance evaluation of stochastic Petri nets</a:t>
            </a:r>
            <a:r>
              <a:rPr lang="en-IE" dirty="0"/>
              <a:t>,  Quantitative Evaluation of </a:t>
            </a:r>
            <a:r>
              <a:rPr lang="en-IE" dirty="0" err="1"/>
              <a:t>SysTems</a:t>
            </a:r>
            <a:r>
              <a:rPr lang="en-IE" dirty="0"/>
              <a:t>, QEST 2017.</a:t>
            </a:r>
            <a:endParaRPr lang="en-IE" b="1" dirty="0">
              <a:solidFill>
                <a:srgbClr val="FF7900"/>
              </a:solidFill>
            </a:endParaRPr>
          </a:p>
          <a:p>
            <a:r>
              <a:rPr lang="en-IE" b="1" dirty="0">
                <a:solidFill>
                  <a:srgbClr val="FF7900"/>
                </a:solidFill>
              </a:rPr>
              <a:t>More Application</a:t>
            </a:r>
          </a:p>
          <a:p>
            <a:pPr lvl="1"/>
            <a:r>
              <a:rPr lang="en-IE" dirty="0"/>
              <a:t>A. Zimmermann, T. </a:t>
            </a:r>
            <a:r>
              <a:rPr lang="en-IE" dirty="0" err="1"/>
              <a:t>Hotz</a:t>
            </a:r>
            <a:r>
              <a:rPr lang="en-IE" dirty="0"/>
              <a:t>, V. </a:t>
            </a:r>
            <a:r>
              <a:rPr lang="en-IE" dirty="0" err="1"/>
              <a:t>Hädicke</a:t>
            </a:r>
            <a:r>
              <a:rPr lang="en-IE" dirty="0"/>
              <a:t>, and M. </a:t>
            </a:r>
            <a:r>
              <a:rPr lang="en-IE" dirty="0" err="1"/>
              <a:t>Friebe</a:t>
            </a:r>
            <a:r>
              <a:rPr lang="en-IE" dirty="0"/>
              <a:t>: </a:t>
            </a:r>
            <a:r>
              <a:rPr lang="en-IE" i="1" dirty="0"/>
              <a:t>Analysis of safety-critical cloud architectures with multi-trajectory simulation</a:t>
            </a:r>
            <a:r>
              <a:rPr lang="en-IE" dirty="0"/>
              <a:t>, accepted for publication at RAMS 2022.</a:t>
            </a:r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9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982FC-7BB6-6CD4-158C-2A4DA017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C2BD46AB-F4BE-7F2B-C85B-FE9C68E00F02}"/>
              </a:ext>
            </a:extLst>
          </p:cNvPr>
          <p:cNvSpPr/>
          <p:nvPr/>
        </p:nvSpPr>
        <p:spPr>
          <a:xfrm>
            <a:off x="666712" y="1469688"/>
            <a:ext cx="10858576" cy="13315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Finding of crucial design issues concerning </a:t>
            </a:r>
            <a:r>
              <a:rPr lang="en-US" sz="2800" b="1" dirty="0"/>
              <a:t>reliability, safety </a:t>
            </a:r>
            <a:r>
              <a:rPr lang="en-US" sz="2800" dirty="0"/>
              <a:t>and </a:t>
            </a:r>
            <a:r>
              <a:rPr lang="en-US" sz="2800" b="1" dirty="0"/>
              <a:t>availability</a:t>
            </a:r>
            <a:r>
              <a:rPr lang="en-US" sz="2800" dirty="0"/>
              <a:t> in an early phase of the system design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29CFF44-0C6F-863C-4C19-860F1DAEA0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994" y="3237243"/>
            <a:ext cx="10951294" cy="2553958"/>
          </a:xfrm>
        </p:spPr>
        <p:txBody>
          <a:bodyPr/>
          <a:lstStyle/>
          <a:p>
            <a:r>
              <a:rPr lang="en-US" dirty="0"/>
              <a:t>Strict requirements on functional safety and its certification</a:t>
            </a:r>
          </a:p>
          <a:p>
            <a:r>
              <a:rPr lang="en-US" dirty="0"/>
              <a:t>Tradeoffs between </a:t>
            </a:r>
          </a:p>
          <a:p>
            <a:pPr lvl="1"/>
            <a:r>
              <a:rPr lang="en-US" dirty="0"/>
              <a:t>Safety Requirements vs. Cost Efficiency </a:t>
            </a:r>
          </a:p>
          <a:p>
            <a:pPr lvl="1"/>
            <a:r>
              <a:rPr lang="en-US" dirty="0"/>
              <a:t>Highly Reliable Single Modules vs. Redundant Solutions</a:t>
            </a:r>
          </a:p>
          <a:p>
            <a:r>
              <a:rPr lang="en-US" dirty="0"/>
              <a:t>Searching for a (best) overall system design  </a:t>
            </a:r>
            <a:endParaRPr lang="de-DE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4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43BD-D61D-EFF0-CDE9-FFF4ACEE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Implementation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921821-94C7-C1B1-2EC3-9FBA8B6F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57" y="1366752"/>
            <a:ext cx="5357586" cy="44309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DC61C48-EC04-A7D9-5FCF-9380E1E5883E}"/>
              </a:ext>
            </a:extLst>
          </p:cNvPr>
          <p:cNvSpPr txBox="1"/>
          <p:nvPr/>
        </p:nvSpPr>
        <p:spPr>
          <a:xfrm>
            <a:off x="2171502" y="591128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umnst777 BT" pitchFamily="34" charset="0"/>
              </a:rPr>
              <a:t>Stochastic Petri net tool – available at  </a:t>
            </a:r>
            <a:r>
              <a:rPr lang="en-US" b="1" dirty="0">
                <a:solidFill>
                  <a:srgbClr val="FF7900"/>
                </a:solidFill>
                <a:latin typeface="Humnst777 BT" pitchFamily="34" charset="0"/>
              </a:rPr>
              <a:t>timenet.tu-ilmenau.de</a:t>
            </a:r>
          </a:p>
        </p:txBody>
      </p:sp>
    </p:spTree>
    <p:extLst>
      <p:ext uri="{BB962C8B-B14F-4D97-AF65-F5344CB8AC3E}">
        <p14:creationId xmlns:p14="http://schemas.microsoft.com/office/powerpoint/2010/main" val="391456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DB556-90E8-14CB-985C-8187C60D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</a:t>
            </a:r>
            <a:r>
              <a:rPr lang="de-DE" dirty="0"/>
              <a:t> and Dynamic System Models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16A06D-C3B9-7B88-A7F5-85FE10A68D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3383" y="1285861"/>
            <a:ext cx="10803988" cy="3709118"/>
          </a:xfrm>
        </p:spPr>
        <p:txBody>
          <a:bodyPr>
            <a:normAutofit/>
          </a:bodyPr>
          <a:lstStyle/>
          <a:p>
            <a:r>
              <a:rPr lang="en-US" dirty="0"/>
              <a:t>Limits of Fault Trees and Reliability Block Diagrams </a:t>
            </a:r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sz="1100" dirty="0"/>
          </a:p>
          <a:p>
            <a:r>
              <a:rPr lang="en-US" dirty="0"/>
              <a:t>Dynamic models need to consider </a:t>
            </a:r>
            <a:r>
              <a:rPr lang="en-US" b="1" dirty="0"/>
              <a:t>States, Discrete Events, Probabilistic Choices </a:t>
            </a:r>
            <a:r>
              <a:rPr lang="en-US" dirty="0"/>
              <a:t>and </a:t>
            </a:r>
            <a:r>
              <a:rPr lang="en-US" b="1" dirty="0"/>
              <a:t>Stochastic Delays</a:t>
            </a:r>
          </a:p>
        </p:txBody>
      </p:sp>
      <p:pic>
        <p:nvPicPr>
          <p:cNvPr id="1025" name="Picture 1" descr="page8image619702048">
            <a:extLst>
              <a:ext uri="{FF2B5EF4-FFF2-40B4-BE49-F238E27FC236}">
                <a16:creationId xmlns:a16="http://schemas.microsoft.com/office/drawing/2014/main" id="{19E23B87-D15A-2BC1-24F5-353F0028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58" y="1145286"/>
            <a:ext cx="1504651" cy="2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5E779AF-4F61-F79C-500C-D5B65EFF22F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264871" y="2041710"/>
            <a:ext cx="3826738" cy="684834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6C1F46E-1F92-1461-0D2D-1712AEA529FC}"/>
              </a:ext>
            </a:extLst>
          </p:cNvPr>
          <p:cNvSpPr txBox="1">
            <a:spLocks/>
          </p:cNvSpPr>
          <p:nvPr/>
        </p:nvSpPr>
        <p:spPr>
          <a:xfrm>
            <a:off x="684629" y="4465811"/>
            <a:ext cx="10803988" cy="53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F7900"/>
              </a:buClr>
              <a:buFont typeface="Wingdings" pitchFamily="2" charset="2"/>
              <a:buChar char="§"/>
              <a:defRPr sz="2800" b="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7900"/>
              </a:buClr>
              <a:buFont typeface="Wingdings 3" pitchFamily="18" charset="2"/>
              <a:buChar char=""/>
              <a:defRPr sz="240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7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umnst777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Markov Chains and Stochastic Petri Nets (IEC 62551)</a:t>
            </a:r>
            <a:r>
              <a:rPr lang="de-DE" dirty="0"/>
              <a:t> 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F27F8D-50C5-8361-0D4E-BE80326D9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621" y="5086001"/>
            <a:ext cx="2824375" cy="11195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07C380-110B-336A-FF1A-C1D9DF067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780" y="4374789"/>
            <a:ext cx="1887329" cy="16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B1203-2C4C-50E0-5880-0EAEF1F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Methods 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B647B40-180B-0071-C2E3-F168DA261593}"/>
              </a:ext>
            </a:extLst>
          </p:cNvPr>
          <p:cNvGrpSpPr/>
          <p:nvPr/>
        </p:nvGrpSpPr>
        <p:grpSpPr>
          <a:xfrm>
            <a:off x="4200306" y="2277825"/>
            <a:ext cx="4007287" cy="3681700"/>
            <a:chOff x="2652945" y="2204864"/>
            <a:chExt cx="4007287" cy="3681700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61518D2F-49CF-73DC-BAB7-ED5A624898A6}"/>
                </a:ext>
              </a:extLst>
            </p:cNvPr>
            <p:cNvCxnSpPr/>
            <p:nvPr/>
          </p:nvCxnSpPr>
          <p:spPr>
            <a:xfrm flipV="1">
              <a:off x="3059733" y="2204864"/>
              <a:ext cx="0" cy="33123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DDE71C69-5280-AEFC-6836-4E7E7D1F4572}"/>
                </a:ext>
              </a:extLst>
            </p:cNvPr>
            <p:cNvGrpSpPr/>
            <p:nvPr/>
          </p:nvGrpSpPr>
          <p:grpSpPr>
            <a:xfrm>
              <a:off x="2652945" y="2424123"/>
              <a:ext cx="4007287" cy="3462441"/>
              <a:chOff x="2652945" y="2424123"/>
              <a:chExt cx="4007287" cy="3462441"/>
            </a:xfrm>
          </p:grpSpPr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00BD03BE-884E-996D-904C-0C311975972D}"/>
                  </a:ext>
                </a:extLst>
              </p:cNvPr>
              <p:cNvCxnSpPr/>
              <p:nvPr/>
            </p:nvCxnSpPr>
            <p:spPr>
              <a:xfrm>
                <a:off x="3059733" y="5517232"/>
                <a:ext cx="360049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2EF36F1-486A-CEDA-8F14-90C7EBEFB320}"/>
                  </a:ext>
                </a:extLst>
              </p:cNvPr>
              <p:cNvSpPr txBox="1"/>
              <p:nvPr/>
            </p:nvSpPr>
            <p:spPr>
              <a:xfrm>
                <a:off x="3409497" y="5517232"/>
                <a:ext cx="2852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umnst777 BT" panose="020B0603030504020204" pitchFamily="34" charset="0"/>
                  </a:rPr>
                  <a:t>rarity of measure samples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21A901D-C154-79EF-C626-8E2DBEDFF011}"/>
                  </a:ext>
                </a:extLst>
              </p:cNvPr>
              <p:cNvSpPr txBox="1"/>
              <p:nvPr/>
            </p:nvSpPr>
            <p:spPr>
              <a:xfrm rot="16200000">
                <a:off x="1861221" y="3788676"/>
                <a:ext cx="1952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umnst777 BT" panose="020B0603030504020204" pitchFamily="34" charset="0"/>
                  </a:rPr>
                  <a:t>number of states</a:t>
                </a:r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4626B5B9-378F-932F-B203-3F018B156B8E}"/>
                  </a:ext>
                </a:extLst>
              </p:cNvPr>
              <p:cNvGrpSpPr/>
              <p:nvPr/>
            </p:nvGrpSpPr>
            <p:grpSpPr>
              <a:xfrm>
                <a:off x="3072384" y="3996306"/>
                <a:ext cx="3422414" cy="1522306"/>
                <a:chOff x="3072384" y="4274402"/>
                <a:chExt cx="3422414" cy="1522306"/>
              </a:xfrm>
            </p:grpSpPr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2B2CD385-11C2-D4D5-C5EF-1F775F12FB3A}"/>
                    </a:ext>
                  </a:extLst>
                </p:cNvPr>
                <p:cNvSpPr/>
                <p:nvPr/>
              </p:nvSpPr>
              <p:spPr>
                <a:xfrm>
                  <a:off x="3072384" y="4274402"/>
                  <a:ext cx="3422414" cy="152230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83756BD3-3B3F-4540-AEE4-FCDDD740D63F}"/>
                    </a:ext>
                  </a:extLst>
                </p:cNvPr>
                <p:cNvSpPr txBox="1"/>
                <p:nvPr/>
              </p:nvSpPr>
              <p:spPr>
                <a:xfrm>
                  <a:off x="4212080" y="4870858"/>
                  <a:ext cx="20714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Humnst777 BT" panose="020B0603030504020204" pitchFamily="34" charset="0"/>
                    </a:rPr>
                    <a:t>numerical analysis</a:t>
                  </a:r>
                </a:p>
              </p:txBody>
            </p:sp>
          </p:grp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C80E5285-674A-589A-C701-015245A7DD1C}"/>
                  </a:ext>
                </a:extLst>
              </p:cNvPr>
              <p:cNvGrpSpPr/>
              <p:nvPr/>
            </p:nvGrpSpPr>
            <p:grpSpPr>
              <a:xfrm>
                <a:off x="4585486" y="2425480"/>
                <a:ext cx="1925042" cy="1571414"/>
                <a:chOff x="4569928" y="2707665"/>
                <a:chExt cx="1932369" cy="1554248"/>
              </a:xfrm>
            </p:grpSpPr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13B63A6D-5735-9EF0-59F9-6F4118AAFD3D}"/>
                    </a:ext>
                  </a:extLst>
                </p:cNvPr>
                <p:cNvSpPr/>
                <p:nvPr/>
              </p:nvSpPr>
              <p:spPr>
                <a:xfrm>
                  <a:off x="4569928" y="2707665"/>
                  <a:ext cx="1932369" cy="1554248"/>
                </a:xfrm>
                <a:prstGeom prst="rect">
                  <a:avLst/>
                </a:prstGeom>
                <a:solidFill>
                  <a:srgbClr val="EE37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E7456942-D737-C07C-DEB5-B15D0506AEC0}"/>
                    </a:ext>
                  </a:extLst>
                </p:cNvPr>
                <p:cNvSpPr txBox="1"/>
                <p:nvPr/>
              </p:nvSpPr>
              <p:spPr>
                <a:xfrm>
                  <a:off x="4890383" y="3162914"/>
                  <a:ext cx="128753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Humnst777 BT" panose="020B0603030504020204" pitchFamily="34" charset="0"/>
                    </a:rPr>
                    <a:t>rare-event</a:t>
                  </a:r>
                  <a:br>
                    <a:rPr lang="en-US" dirty="0">
                      <a:latin typeface="Humnst777 BT" panose="020B0603030504020204" pitchFamily="34" charset="0"/>
                    </a:rPr>
                  </a:br>
                  <a:r>
                    <a:rPr lang="en-US" dirty="0">
                      <a:latin typeface="Humnst777 BT" panose="020B0603030504020204" pitchFamily="34" charset="0"/>
                    </a:rPr>
                    <a:t>simulation</a:t>
                  </a:r>
                </a:p>
              </p:txBody>
            </p:sp>
          </p:grp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869CAE1B-3E91-150E-DEE3-127265C2DA52}"/>
                  </a:ext>
                </a:extLst>
              </p:cNvPr>
              <p:cNvGrpSpPr/>
              <p:nvPr/>
            </p:nvGrpSpPr>
            <p:grpSpPr>
              <a:xfrm>
                <a:off x="3068320" y="2424123"/>
                <a:ext cx="1524000" cy="3094061"/>
                <a:chOff x="3068320" y="2702219"/>
                <a:chExt cx="1524000" cy="3094061"/>
              </a:xfrm>
            </p:grpSpPr>
            <p:sp>
              <p:nvSpPr>
                <p:cNvPr id="26" name="Freihandform 25">
                  <a:extLst>
                    <a:ext uri="{FF2B5EF4-FFF2-40B4-BE49-F238E27FC236}">
                      <a16:creationId xmlns:a16="http://schemas.microsoft.com/office/drawing/2014/main" id="{93D1AED6-DD24-C83B-2929-941C7D174D12}"/>
                    </a:ext>
                  </a:extLst>
                </p:cNvPr>
                <p:cNvSpPr/>
                <p:nvPr/>
              </p:nvSpPr>
              <p:spPr>
                <a:xfrm>
                  <a:off x="3068320" y="2702219"/>
                  <a:ext cx="1524000" cy="3094061"/>
                </a:xfrm>
                <a:custGeom>
                  <a:avLst/>
                  <a:gdLst>
                    <a:gd name="connsiteX0" fmla="*/ 113080 w 1632000"/>
                    <a:gd name="connsiteY0" fmla="*/ 227851 h 3321571"/>
                    <a:gd name="connsiteX1" fmla="*/ 1626920 w 1632000"/>
                    <a:gd name="connsiteY1" fmla="*/ 232931 h 3321571"/>
                    <a:gd name="connsiteX2" fmla="*/ 1632000 w 1632000"/>
                    <a:gd name="connsiteY2" fmla="*/ 1792491 h 3321571"/>
                    <a:gd name="connsiteX3" fmla="*/ 108000 w 1632000"/>
                    <a:gd name="connsiteY3" fmla="*/ 3321571 h 3321571"/>
                    <a:gd name="connsiteX4" fmla="*/ 113080 w 1632000"/>
                    <a:gd name="connsiteY4" fmla="*/ 227851 h 3321571"/>
                    <a:gd name="connsiteX0" fmla="*/ 5080 w 1524000"/>
                    <a:gd name="connsiteY0" fmla="*/ 227851 h 3321571"/>
                    <a:gd name="connsiteX1" fmla="*/ 1518920 w 1524000"/>
                    <a:gd name="connsiteY1" fmla="*/ 232931 h 3321571"/>
                    <a:gd name="connsiteX2" fmla="*/ 1524000 w 1524000"/>
                    <a:gd name="connsiteY2" fmla="*/ 1792491 h 3321571"/>
                    <a:gd name="connsiteX3" fmla="*/ 0 w 1524000"/>
                    <a:gd name="connsiteY3" fmla="*/ 3321571 h 3321571"/>
                    <a:gd name="connsiteX4" fmla="*/ 5080 w 1524000"/>
                    <a:gd name="connsiteY4" fmla="*/ 227851 h 3321571"/>
                    <a:gd name="connsiteX0" fmla="*/ 5080 w 1524000"/>
                    <a:gd name="connsiteY0" fmla="*/ 227851 h 3321571"/>
                    <a:gd name="connsiteX1" fmla="*/ 1518920 w 1524000"/>
                    <a:gd name="connsiteY1" fmla="*/ 232931 h 3321571"/>
                    <a:gd name="connsiteX2" fmla="*/ 1524000 w 1524000"/>
                    <a:gd name="connsiteY2" fmla="*/ 1792491 h 3321571"/>
                    <a:gd name="connsiteX3" fmla="*/ 0 w 1524000"/>
                    <a:gd name="connsiteY3" fmla="*/ 3321571 h 3321571"/>
                    <a:gd name="connsiteX4" fmla="*/ 5080 w 1524000"/>
                    <a:gd name="connsiteY4" fmla="*/ 227851 h 3321571"/>
                    <a:gd name="connsiteX0" fmla="*/ 5080 w 1524000"/>
                    <a:gd name="connsiteY0" fmla="*/ 341 h 3094061"/>
                    <a:gd name="connsiteX1" fmla="*/ 1518920 w 1524000"/>
                    <a:gd name="connsiteY1" fmla="*/ 5421 h 3094061"/>
                    <a:gd name="connsiteX2" fmla="*/ 1524000 w 1524000"/>
                    <a:gd name="connsiteY2" fmla="*/ 1564981 h 3094061"/>
                    <a:gd name="connsiteX3" fmla="*/ 0 w 1524000"/>
                    <a:gd name="connsiteY3" fmla="*/ 3094061 h 3094061"/>
                    <a:gd name="connsiteX4" fmla="*/ 5080 w 1524000"/>
                    <a:gd name="connsiteY4" fmla="*/ 341 h 309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0" h="3094061">
                      <a:moveTo>
                        <a:pt x="5080" y="341"/>
                      </a:moveTo>
                      <a:cubicBezTo>
                        <a:pt x="-847" y="-1352"/>
                        <a:pt x="1014307" y="3728"/>
                        <a:pt x="1518920" y="5421"/>
                      </a:cubicBezTo>
                      <a:cubicBezTo>
                        <a:pt x="1520613" y="525274"/>
                        <a:pt x="1522307" y="1045128"/>
                        <a:pt x="1524000" y="1564981"/>
                      </a:cubicBezTo>
                      <a:lnTo>
                        <a:pt x="0" y="3094061"/>
                      </a:lnTo>
                      <a:cubicBezTo>
                        <a:pt x="3387" y="2061128"/>
                        <a:pt x="2540" y="1547201"/>
                        <a:pt x="5080" y="34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3CB73199-4D10-C974-AAAC-7770EEF663FD}"/>
                    </a:ext>
                  </a:extLst>
                </p:cNvPr>
                <p:cNvSpPr txBox="1"/>
                <p:nvPr/>
              </p:nvSpPr>
              <p:spPr>
                <a:xfrm>
                  <a:off x="3211679" y="3596504"/>
                  <a:ext cx="12731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Humnst777 BT" panose="020B0603030504020204" pitchFamily="34" charset="0"/>
                    </a:rPr>
                    <a:t>simulation</a:t>
                  </a:r>
                </a:p>
              </p:txBody>
            </p:sp>
          </p:grpSp>
        </p:grpSp>
      </p:grp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3A3F86C3-718D-656E-D3B5-4C43AF8D5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994" y="1388871"/>
            <a:ext cx="10951294" cy="2553958"/>
          </a:xfrm>
        </p:spPr>
        <p:txBody>
          <a:bodyPr/>
          <a:lstStyle/>
          <a:p>
            <a:r>
              <a:rPr lang="en-US" dirty="0"/>
              <a:t>Two dimensions of (Markovian) problems</a:t>
            </a:r>
          </a:p>
        </p:txBody>
      </p:sp>
      <p:sp>
        <p:nvSpPr>
          <p:cNvPr id="38" name="Legende mit Pfeil nach links 37">
            <a:extLst>
              <a:ext uri="{FF2B5EF4-FFF2-40B4-BE49-F238E27FC236}">
                <a16:creationId xmlns:a16="http://schemas.microsoft.com/office/drawing/2014/main" id="{D36D6086-2552-1F75-BB50-A644C5D2763C}"/>
              </a:ext>
            </a:extLst>
          </p:cNvPr>
          <p:cNvSpPr/>
          <p:nvPr/>
        </p:nvSpPr>
        <p:spPr>
          <a:xfrm>
            <a:off x="7830842" y="2788726"/>
            <a:ext cx="2924481" cy="968025"/>
          </a:xfrm>
          <a:prstGeom prst="leftArrowCallout">
            <a:avLst>
              <a:gd name="adj1" fmla="val 26657"/>
              <a:gd name="adj2" fmla="val 25000"/>
              <a:gd name="adj3" fmla="val 37031"/>
              <a:gd name="adj4" fmla="val 8511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Importance Sampling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Splitting</a:t>
            </a:r>
          </a:p>
        </p:txBody>
      </p:sp>
    </p:spTree>
    <p:extLst>
      <p:ext uri="{BB962C8B-B14F-4D97-AF65-F5344CB8AC3E}">
        <p14:creationId xmlns:p14="http://schemas.microsoft.com/office/powerpoint/2010/main" val="41685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B1203-2C4C-50E0-5880-0EAEF1F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Multi-Trajectory Simulation</a:t>
            </a:r>
            <a:endParaRPr lang="de-DE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54BA4070-7D7C-1947-D615-01A9EF2C46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282876"/>
            <a:ext cx="10803988" cy="5072078"/>
          </a:xfrm>
        </p:spPr>
        <p:txBody>
          <a:bodyPr/>
          <a:lstStyle/>
          <a:p>
            <a:r>
              <a:rPr lang="en-US" b="1" dirty="0">
                <a:solidFill>
                  <a:srgbClr val="FF7900"/>
                </a:solidFill>
              </a:rPr>
              <a:t>An Integrated Algorithm</a:t>
            </a:r>
          </a:p>
          <a:p>
            <a:pPr lvl="1"/>
            <a:r>
              <a:rPr lang="en-US" dirty="0"/>
              <a:t>Keep advantages of simulation </a:t>
            </a:r>
            <a:r>
              <a:rPr lang="en-US" i="1" dirty="0"/>
              <a:t>and</a:t>
            </a:r>
            <a:r>
              <a:rPr lang="en-US" dirty="0"/>
              <a:t> numerical analysis</a:t>
            </a:r>
          </a:p>
          <a:p>
            <a:pPr lvl="1"/>
            <a:r>
              <a:rPr lang="en-US" dirty="0"/>
              <a:t>Work like numerical analysis, as long as memory suffices</a:t>
            </a:r>
          </a:p>
          <a:p>
            <a:pPr lvl="2"/>
            <a:r>
              <a:rPr lang="en-US" b="1" dirty="0">
                <a:solidFill>
                  <a:srgbClr val="FF7900"/>
                </a:solidFill>
              </a:rPr>
              <a:t>“split” particle step </a:t>
            </a:r>
            <a:r>
              <a:rPr lang="en-US" dirty="0"/>
              <a:t>following all possible state changes</a:t>
            </a:r>
          </a:p>
          <a:p>
            <a:pPr lvl="2"/>
            <a:r>
              <a:rPr lang="en-US" dirty="0"/>
              <a:t>distribute state probability over destination states</a:t>
            </a:r>
          </a:p>
          <a:p>
            <a:pPr lvl="1"/>
            <a:r>
              <a:rPr lang="en-US" dirty="0"/>
              <a:t>Select state transition like simulation if not</a:t>
            </a:r>
          </a:p>
          <a:p>
            <a:pPr lvl="2"/>
            <a:r>
              <a:rPr lang="en-US" b="1" dirty="0">
                <a:solidFill>
                  <a:srgbClr val="FF7900"/>
                </a:solidFill>
              </a:rPr>
              <a:t>probabilistic step </a:t>
            </a:r>
            <a:r>
              <a:rPr lang="en-US" dirty="0"/>
              <a:t>of trajectory</a:t>
            </a:r>
          </a:p>
          <a:p>
            <a:pPr lvl="2"/>
            <a:r>
              <a:rPr lang="en-US" dirty="0"/>
              <a:t>merge trajectories leading to stored state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D7C3ED-A5D8-7124-4D69-F9F1ECB1D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7" y="3720180"/>
            <a:ext cx="6525660" cy="26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3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B1203-2C4C-50E0-5880-0EAEF1F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Example </a:t>
            </a:r>
            <a:endParaRPr lang="de-DE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54BA4070-7D7C-1947-D615-01A9EF2C46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12" y="1317244"/>
            <a:ext cx="11097396" cy="5072078"/>
          </a:xfrm>
        </p:spPr>
        <p:txBody>
          <a:bodyPr>
            <a:normAutofit/>
          </a:bodyPr>
          <a:lstStyle/>
          <a:p>
            <a:r>
              <a:rPr lang="en-US" dirty="0"/>
              <a:t>Contribution out of the German </a:t>
            </a:r>
            <a:r>
              <a:rPr lang="de-DE" dirty="0"/>
              <a:t>BMWK  </a:t>
            </a:r>
            <a:r>
              <a:rPr lang="en-US" dirty="0"/>
              <a:t>Project </a:t>
            </a:r>
            <a:r>
              <a:rPr lang="en-US" b="1" dirty="0" err="1"/>
              <a:t>AnRox</a:t>
            </a:r>
            <a:r>
              <a:rPr lang="en-US" dirty="0"/>
              <a:t> on</a:t>
            </a:r>
            <a:br>
              <a:rPr lang="en-US" dirty="0"/>
            </a:br>
            <a:r>
              <a:rPr lang="en-US" dirty="0"/>
              <a:t>“</a:t>
            </a:r>
            <a:r>
              <a:rPr lang="de-DE" dirty="0"/>
              <a:t>Fail-safe and </a:t>
            </a:r>
            <a:r>
              <a:rPr lang="de-DE" dirty="0" err="1"/>
              <a:t>Efficient</a:t>
            </a:r>
            <a:r>
              <a:rPr lang="de-DE" dirty="0"/>
              <a:t> Electric Drive System </a:t>
            </a:r>
            <a:r>
              <a:rPr lang="de-DE" dirty="0" err="1"/>
              <a:t>for</a:t>
            </a:r>
            <a:r>
              <a:rPr lang="de-DE" dirty="0"/>
              <a:t> Robot Cabs“</a:t>
            </a:r>
            <a:endParaRPr lang="en-US" dirty="0"/>
          </a:p>
          <a:p>
            <a:pPr lvl="1"/>
            <a:endParaRPr lang="en-US" dirty="0"/>
          </a:p>
          <a:p>
            <a:endParaRPr lang="en-US" sz="3600" dirty="0"/>
          </a:p>
          <a:p>
            <a:r>
              <a:rPr lang="en-US" dirty="0"/>
              <a:t>Vehicle Topologies</a:t>
            </a:r>
          </a:p>
          <a:p>
            <a:pPr lvl="1"/>
            <a:r>
              <a:rPr lang="en-US" dirty="0"/>
              <a:t>Referring to common 2WD and 4WD</a:t>
            </a:r>
          </a:p>
          <a:p>
            <a:pPr lvl="1"/>
            <a:r>
              <a:rPr lang="en-US" dirty="0"/>
              <a:t>Similarities</a:t>
            </a:r>
          </a:p>
          <a:p>
            <a:pPr lvl="2"/>
            <a:r>
              <a:rPr lang="en-US" dirty="0"/>
              <a:t>Two Axles, Four Wheels, One Battery</a:t>
            </a:r>
          </a:p>
          <a:p>
            <a:pPr lvl="1"/>
            <a:r>
              <a:rPr lang="en-US" dirty="0"/>
              <a:t>Differences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Centralized</a:t>
            </a:r>
            <a:r>
              <a:rPr lang="en-US" dirty="0"/>
              <a:t> vs. </a:t>
            </a:r>
            <a:r>
              <a:rPr lang="en-US" dirty="0">
                <a:solidFill>
                  <a:schemeClr val="accent2"/>
                </a:solidFill>
              </a:rPr>
              <a:t>Axis-Individual</a:t>
            </a:r>
            <a:r>
              <a:rPr lang="en-US" dirty="0"/>
              <a:t> Drive Units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F562EF-249D-889B-508D-BBADA7EC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699" y="3174247"/>
            <a:ext cx="3726118" cy="281027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EF5DDE9-367A-C782-51EE-DE28E772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010" y="1354703"/>
            <a:ext cx="1737277" cy="9239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32D50BC-EAF5-F34B-2F52-B0ABBC80D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9817" y="2118993"/>
            <a:ext cx="1463702" cy="4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BF87A-6723-D20E-47B9-0BAA1E45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904" y="2268943"/>
            <a:ext cx="3251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4F19715-6B59-BDB9-A2E2-C2FB882C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04" y="1296123"/>
            <a:ext cx="10693400" cy="3086100"/>
          </a:xfrm>
          <a:prstGeom prst="rect">
            <a:avLst/>
          </a:prstGeom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BF87A-6723-D20E-47B9-0BAA1E45A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904" y="2268943"/>
            <a:ext cx="3251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717DCEF-307F-30C0-3ED9-98A4C63460E7}"/>
              </a:ext>
            </a:extLst>
          </p:cNvPr>
          <p:cNvGrpSpPr/>
          <p:nvPr/>
        </p:nvGrpSpPr>
        <p:grpSpPr>
          <a:xfrm>
            <a:off x="726804" y="370144"/>
            <a:ext cx="10693400" cy="3086100"/>
            <a:chOff x="726804" y="1296123"/>
            <a:chExt cx="10693400" cy="30861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ED6AD13-96C3-FA82-04E3-EFA42A103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5904" y="2268943"/>
              <a:ext cx="3251200" cy="7747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DB0CA80-466D-39DF-E693-23808ED9A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804" y="1296123"/>
              <a:ext cx="10693400" cy="3086100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3F40456-66C4-51C8-BAC0-21307EB4F0F1}"/>
              </a:ext>
            </a:extLst>
          </p:cNvPr>
          <p:cNvSpPr/>
          <p:nvPr/>
        </p:nvSpPr>
        <p:spPr>
          <a:xfrm>
            <a:off x="0" y="0"/>
            <a:ext cx="12192000" cy="999723"/>
          </a:xfrm>
          <a:prstGeom prst="rect">
            <a:avLst/>
          </a:prstGeom>
          <a:solidFill>
            <a:srgbClr val="00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Model </a:t>
            </a:r>
          </a:p>
        </p:txBody>
      </p:sp>
    </p:spTree>
    <p:extLst>
      <p:ext uri="{BB962C8B-B14F-4D97-AF65-F5344CB8AC3E}">
        <p14:creationId xmlns:p14="http://schemas.microsoft.com/office/powerpoint/2010/main" val="3663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3495 L 2.91667E-6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Macintosh PowerPoint</Application>
  <PresentationFormat>Breitbild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Humnst777 BT</vt:lpstr>
      <vt:lpstr>Palatino Linotype</vt:lpstr>
      <vt:lpstr>Wingdings</vt:lpstr>
      <vt:lpstr>Wingdings 3</vt:lpstr>
      <vt:lpstr>Office</vt:lpstr>
      <vt:lpstr>PowerPoint-Präsentation</vt:lpstr>
      <vt:lpstr>Motivation</vt:lpstr>
      <vt:lpstr>Complex and Dynamic System Models</vt:lpstr>
      <vt:lpstr>Evaluation Methods </vt:lpstr>
      <vt:lpstr>Hybrid Multi-Trajectory Simulation</vt:lpstr>
      <vt:lpstr>Application Example </vt:lpstr>
      <vt:lpstr>Stochastic Petri Net Model </vt:lpstr>
      <vt:lpstr>Stochastic Petri Net Model </vt:lpstr>
      <vt:lpstr>Stochastic Petri Net Model </vt:lpstr>
      <vt:lpstr>Stochastic Petri Net Model </vt:lpstr>
      <vt:lpstr>Stochastic Petri Net Model </vt:lpstr>
      <vt:lpstr>Stochastic Petri Net Model </vt:lpstr>
      <vt:lpstr>Stochastic Petri Net Model </vt:lpstr>
      <vt:lpstr>Stochastic Petri Net Model </vt:lpstr>
      <vt:lpstr>Comparison of Architectures </vt:lpstr>
      <vt:lpstr>Efficiency of the Multi Trajectory Algorithm</vt:lpstr>
      <vt:lpstr>Efficiency of the Multi Trajectory Algorithm</vt:lpstr>
      <vt:lpstr>Conclusion</vt:lpstr>
      <vt:lpstr>Further Information</vt:lpstr>
      <vt:lpstr>Tool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sascha.schmidt</dc:creator>
  <cp:lastModifiedBy>sascha.schmidt</cp:lastModifiedBy>
  <cp:revision>72</cp:revision>
  <cp:lastPrinted>2022-06-30T22:01:26Z</cp:lastPrinted>
  <dcterms:created xsi:type="dcterms:W3CDTF">2022-06-21T10:41:39Z</dcterms:created>
  <dcterms:modified xsi:type="dcterms:W3CDTF">2022-07-01T19:56:46Z</dcterms:modified>
</cp:coreProperties>
</file>