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1"/>
  </p:notesMasterIdLst>
  <p:handoutMasterIdLst>
    <p:handoutMasterId r:id="rId22"/>
  </p:handoutMasterIdLst>
  <p:sldIdLst>
    <p:sldId id="303" r:id="rId5"/>
    <p:sldId id="258" r:id="rId6"/>
    <p:sldId id="313" r:id="rId7"/>
    <p:sldId id="304" r:id="rId8"/>
    <p:sldId id="305" r:id="rId9"/>
    <p:sldId id="306" r:id="rId10"/>
    <p:sldId id="308" r:id="rId11"/>
    <p:sldId id="309" r:id="rId12"/>
    <p:sldId id="310" r:id="rId13"/>
    <p:sldId id="311" r:id="rId14"/>
    <p:sldId id="312" r:id="rId15"/>
    <p:sldId id="314" r:id="rId16"/>
    <p:sldId id="315" r:id="rId17"/>
    <p:sldId id="316" r:id="rId18"/>
    <p:sldId id="317" r:id="rId19"/>
    <p:sldId id="279" r:id="rId20"/>
  </p:sldIdLst>
  <p:sldSz cx="12192000" cy="6858000"/>
  <p:notesSz cx="6858000" cy="9144000"/>
  <p:embeddedFontLst>
    <p:embeddedFont>
      <p:font typeface="arial" panose="020B0604020202020204" pitchFamily="34" charset="0"/>
      <p:regular r:id="rId23"/>
    </p:embeddedFont>
    <p:embeddedFont>
      <p:font typeface="arial" panose="020B0604020202020204" pitchFamily="34" charset="0"/>
      <p:regular r:id="rId23"/>
    </p:embeddedFont>
    <p:embeddedFont>
      <p:font typeface="Cambria Math" panose="020405030504060302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3A9"/>
    <a:srgbClr val="005454"/>
    <a:srgbClr val="1D1D1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3706" autoAdjust="0"/>
  </p:normalViewPr>
  <p:slideViewPr>
    <p:cSldViewPr snapToGrid="0" snapToObjects="1" showGuides="1">
      <p:cViewPr varScale="1">
        <p:scale>
          <a:sx n="118" d="100"/>
          <a:sy n="118" d="100"/>
        </p:scale>
        <p:origin x="114" y="18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7" d="100"/>
          <a:sy n="117" d="100"/>
        </p:scale>
        <p:origin x="366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972E79-764F-478A-8475-C9B0A08DB9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26902CD3-1402-4EB8-AE6A-A755C3ADBD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691178-2F9C-411D-A8AB-514659716F1F}" type="datetimeFigureOut">
              <a:rPr lang="en-GB" smtClean="0">
                <a:latin typeface="Arial" panose="020B0604020202020204" pitchFamily="34" charset="0"/>
              </a:rPr>
              <a:t>21/06/2022</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0AC4570E-E6FE-4490-AE6C-AAC744EA86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Tree>
    <p:extLst>
      <p:ext uri="{BB962C8B-B14F-4D97-AF65-F5344CB8AC3E}">
        <p14:creationId xmlns:p14="http://schemas.microsoft.com/office/powerpoint/2010/main" val="4025949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F5A77B6-E083-E244-AB98-BDBBE6A205FF}" type="datetimeFigureOut">
              <a:rPr lang="en-US" smtClean="0"/>
              <a:pPr/>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FEC855F-0203-2041-896E-C41C6E08226E}" type="slidenum">
              <a:rPr lang="en-US" smtClean="0"/>
              <a:pPr/>
              <a:t>‹#›</a:t>
            </a:fld>
            <a:endParaRPr lang="en-US"/>
          </a:p>
        </p:txBody>
      </p:sp>
    </p:spTree>
    <p:extLst>
      <p:ext uri="{BB962C8B-B14F-4D97-AF65-F5344CB8AC3E}">
        <p14:creationId xmlns:p14="http://schemas.microsoft.com/office/powerpoint/2010/main" val="38454425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1344ED-4F95-40FC-A9F8-56F1F81530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p:nvPr>
        </p:nvSpPr>
        <p:spPr>
          <a:xfrm>
            <a:off x="611795" y="3013515"/>
            <a:ext cx="6507787" cy="3241966"/>
          </a:xfrm>
          <a:prstGeom prst="rect">
            <a:avLst/>
          </a:prstGeom>
        </p:spPr>
        <p:txBody>
          <a:bodyPr anchor="t"/>
          <a:lstStyle>
            <a:lvl1pPr marL="0" indent="0">
              <a:lnSpc>
                <a:spcPts val="5200"/>
              </a:lnSpc>
              <a:spcBef>
                <a:spcPts val="0"/>
              </a:spcBef>
              <a:buNone/>
              <a:defRPr sz="4800" b="0" i="0">
                <a:solidFill>
                  <a:schemeClr val="bg1"/>
                </a:solidFill>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a:t>Click to edit Master text styles</a:t>
            </a:r>
          </a:p>
        </p:txBody>
      </p:sp>
      <p:sp>
        <p:nvSpPr>
          <p:cNvPr id="10" name="Text Placeholder 26">
            <a:extLst>
              <a:ext uri="{FF2B5EF4-FFF2-40B4-BE49-F238E27FC236}">
                <a16:creationId xmlns:a16="http://schemas.microsoft.com/office/drawing/2014/main" id="{134D6E6B-003C-8044-9BDE-14C4124D0FAE}"/>
              </a:ext>
            </a:extLst>
          </p:cNvPr>
          <p:cNvSpPr>
            <a:spLocks noGrp="1"/>
          </p:cNvSpPr>
          <p:nvPr>
            <p:ph type="body" sz="quarter" idx="11" hasCustomPrompt="1"/>
          </p:nvPr>
        </p:nvSpPr>
        <p:spPr>
          <a:xfrm>
            <a:off x="643744" y="666209"/>
            <a:ext cx="1472066" cy="215443"/>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Date Month</a:t>
            </a:r>
          </a:p>
        </p:txBody>
      </p:sp>
      <p:sp>
        <p:nvSpPr>
          <p:cNvPr id="11" name="Text Placeholder 26">
            <a:extLst>
              <a:ext uri="{FF2B5EF4-FFF2-40B4-BE49-F238E27FC236}">
                <a16:creationId xmlns:a16="http://schemas.microsoft.com/office/drawing/2014/main" id="{54F2A97D-29FE-C540-9B98-F712B06E5E25}"/>
              </a:ext>
            </a:extLst>
          </p:cNvPr>
          <p:cNvSpPr>
            <a:spLocks noGrp="1"/>
          </p:cNvSpPr>
          <p:nvPr>
            <p:ph type="body" sz="quarter" idx="12" hasCustomPrompt="1"/>
          </p:nvPr>
        </p:nvSpPr>
        <p:spPr>
          <a:xfrm>
            <a:off x="643744" y="788652"/>
            <a:ext cx="1472066" cy="215443"/>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Year</a:t>
            </a:r>
          </a:p>
        </p:txBody>
      </p:sp>
      <p:sp>
        <p:nvSpPr>
          <p:cNvPr id="12" name="Text Placeholder 26">
            <a:extLst>
              <a:ext uri="{FF2B5EF4-FFF2-40B4-BE49-F238E27FC236}">
                <a16:creationId xmlns:a16="http://schemas.microsoft.com/office/drawing/2014/main" id="{20346645-F17B-D84F-8BE8-A2EB4ADC46BD}"/>
              </a:ext>
            </a:extLst>
          </p:cNvPr>
          <p:cNvSpPr>
            <a:spLocks noGrp="1"/>
          </p:cNvSpPr>
          <p:nvPr>
            <p:ph type="body" sz="quarter" idx="13" hasCustomPrompt="1"/>
          </p:nvPr>
        </p:nvSpPr>
        <p:spPr>
          <a:xfrm>
            <a:off x="2305453" y="666209"/>
            <a:ext cx="1472066" cy="215443"/>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13" name="Text Placeholder 26">
            <a:extLst>
              <a:ext uri="{FF2B5EF4-FFF2-40B4-BE49-F238E27FC236}">
                <a16:creationId xmlns:a16="http://schemas.microsoft.com/office/drawing/2014/main" id="{8DC038EE-3FAB-0949-A0D5-29E356E2F96A}"/>
              </a:ext>
            </a:extLst>
          </p:cNvPr>
          <p:cNvSpPr>
            <a:spLocks noGrp="1"/>
          </p:cNvSpPr>
          <p:nvPr>
            <p:ph type="body" sz="quarter" idx="14" hasCustomPrompt="1"/>
          </p:nvPr>
        </p:nvSpPr>
        <p:spPr>
          <a:xfrm>
            <a:off x="2305453" y="788652"/>
            <a:ext cx="1472066" cy="215443"/>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Presenter Position</a:t>
            </a:r>
          </a:p>
        </p:txBody>
      </p:sp>
      <p:pic>
        <p:nvPicPr>
          <p:cNvPr id="16" name="Graphic 15">
            <a:extLst>
              <a:ext uri="{FF2B5EF4-FFF2-40B4-BE49-F238E27FC236}">
                <a16:creationId xmlns:a16="http://schemas.microsoft.com/office/drawing/2014/main" id="{99EAAA4C-1A4C-463E-A1CF-63B6EA0F9A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1838" y="1704939"/>
            <a:ext cx="2475188" cy="357858"/>
          </a:xfrm>
          <a:prstGeom prst="rect">
            <a:avLst/>
          </a:prstGeom>
        </p:spPr>
      </p:pic>
      <p:sp>
        <p:nvSpPr>
          <p:cNvPr id="3" name="Picture Placeholder 2">
            <a:extLst>
              <a:ext uri="{FF2B5EF4-FFF2-40B4-BE49-F238E27FC236}">
                <a16:creationId xmlns:a16="http://schemas.microsoft.com/office/drawing/2014/main" id="{3BC6ECF8-C3D6-4E0D-BA9D-9B9B434D5342}"/>
              </a:ext>
            </a:extLst>
          </p:cNvPr>
          <p:cNvSpPr>
            <a:spLocks noGrp="1"/>
          </p:cNvSpPr>
          <p:nvPr>
            <p:ph type="pic" sz="quarter" idx="15"/>
          </p:nvPr>
        </p:nvSpPr>
        <p:spPr>
          <a:xfrm>
            <a:off x="5053637" y="0"/>
            <a:ext cx="7138362" cy="6858000"/>
          </a:xfrm>
          <a:custGeom>
            <a:avLst/>
            <a:gdLst>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47026 w 7128837"/>
              <a:gd name="connsiteY4" fmla="*/ 0 h 6858000"/>
              <a:gd name="connsiteX0" fmla="*/ 142937 w 7224748"/>
              <a:gd name="connsiteY0" fmla="*/ 0 h 6858000"/>
              <a:gd name="connsiteX1" fmla="*/ 7224748 w 7224748"/>
              <a:gd name="connsiteY1" fmla="*/ 0 h 6858000"/>
              <a:gd name="connsiteX2" fmla="*/ 7224748 w 7224748"/>
              <a:gd name="connsiteY2" fmla="*/ 6858000 h 6858000"/>
              <a:gd name="connsiteX3" fmla="*/ 95911 w 7224748"/>
              <a:gd name="connsiteY3" fmla="*/ 6858000 h 6858000"/>
              <a:gd name="connsiteX4" fmla="*/ 3758737 w 7224748"/>
              <a:gd name="connsiteY4" fmla="*/ 3427694 h 6858000"/>
              <a:gd name="connsiteX5" fmla="*/ 142937 w 7224748"/>
              <a:gd name="connsiteY5" fmla="*/ 0 h 6858000"/>
              <a:gd name="connsiteX0" fmla="*/ 142550 w 7224361"/>
              <a:gd name="connsiteY0" fmla="*/ 0 h 6858000"/>
              <a:gd name="connsiteX1" fmla="*/ 7224361 w 7224361"/>
              <a:gd name="connsiteY1" fmla="*/ 0 h 6858000"/>
              <a:gd name="connsiteX2" fmla="*/ 7224361 w 7224361"/>
              <a:gd name="connsiteY2" fmla="*/ 6858000 h 6858000"/>
              <a:gd name="connsiteX3" fmla="*/ 95524 w 7224361"/>
              <a:gd name="connsiteY3" fmla="*/ 6858000 h 6858000"/>
              <a:gd name="connsiteX4" fmla="*/ 3758350 w 7224361"/>
              <a:gd name="connsiteY4" fmla="*/ 3427694 h 6858000"/>
              <a:gd name="connsiteX5" fmla="*/ 142550 w 7224361"/>
              <a:gd name="connsiteY5" fmla="*/ 0 h 6858000"/>
              <a:gd name="connsiteX0" fmla="*/ 142743 w 7224554"/>
              <a:gd name="connsiteY0" fmla="*/ 0 h 6858000"/>
              <a:gd name="connsiteX1" fmla="*/ 7224554 w 7224554"/>
              <a:gd name="connsiteY1" fmla="*/ 0 h 6858000"/>
              <a:gd name="connsiteX2" fmla="*/ 7224554 w 7224554"/>
              <a:gd name="connsiteY2" fmla="*/ 6858000 h 6858000"/>
              <a:gd name="connsiteX3" fmla="*/ 95717 w 7224554"/>
              <a:gd name="connsiteY3" fmla="*/ 6858000 h 6858000"/>
              <a:gd name="connsiteX4" fmla="*/ 3758543 w 7224554"/>
              <a:gd name="connsiteY4" fmla="*/ 3427694 h 6858000"/>
              <a:gd name="connsiteX5" fmla="*/ 142743 w 7224554"/>
              <a:gd name="connsiteY5" fmla="*/ 0 h 6858000"/>
              <a:gd name="connsiteX0" fmla="*/ 142743 w 7224554"/>
              <a:gd name="connsiteY0" fmla="*/ 0 h 6858000"/>
              <a:gd name="connsiteX1" fmla="*/ 7224554 w 7224554"/>
              <a:gd name="connsiteY1" fmla="*/ 0 h 6858000"/>
              <a:gd name="connsiteX2" fmla="*/ 7224554 w 7224554"/>
              <a:gd name="connsiteY2" fmla="*/ 6858000 h 6858000"/>
              <a:gd name="connsiteX3" fmla="*/ 95717 w 7224554"/>
              <a:gd name="connsiteY3" fmla="*/ 6858000 h 6858000"/>
              <a:gd name="connsiteX4" fmla="*/ 3758543 w 7224554"/>
              <a:gd name="connsiteY4" fmla="*/ 3427694 h 6858000"/>
              <a:gd name="connsiteX5" fmla="*/ 142743 w 7224554"/>
              <a:gd name="connsiteY5" fmla="*/ 0 h 6858000"/>
              <a:gd name="connsiteX0" fmla="*/ 160094 w 7241905"/>
              <a:gd name="connsiteY0" fmla="*/ 0 h 6858000"/>
              <a:gd name="connsiteX1" fmla="*/ 7241905 w 7241905"/>
              <a:gd name="connsiteY1" fmla="*/ 0 h 6858000"/>
              <a:gd name="connsiteX2" fmla="*/ 7241905 w 7241905"/>
              <a:gd name="connsiteY2" fmla="*/ 6858000 h 6858000"/>
              <a:gd name="connsiteX3" fmla="*/ 113068 w 7241905"/>
              <a:gd name="connsiteY3" fmla="*/ 6858000 h 6858000"/>
              <a:gd name="connsiteX4" fmla="*/ 3007798 w 7241905"/>
              <a:gd name="connsiteY4" fmla="*/ 2565545 h 6858000"/>
              <a:gd name="connsiteX5" fmla="*/ 160094 w 7241905"/>
              <a:gd name="connsiteY5" fmla="*/ 0 h 6858000"/>
              <a:gd name="connsiteX0" fmla="*/ 146530 w 7228341"/>
              <a:gd name="connsiteY0" fmla="*/ 0 h 6858000"/>
              <a:gd name="connsiteX1" fmla="*/ 7228341 w 7228341"/>
              <a:gd name="connsiteY1" fmla="*/ 0 h 6858000"/>
              <a:gd name="connsiteX2" fmla="*/ 7228341 w 7228341"/>
              <a:gd name="connsiteY2" fmla="*/ 6858000 h 6858000"/>
              <a:gd name="connsiteX3" fmla="*/ 99504 w 7228341"/>
              <a:gd name="connsiteY3" fmla="*/ 6858000 h 6858000"/>
              <a:gd name="connsiteX4" fmla="*/ 2994234 w 7228341"/>
              <a:gd name="connsiteY4" fmla="*/ 2565545 h 6858000"/>
              <a:gd name="connsiteX5" fmla="*/ 146530 w 7228341"/>
              <a:gd name="connsiteY5" fmla="*/ 0 h 6858000"/>
              <a:gd name="connsiteX0" fmla="*/ 146530 w 7228341"/>
              <a:gd name="connsiteY0" fmla="*/ 0 h 6858000"/>
              <a:gd name="connsiteX1" fmla="*/ 7228341 w 7228341"/>
              <a:gd name="connsiteY1" fmla="*/ 0 h 6858000"/>
              <a:gd name="connsiteX2" fmla="*/ 7228341 w 7228341"/>
              <a:gd name="connsiteY2" fmla="*/ 6858000 h 6858000"/>
              <a:gd name="connsiteX3" fmla="*/ 99504 w 7228341"/>
              <a:gd name="connsiteY3" fmla="*/ 6858000 h 6858000"/>
              <a:gd name="connsiteX4" fmla="*/ 2994234 w 7228341"/>
              <a:gd name="connsiteY4" fmla="*/ 2565545 h 6858000"/>
              <a:gd name="connsiteX5" fmla="*/ 146530 w 7228341"/>
              <a:gd name="connsiteY5" fmla="*/ 0 h 6858000"/>
              <a:gd name="connsiteX0" fmla="*/ 144721 w 7226532"/>
              <a:gd name="connsiteY0" fmla="*/ 0 h 6858000"/>
              <a:gd name="connsiteX1" fmla="*/ 7226532 w 7226532"/>
              <a:gd name="connsiteY1" fmla="*/ 0 h 6858000"/>
              <a:gd name="connsiteX2" fmla="*/ 7226532 w 7226532"/>
              <a:gd name="connsiteY2" fmla="*/ 6858000 h 6858000"/>
              <a:gd name="connsiteX3" fmla="*/ 97695 w 7226532"/>
              <a:gd name="connsiteY3" fmla="*/ 6858000 h 6858000"/>
              <a:gd name="connsiteX4" fmla="*/ 3081252 w 7226532"/>
              <a:gd name="connsiteY4" fmla="*/ 2602121 h 6858000"/>
              <a:gd name="connsiteX5" fmla="*/ 144721 w 7226532"/>
              <a:gd name="connsiteY5" fmla="*/ 0 h 6858000"/>
              <a:gd name="connsiteX0" fmla="*/ 144721 w 7226532"/>
              <a:gd name="connsiteY0" fmla="*/ 0 h 6858000"/>
              <a:gd name="connsiteX1" fmla="*/ 7226532 w 7226532"/>
              <a:gd name="connsiteY1" fmla="*/ 0 h 6858000"/>
              <a:gd name="connsiteX2" fmla="*/ 7226532 w 7226532"/>
              <a:gd name="connsiteY2" fmla="*/ 6858000 h 6858000"/>
              <a:gd name="connsiteX3" fmla="*/ 97695 w 7226532"/>
              <a:gd name="connsiteY3" fmla="*/ 6858000 h 6858000"/>
              <a:gd name="connsiteX4" fmla="*/ 3081252 w 7226532"/>
              <a:gd name="connsiteY4" fmla="*/ 2602121 h 6858000"/>
              <a:gd name="connsiteX5" fmla="*/ 144721 w 7226532"/>
              <a:gd name="connsiteY5"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2983557 w 7128837"/>
              <a:gd name="connsiteY4" fmla="*/ 2602121 h 6858000"/>
              <a:gd name="connsiteX5" fmla="*/ 47026 w 7128837"/>
              <a:gd name="connsiteY5" fmla="*/ 0 h 6858000"/>
              <a:gd name="connsiteX0" fmla="*/ 161259 w 7243070"/>
              <a:gd name="connsiteY0" fmla="*/ 0 h 6858000"/>
              <a:gd name="connsiteX1" fmla="*/ 7243070 w 7243070"/>
              <a:gd name="connsiteY1" fmla="*/ 0 h 6858000"/>
              <a:gd name="connsiteX2" fmla="*/ 7243070 w 7243070"/>
              <a:gd name="connsiteY2" fmla="*/ 6858000 h 6858000"/>
              <a:gd name="connsiteX3" fmla="*/ 114233 w 7243070"/>
              <a:gd name="connsiteY3" fmla="*/ 6858000 h 6858000"/>
              <a:gd name="connsiteX4" fmla="*/ 3191843 w 7243070"/>
              <a:gd name="connsiteY4" fmla="*/ 4122638 h 6858000"/>
              <a:gd name="connsiteX5" fmla="*/ 3097790 w 7243070"/>
              <a:gd name="connsiteY5" fmla="*/ 2602121 h 6858000"/>
              <a:gd name="connsiteX6" fmla="*/ 161259 w 7243070"/>
              <a:gd name="connsiteY6" fmla="*/ 0 h 6858000"/>
              <a:gd name="connsiteX0" fmla="*/ 160529 w 7242340"/>
              <a:gd name="connsiteY0" fmla="*/ 0 h 6858000"/>
              <a:gd name="connsiteX1" fmla="*/ 7242340 w 7242340"/>
              <a:gd name="connsiteY1" fmla="*/ 0 h 6858000"/>
              <a:gd name="connsiteX2" fmla="*/ 7242340 w 7242340"/>
              <a:gd name="connsiteY2" fmla="*/ 6858000 h 6858000"/>
              <a:gd name="connsiteX3" fmla="*/ 113503 w 7242340"/>
              <a:gd name="connsiteY3" fmla="*/ 6858000 h 6858000"/>
              <a:gd name="connsiteX4" fmla="*/ 3191113 w 7242340"/>
              <a:gd name="connsiteY4" fmla="*/ 4122638 h 6858000"/>
              <a:gd name="connsiteX5" fmla="*/ 3097060 w 7242340"/>
              <a:gd name="connsiteY5" fmla="*/ 2602121 h 6858000"/>
              <a:gd name="connsiteX6" fmla="*/ 160529 w 7242340"/>
              <a:gd name="connsiteY6" fmla="*/ 0 h 6858000"/>
              <a:gd name="connsiteX0" fmla="*/ 160529 w 7242340"/>
              <a:gd name="connsiteY0" fmla="*/ 0 h 6858000"/>
              <a:gd name="connsiteX1" fmla="*/ 7242340 w 7242340"/>
              <a:gd name="connsiteY1" fmla="*/ 0 h 6858000"/>
              <a:gd name="connsiteX2" fmla="*/ 7242340 w 7242340"/>
              <a:gd name="connsiteY2" fmla="*/ 6858000 h 6858000"/>
              <a:gd name="connsiteX3" fmla="*/ 113503 w 7242340"/>
              <a:gd name="connsiteY3" fmla="*/ 6858000 h 6858000"/>
              <a:gd name="connsiteX4" fmla="*/ 3191113 w 7242340"/>
              <a:gd name="connsiteY4" fmla="*/ 4122638 h 6858000"/>
              <a:gd name="connsiteX5" fmla="*/ 3097060 w 7242340"/>
              <a:gd name="connsiteY5" fmla="*/ 2602121 h 6858000"/>
              <a:gd name="connsiteX6" fmla="*/ 160529 w 7242340"/>
              <a:gd name="connsiteY6" fmla="*/ 0 h 6858000"/>
              <a:gd name="connsiteX0" fmla="*/ 161998 w 7243809"/>
              <a:gd name="connsiteY0" fmla="*/ 0 h 6858000"/>
              <a:gd name="connsiteX1" fmla="*/ 7243809 w 7243809"/>
              <a:gd name="connsiteY1" fmla="*/ 0 h 6858000"/>
              <a:gd name="connsiteX2" fmla="*/ 7243809 w 7243809"/>
              <a:gd name="connsiteY2" fmla="*/ 6858000 h 6858000"/>
              <a:gd name="connsiteX3" fmla="*/ 114972 w 7243809"/>
              <a:gd name="connsiteY3" fmla="*/ 6858000 h 6858000"/>
              <a:gd name="connsiteX4" fmla="*/ 3192582 w 7243809"/>
              <a:gd name="connsiteY4" fmla="*/ 4122638 h 6858000"/>
              <a:gd name="connsiteX5" fmla="*/ 3098529 w 7243809"/>
              <a:gd name="connsiteY5" fmla="*/ 2602121 h 6858000"/>
              <a:gd name="connsiteX6" fmla="*/ 161998 w 7243809"/>
              <a:gd name="connsiteY6" fmla="*/ 0 h 6858000"/>
              <a:gd name="connsiteX0" fmla="*/ 161998 w 7243809"/>
              <a:gd name="connsiteY0" fmla="*/ 0 h 6858000"/>
              <a:gd name="connsiteX1" fmla="*/ 7243809 w 7243809"/>
              <a:gd name="connsiteY1" fmla="*/ 0 h 6858000"/>
              <a:gd name="connsiteX2" fmla="*/ 7243809 w 7243809"/>
              <a:gd name="connsiteY2" fmla="*/ 6858000 h 6858000"/>
              <a:gd name="connsiteX3" fmla="*/ 114972 w 7243809"/>
              <a:gd name="connsiteY3" fmla="*/ 6858000 h 6858000"/>
              <a:gd name="connsiteX4" fmla="*/ 3192582 w 7243809"/>
              <a:gd name="connsiteY4" fmla="*/ 4122638 h 6858000"/>
              <a:gd name="connsiteX5" fmla="*/ 3098529 w 7243809"/>
              <a:gd name="connsiteY5" fmla="*/ 2602121 h 6858000"/>
              <a:gd name="connsiteX6" fmla="*/ 161998 w 7243809"/>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077610 w 7128837"/>
              <a:gd name="connsiteY4" fmla="*/ 4122638 h 6858000"/>
              <a:gd name="connsiteX5" fmla="*/ 2983557 w 7128837"/>
              <a:gd name="connsiteY5" fmla="*/ 2602121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077610 w 7128837"/>
              <a:gd name="connsiteY4" fmla="*/ 4122638 h 6858000"/>
              <a:gd name="connsiteX5" fmla="*/ 3171662 w 7128837"/>
              <a:gd name="connsiteY5" fmla="*/ 2758875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171662 w 7128837"/>
              <a:gd name="connsiteY5" fmla="*/ 2758875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57916 w 7128837"/>
              <a:gd name="connsiteY4" fmla="*/ 3880034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89747 w 7128837"/>
              <a:gd name="connsiteY4" fmla="*/ 3851097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388621 w 7128837"/>
              <a:gd name="connsiteY5" fmla="*/ 2960721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388621 w 7128837"/>
              <a:gd name="connsiteY5" fmla="*/ 2960721 h 6858000"/>
              <a:gd name="connsiteX6" fmla="*/ 47026 w 7128837"/>
              <a:gd name="connsiteY6" fmla="*/ 0 h 6858000"/>
              <a:gd name="connsiteX0" fmla="*/ 56551 w 7138362"/>
              <a:gd name="connsiteY0" fmla="*/ 0 h 6858000"/>
              <a:gd name="connsiteX1" fmla="*/ 7138362 w 7138362"/>
              <a:gd name="connsiteY1" fmla="*/ 0 h 6858000"/>
              <a:gd name="connsiteX2" fmla="*/ 7138362 w 7138362"/>
              <a:gd name="connsiteY2" fmla="*/ 6858000 h 6858000"/>
              <a:gd name="connsiteX3" fmla="*/ 0 w 7138362"/>
              <a:gd name="connsiteY3" fmla="*/ 6858000 h 6858000"/>
              <a:gd name="connsiteX4" fmla="*/ 3373229 w 7138362"/>
              <a:gd name="connsiteY4" fmla="*/ 3865566 h 6858000"/>
              <a:gd name="connsiteX5" fmla="*/ 3398146 w 7138362"/>
              <a:gd name="connsiteY5" fmla="*/ 2960721 h 6858000"/>
              <a:gd name="connsiteX6" fmla="*/ 56551 w 71383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8362" h="6858000">
                <a:moveTo>
                  <a:pt x="56551" y="0"/>
                </a:moveTo>
                <a:lnTo>
                  <a:pt x="7138362" y="0"/>
                </a:lnTo>
                <a:lnTo>
                  <a:pt x="7138362" y="6858000"/>
                </a:lnTo>
                <a:lnTo>
                  <a:pt x="0" y="6858000"/>
                </a:lnTo>
                <a:lnTo>
                  <a:pt x="3373229" y="3865566"/>
                </a:lnTo>
                <a:cubicBezTo>
                  <a:pt x="3570192" y="3692408"/>
                  <a:pt x="3872797" y="3393745"/>
                  <a:pt x="3398146" y="2960721"/>
                </a:cubicBezTo>
                <a:cubicBezTo>
                  <a:pt x="2923495" y="2527697"/>
                  <a:pt x="1174274" y="985942"/>
                  <a:pt x="56551" y="0"/>
                </a:cubicBezTo>
                <a:close/>
              </a:path>
            </a:pathLst>
          </a:custGeom>
        </p:spPr>
        <p:txBody>
          <a:bodyPr/>
          <a:lstStyle/>
          <a:p>
            <a:r>
              <a:rPr lang="en-US"/>
              <a:t>Click icon to add picture</a:t>
            </a:r>
            <a:endParaRPr lang="en-GB" dirty="0"/>
          </a:p>
        </p:txBody>
      </p:sp>
    </p:spTree>
    <p:extLst>
      <p:ext uri="{BB962C8B-B14F-4D97-AF65-F5344CB8AC3E}">
        <p14:creationId xmlns:p14="http://schemas.microsoft.com/office/powerpoint/2010/main" val="4041237230"/>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58"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reak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892A6C-F370-A544-BE8C-7033F3FA72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8" y="597434"/>
            <a:ext cx="5472482" cy="1244430"/>
          </a:xfrm>
          <a:prstGeom prst="rect">
            <a:avLst/>
          </a:prstGeom>
        </p:spPr>
        <p:txBody>
          <a:bodyPr anchor="t"/>
          <a:lstStyle>
            <a:lvl1pPr marL="0" indent="0">
              <a:lnSpc>
                <a:spcPct val="100000"/>
              </a:lnSpc>
              <a:buNone/>
              <a:defRPr sz="2800" b="1" i="0">
                <a:solidFill>
                  <a:schemeClr val="bg1"/>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Contents</a:t>
            </a:r>
          </a:p>
        </p:txBody>
      </p:sp>
      <p:sp>
        <p:nvSpPr>
          <p:cNvPr id="18" name="Text Placeholder 23">
            <a:extLst>
              <a:ext uri="{FF2B5EF4-FFF2-40B4-BE49-F238E27FC236}">
                <a16:creationId xmlns:a16="http://schemas.microsoft.com/office/drawing/2014/main" id="{1A3C18DF-2B64-164C-A782-063E707C10CC}"/>
              </a:ext>
            </a:extLst>
          </p:cNvPr>
          <p:cNvSpPr>
            <a:spLocks noGrp="1"/>
          </p:cNvSpPr>
          <p:nvPr>
            <p:ph type="body" sz="quarter" idx="16" hasCustomPrompt="1"/>
          </p:nvPr>
        </p:nvSpPr>
        <p:spPr>
          <a:xfrm>
            <a:off x="653459" y="1887310"/>
            <a:ext cx="6857683" cy="2632702"/>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r>
              <a:rPr lang="en-GB" dirty="0"/>
              <a:t>Content</a:t>
            </a:r>
            <a:br>
              <a:rPr lang="en-GB" dirty="0"/>
            </a:br>
            <a:r>
              <a:rPr lang="en-GB" dirty="0"/>
              <a:t>Content</a:t>
            </a:r>
            <a:br>
              <a:rPr lang="en-GB" dirty="0"/>
            </a:br>
            <a:r>
              <a:rPr lang="en-GB" dirty="0"/>
              <a:t>Content</a:t>
            </a:r>
            <a:br>
              <a:rPr lang="en-GB" dirty="0"/>
            </a:br>
            <a:r>
              <a:rPr lang="en-GB" dirty="0"/>
              <a:t>Content</a:t>
            </a:r>
            <a:br>
              <a:rPr lang="en-GB" dirty="0"/>
            </a:br>
            <a:r>
              <a:rPr lang="en-GB" dirty="0"/>
              <a:t>Content</a:t>
            </a:r>
            <a:br>
              <a:rPr lang="en-GB" dirty="0"/>
            </a:br>
            <a:r>
              <a:rPr lang="en-GB" dirty="0"/>
              <a:t>Content</a:t>
            </a:r>
            <a:endParaRPr lang="en-US" dirty="0"/>
          </a:p>
        </p:txBody>
      </p:sp>
      <p:sp>
        <p:nvSpPr>
          <p:cNvPr id="2" name="Date Placeholder 1">
            <a:extLst>
              <a:ext uri="{FF2B5EF4-FFF2-40B4-BE49-F238E27FC236}">
                <a16:creationId xmlns:a16="http://schemas.microsoft.com/office/drawing/2014/main" id="{0E10AF5C-87C2-49AD-BD38-90234E6855D9}"/>
              </a:ext>
            </a:extLst>
          </p:cNvPr>
          <p:cNvSpPr>
            <a:spLocks noGrp="1"/>
          </p:cNvSpPr>
          <p:nvPr>
            <p:ph type="dt" sz="half" idx="17"/>
          </p:nvPr>
        </p:nvSpPr>
        <p:spPr/>
        <p:txBody>
          <a:bodyPr/>
          <a:lstStyle>
            <a:lvl1pPr>
              <a:defRPr>
                <a:solidFill>
                  <a:schemeClr val="bg1"/>
                </a:solidFill>
              </a:defRPr>
            </a:lvl1pPr>
          </a:lstStyle>
          <a:p>
            <a:r>
              <a:rPr lang="en-US"/>
              <a:t>Vysus Group</a:t>
            </a:r>
            <a:endParaRPr lang="en-GB"/>
          </a:p>
        </p:txBody>
      </p:sp>
      <p:sp>
        <p:nvSpPr>
          <p:cNvPr id="3" name="Footer Placeholder 2">
            <a:extLst>
              <a:ext uri="{FF2B5EF4-FFF2-40B4-BE49-F238E27FC236}">
                <a16:creationId xmlns:a16="http://schemas.microsoft.com/office/drawing/2014/main" id="{158F180B-A1C6-4BB5-A52D-A56EBC1F356D}"/>
              </a:ext>
            </a:extLst>
          </p:cNvPr>
          <p:cNvSpPr>
            <a:spLocks noGrp="1"/>
          </p:cNvSpPr>
          <p:nvPr>
            <p:ph type="ftr" sz="quarter" idx="18"/>
          </p:nvPr>
        </p:nvSpPr>
        <p:spPr/>
        <p:txBody>
          <a:bodyPr/>
          <a:lstStyle>
            <a:lvl1pPr>
              <a:defRPr>
                <a:solidFill>
                  <a:schemeClr val="bg1"/>
                </a:solidFill>
              </a:defRPr>
            </a:lvl1pPr>
          </a:lstStyle>
          <a:p>
            <a:r>
              <a:rPr lang="en-GB" dirty="0"/>
              <a:t>PSAM 16, June 26 – July 1, Honolulu, Hawaii</a:t>
            </a:r>
          </a:p>
        </p:txBody>
      </p:sp>
      <p:sp>
        <p:nvSpPr>
          <p:cNvPr id="4" name="Slide Number Placeholder 3">
            <a:extLst>
              <a:ext uri="{FF2B5EF4-FFF2-40B4-BE49-F238E27FC236}">
                <a16:creationId xmlns:a16="http://schemas.microsoft.com/office/drawing/2014/main" id="{8EB13F20-343D-4D6D-8AB1-BAE390ECB19E}"/>
              </a:ext>
            </a:extLst>
          </p:cNvPr>
          <p:cNvSpPr>
            <a:spLocks noGrp="1"/>
          </p:cNvSpPr>
          <p:nvPr>
            <p:ph type="sldNum" sz="quarter" idx="19"/>
          </p:nvPr>
        </p:nvSpPr>
        <p:spPr/>
        <p:txBody>
          <a:bodyPr/>
          <a:lstStyle>
            <a:lvl1pPr>
              <a:defRPr>
                <a:solidFill>
                  <a:schemeClr val="bg1"/>
                </a:solidFill>
              </a:defRPr>
            </a:lvl1pPr>
          </a:lstStyle>
          <a:p>
            <a:fld id="{F0EBD639-FBDF-4BE7-86EE-7F5910956510}" type="slidenum">
              <a:rPr lang="en-GB" smtClean="0"/>
              <a:pPr/>
              <a:t>‹#›</a:t>
            </a:fld>
            <a:endParaRPr lang="en-GB"/>
          </a:p>
        </p:txBody>
      </p:sp>
    </p:spTree>
    <p:extLst>
      <p:ext uri="{BB962C8B-B14F-4D97-AF65-F5344CB8AC3E}">
        <p14:creationId xmlns:p14="http://schemas.microsoft.com/office/powerpoint/2010/main" val="2157155332"/>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35"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7D197ED-AE46-4E8F-90E7-EA4CC5B8297B}"/>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7" y="597434"/>
            <a:ext cx="10907893" cy="703828"/>
          </a:xfrm>
          <a:prstGeom prst="rect">
            <a:avLst/>
          </a:prstGeom>
        </p:spPr>
        <p:txBody>
          <a:bodyPr anchor="t"/>
          <a:lstStyle>
            <a:lvl1pPr marL="0" indent="0">
              <a:lnSpc>
                <a:spcPct val="100000"/>
              </a:lnSpc>
              <a:buNone/>
              <a:defRPr sz="2800" b="1" i="0">
                <a:solidFill>
                  <a:srgbClr val="005454"/>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Click to add title</a:t>
            </a:r>
          </a:p>
        </p:txBody>
      </p:sp>
      <p:sp>
        <p:nvSpPr>
          <p:cNvPr id="2" name="Date Placeholder 1">
            <a:extLst>
              <a:ext uri="{FF2B5EF4-FFF2-40B4-BE49-F238E27FC236}">
                <a16:creationId xmlns:a16="http://schemas.microsoft.com/office/drawing/2014/main" id="{BD432735-8FD1-40CC-9805-C7BB3B701EC7}"/>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65132479-944C-41E6-A003-27A70FA5E17A}"/>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2D8728BC-498E-4A30-BF3F-DC5A3DD048EC}"/>
              </a:ext>
            </a:extLst>
          </p:cNvPr>
          <p:cNvSpPr>
            <a:spLocks noGrp="1"/>
          </p:cNvSpPr>
          <p:nvPr>
            <p:ph type="sldNum" sz="quarter" idx="13"/>
          </p:nvPr>
        </p:nvSpPr>
        <p:spPr/>
        <p:txBody>
          <a:bodyPr/>
          <a:lstStyle/>
          <a:p>
            <a:fld id="{F0EBD639-FBDF-4BE7-86EE-7F5910956510}" type="slidenum">
              <a:rPr lang="en-GB" smtClean="0"/>
              <a:pPr/>
              <a:t>‹#›</a:t>
            </a:fld>
            <a:endParaRPr lang="en-GB"/>
          </a:p>
        </p:txBody>
      </p:sp>
      <p:sp>
        <p:nvSpPr>
          <p:cNvPr id="6" name="Content Placeholder 5">
            <a:extLst>
              <a:ext uri="{FF2B5EF4-FFF2-40B4-BE49-F238E27FC236}">
                <a16:creationId xmlns:a16="http://schemas.microsoft.com/office/drawing/2014/main" id="{9C404106-FF58-42C0-A784-C8BB6F183AD1}"/>
              </a:ext>
            </a:extLst>
          </p:cNvPr>
          <p:cNvSpPr>
            <a:spLocks noGrp="1"/>
          </p:cNvSpPr>
          <p:nvPr>
            <p:ph sz="quarter" idx="15" hasCustomPrompt="1"/>
          </p:nvPr>
        </p:nvSpPr>
        <p:spPr>
          <a:xfrm>
            <a:off x="660588" y="1559512"/>
            <a:ext cx="10870823" cy="4398376"/>
          </a:xfrm>
          <a:prstGeom prst="rect">
            <a:avLst/>
          </a:prstGeom>
        </p:spPr>
        <p:txBody>
          <a:bodyPr/>
          <a:lstStyle>
            <a:lvl1pPr>
              <a:defRPr sz="1600"/>
            </a:lvl1pPr>
            <a:lvl2pPr>
              <a:defRPr sz="1600"/>
            </a:lvl2pPr>
            <a:lvl3pPr>
              <a:defRPr sz="1600"/>
            </a:lvl3pPr>
            <a:lvl4pPr>
              <a:defRPr sz="1600"/>
            </a:lvl4pPr>
            <a:lvl5pPr>
              <a:defRPr sz="1600"/>
            </a:lvl5pPr>
            <a:lvl6pPr>
              <a:defRPr sz="1600"/>
            </a:lvl6pPr>
          </a:lstStyle>
          <a:p>
            <a:pPr lvl="0"/>
            <a:r>
              <a:rPr lang="en-US" dirty="0"/>
              <a:t>Click to add text</a:t>
            </a:r>
          </a:p>
        </p:txBody>
      </p:sp>
    </p:spTree>
    <p:extLst>
      <p:ext uri="{BB962C8B-B14F-4D97-AF65-F5344CB8AC3E}">
        <p14:creationId xmlns:p14="http://schemas.microsoft.com/office/powerpoint/2010/main" val="3920493623"/>
      </p:ext>
    </p:extLst>
  </p:cSld>
  <p:clrMapOvr>
    <a:masterClrMapping/>
  </p:clrMapOvr>
  <p:extLst>
    <p:ext uri="{DCECCB84-F9BA-43D5-87BE-67443E8EF086}">
      <p15:sldGuideLst xmlns:p15="http://schemas.microsoft.com/office/powerpoint/2012/main">
        <p15:guide id="2" pos="461">
          <p15:clr>
            <a:srgbClr val="FBAE40"/>
          </p15:clr>
        </p15:guide>
        <p15:guide id="3" pos="7219">
          <p15:clr>
            <a:srgbClr val="FBAE40"/>
          </p15:clr>
        </p15:guide>
        <p15:guide id="4" orient="horz" pos="459">
          <p15:clr>
            <a:srgbClr val="FBAE40"/>
          </p15:clr>
        </p15:guide>
        <p15:guide id="5" orient="horz" pos="595">
          <p15:clr>
            <a:srgbClr val="FBAE40"/>
          </p15:clr>
        </p15:guide>
        <p15:guide id="6" orient="horz" pos="2591">
          <p15:clr>
            <a:srgbClr val="FBAE40"/>
          </p15:clr>
        </p15:guide>
        <p15:guide id="7" orient="horz" pos="1548">
          <p15:clr>
            <a:srgbClr val="FBAE40"/>
          </p15:clr>
        </p15:guide>
        <p15:guide id="8" orient="horz" pos="2047">
          <p15:clr>
            <a:srgbClr val="FBAE40"/>
          </p15:clr>
        </p15:guide>
        <p15:guide id="9"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3786522-C3F4-8541-AC94-BC9821BD2D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124" r="7392" b="6043"/>
          <a:stretch/>
        </p:blipFill>
        <p:spPr>
          <a:xfrm>
            <a:off x="0" y="1708558"/>
            <a:ext cx="1700733" cy="3283504"/>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7" y="597434"/>
            <a:ext cx="10907711" cy="703828"/>
          </a:xfrm>
          <a:prstGeom prst="rect">
            <a:avLst/>
          </a:prstGeom>
        </p:spPr>
        <p:txBody>
          <a:bodyPr anchor="t"/>
          <a:lstStyle>
            <a:lvl1pPr marL="0" indent="0">
              <a:lnSpc>
                <a:spcPct val="100000"/>
              </a:lnSpc>
              <a:buNone/>
              <a:defRPr sz="2800" b="1" i="0">
                <a:solidFill>
                  <a:srgbClr val="005454"/>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Click to add solution title</a:t>
            </a:r>
          </a:p>
        </p:txBody>
      </p:sp>
      <p:sp>
        <p:nvSpPr>
          <p:cNvPr id="2" name="Date Placeholder 1">
            <a:extLst>
              <a:ext uri="{FF2B5EF4-FFF2-40B4-BE49-F238E27FC236}">
                <a16:creationId xmlns:a16="http://schemas.microsoft.com/office/drawing/2014/main" id="{9EE80FE4-7F8C-447F-9516-6D84EB6B19C1}"/>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8A30400B-2DF2-4035-BB0C-8998AFAD7597}"/>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4756B1B4-222E-4A3D-9D38-D75F6E2531D6}"/>
              </a:ext>
            </a:extLst>
          </p:cNvPr>
          <p:cNvSpPr>
            <a:spLocks noGrp="1"/>
          </p:cNvSpPr>
          <p:nvPr>
            <p:ph type="sldNum" sz="quarter" idx="13"/>
          </p:nvPr>
        </p:nvSpPr>
        <p:spPr/>
        <p:txBody>
          <a:bodyPr/>
          <a:lstStyle/>
          <a:p>
            <a:fld id="{F0EBD639-FBDF-4BE7-86EE-7F5910956510}" type="slidenum">
              <a:rPr lang="en-GB" smtClean="0"/>
              <a:pPr/>
              <a:t>‹#›</a:t>
            </a:fld>
            <a:endParaRPr lang="en-GB"/>
          </a:p>
        </p:txBody>
      </p:sp>
      <p:sp>
        <p:nvSpPr>
          <p:cNvPr id="7" name="Content Placeholder 6">
            <a:extLst>
              <a:ext uri="{FF2B5EF4-FFF2-40B4-BE49-F238E27FC236}">
                <a16:creationId xmlns:a16="http://schemas.microsoft.com/office/drawing/2014/main" id="{2C105662-DBC6-486A-A748-CF526C3F491F}"/>
              </a:ext>
            </a:extLst>
          </p:cNvPr>
          <p:cNvSpPr>
            <a:spLocks noGrp="1"/>
          </p:cNvSpPr>
          <p:nvPr>
            <p:ph sz="quarter" idx="14" hasCustomPrompt="1"/>
          </p:nvPr>
        </p:nvSpPr>
        <p:spPr>
          <a:xfrm>
            <a:off x="623888" y="1559513"/>
            <a:ext cx="10907712" cy="4398376"/>
          </a:xfrm>
          <a:prstGeom prst="rect">
            <a:avLst/>
          </a:prstGeom>
        </p:spPr>
        <p:txBody>
          <a:bodyPr/>
          <a:lstStyle>
            <a:lvl1pPr>
              <a:defRPr sz="1600"/>
            </a:lvl1pPr>
            <a:lvl2pPr>
              <a:defRPr sz="1600"/>
            </a:lvl2pPr>
            <a:lvl3pPr>
              <a:defRPr sz="1600"/>
            </a:lvl3pPr>
            <a:lvl5pPr>
              <a:defRPr sz="1600"/>
            </a:lvl5pPr>
            <a:lvl6pPr>
              <a:defRPr sz="1600"/>
            </a:lvl6pPr>
            <a:lvl7pPr>
              <a:defRPr sz="1600"/>
            </a:lvl7pPr>
            <a:lvl8pPr>
              <a:defRPr sz="1600"/>
            </a:lvl8pPr>
            <a:lvl9pPr>
              <a:defRPr sz="1600"/>
            </a:lvl9pPr>
          </a:lstStyle>
          <a:p>
            <a:pPr lvl="0"/>
            <a:r>
              <a:rPr lang="en-US" dirty="0"/>
              <a:t>Click to add text</a:t>
            </a:r>
          </a:p>
        </p:txBody>
      </p:sp>
    </p:spTree>
    <p:extLst>
      <p:ext uri="{BB962C8B-B14F-4D97-AF65-F5344CB8AC3E}">
        <p14:creationId xmlns:p14="http://schemas.microsoft.com/office/powerpoint/2010/main" val="2655214730"/>
      </p:ext>
    </p:extLst>
  </p:cSld>
  <p:clrMapOvr>
    <a:masterClrMapping/>
  </p:clrMapOvr>
  <p:extLst>
    <p:ext uri="{DCECCB84-F9BA-43D5-87BE-67443E8EF086}">
      <p15:sldGuideLst xmlns:p15="http://schemas.microsoft.com/office/powerpoint/2012/main">
        <p15:guide id="2" pos="461">
          <p15:clr>
            <a:srgbClr val="FBAE40"/>
          </p15:clr>
        </p15:guide>
        <p15:guide id="3" pos="7219">
          <p15:clr>
            <a:srgbClr val="FBAE40"/>
          </p15:clr>
        </p15:guide>
        <p15:guide id="4" orient="horz" pos="459">
          <p15:clr>
            <a:srgbClr val="FBAE40"/>
          </p15:clr>
        </p15:guide>
        <p15:guide id="5" orient="horz" pos="595">
          <p15:clr>
            <a:srgbClr val="FBAE40"/>
          </p15:clr>
        </p15:guide>
        <p15:guide id="6" orient="horz" pos="2591">
          <p15:clr>
            <a:srgbClr val="FBAE40"/>
          </p15:clr>
        </p15:guide>
        <p15:guide id="7" orient="horz" pos="1548">
          <p15:clr>
            <a:srgbClr val="FBAE40"/>
          </p15:clr>
        </p15:guide>
        <p15:guide id="8" orient="horz" pos="2047">
          <p15:clr>
            <a:srgbClr val="FBAE40"/>
          </p15:clr>
        </p15:guide>
        <p15:guide id="9" orient="horz" pos="38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3B3C28A-C46F-4B11-9DBA-15C2AD2175A0}"/>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 name="Title 1">
            <a:extLst>
              <a:ext uri="{FF2B5EF4-FFF2-40B4-BE49-F238E27FC236}">
                <a16:creationId xmlns:a16="http://schemas.microsoft.com/office/drawing/2014/main" id="{1604E784-7404-4A58-BE4A-0F143E190F6D}"/>
              </a:ext>
            </a:extLst>
          </p:cNvPr>
          <p:cNvSpPr>
            <a:spLocks noGrp="1"/>
          </p:cNvSpPr>
          <p:nvPr>
            <p:ph type="title" hasCustomPrompt="1"/>
          </p:nvPr>
        </p:nvSpPr>
        <p:spPr>
          <a:xfrm>
            <a:off x="623517" y="637187"/>
            <a:ext cx="10907893" cy="703828"/>
          </a:xfrm>
          <a:prstGeom prst="rect">
            <a:avLst/>
          </a:prstGeom>
        </p:spPr>
        <p:txBody>
          <a:bodyPr/>
          <a:lstStyle>
            <a:lvl1pPr>
              <a:defRPr sz="2800" b="1">
                <a:solidFill>
                  <a:srgbClr val="005454"/>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DACA7ABC-3920-418B-8522-9D95F5E88CAE}"/>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8CFD280-492C-42ED-ABF8-DA744EB85D00}"/>
              </a:ext>
            </a:extLst>
          </p:cNvPr>
          <p:cNvSpPr>
            <a:spLocks noGrp="1"/>
          </p:cNvSpPr>
          <p:nvPr>
            <p:ph type="ftr" sz="quarter" idx="11"/>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30DF3F4B-77DB-4668-8E65-D97C6362DF7F}"/>
              </a:ext>
            </a:extLst>
          </p:cNvPr>
          <p:cNvSpPr>
            <a:spLocks noGrp="1"/>
          </p:cNvSpPr>
          <p:nvPr>
            <p:ph type="sldNum" sz="quarter" idx="12"/>
          </p:nvPr>
        </p:nvSpPr>
        <p:spPr/>
        <p:txBody>
          <a:bodyPr/>
          <a:lstStyle/>
          <a:p>
            <a:fld id="{F0EBD639-FBDF-4BE7-86EE-7F5910956510}" type="slidenum">
              <a:rPr lang="en-GB" smtClean="0"/>
              <a:pPr/>
              <a:t>‹#›</a:t>
            </a:fld>
            <a:endParaRPr lang="en-GB"/>
          </a:p>
        </p:txBody>
      </p:sp>
      <p:sp>
        <p:nvSpPr>
          <p:cNvPr id="9" name="Content Placeholder 8">
            <a:extLst>
              <a:ext uri="{FF2B5EF4-FFF2-40B4-BE49-F238E27FC236}">
                <a16:creationId xmlns:a16="http://schemas.microsoft.com/office/drawing/2014/main" id="{D4EB4EB0-0746-492F-A8C0-F3957D989FB4}"/>
              </a:ext>
            </a:extLst>
          </p:cNvPr>
          <p:cNvSpPr>
            <a:spLocks noGrp="1"/>
          </p:cNvSpPr>
          <p:nvPr>
            <p:ph sz="quarter" idx="13" hasCustomPrompt="1"/>
          </p:nvPr>
        </p:nvSpPr>
        <p:spPr>
          <a:xfrm>
            <a:off x="623518" y="1559512"/>
            <a:ext cx="5317014" cy="423373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1" name="Content Placeholder 10">
            <a:extLst>
              <a:ext uri="{FF2B5EF4-FFF2-40B4-BE49-F238E27FC236}">
                <a16:creationId xmlns:a16="http://schemas.microsoft.com/office/drawing/2014/main" id="{CA806C6A-0AB8-4DDC-BB1B-8D22A94DB223}"/>
              </a:ext>
            </a:extLst>
          </p:cNvPr>
          <p:cNvSpPr>
            <a:spLocks noGrp="1"/>
          </p:cNvSpPr>
          <p:nvPr>
            <p:ph sz="quarter" idx="14" hasCustomPrompt="1"/>
          </p:nvPr>
        </p:nvSpPr>
        <p:spPr>
          <a:xfrm>
            <a:off x="6096000" y="1559512"/>
            <a:ext cx="5435410" cy="423373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Tree>
    <p:extLst>
      <p:ext uri="{BB962C8B-B14F-4D97-AF65-F5344CB8AC3E}">
        <p14:creationId xmlns:p14="http://schemas.microsoft.com/office/powerpoint/2010/main" val="421237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52AD1EE-6EDF-4FB5-B7C4-150562FCB644}"/>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 name="Title 1">
            <a:extLst>
              <a:ext uri="{FF2B5EF4-FFF2-40B4-BE49-F238E27FC236}">
                <a16:creationId xmlns:a16="http://schemas.microsoft.com/office/drawing/2014/main" id="{1604E784-7404-4A58-BE4A-0F143E190F6D}"/>
              </a:ext>
            </a:extLst>
          </p:cNvPr>
          <p:cNvSpPr>
            <a:spLocks noGrp="1"/>
          </p:cNvSpPr>
          <p:nvPr>
            <p:ph type="title" hasCustomPrompt="1"/>
          </p:nvPr>
        </p:nvSpPr>
        <p:spPr>
          <a:xfrm>
            <a:off x="623518" y="638260"/>
            <a:ext cx="10730282" cy="639844"/>
          </a:xfrm>
          <a:prstGeom prst="rect">
            <a:avLst/>
          </a:prstGeom>
        </p:spPr>
        <p:txBody>
          <a:bodyPr/>
          <a:lstStyle>
            <a:lvl1pPr>
              <a:defRPr sz="2800" b="1">
                <a:solidFill>
                  <a:srgbClr val="005454"/>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DACA7ABC-3920-418B-8522-9D95F5E88CAE}"/>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8CFD280-492C-42ED-ABF8-DA744EB85D00}"/>
              </a:ext>
            </a:extLst>
          </p:cNvPr>
          <p:cNvSpPr>
            <a:spLocks noGrp="1"/>
          </p:cNvSpPr>
          <p:nvPr>
            <p:ph type="ftr" sz="quarter" idx="11"/>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30DF3F4B-77DB-4668-8E65-D97C6362DF7F}"/>
              </a:ext>
            </a:extLst>
          </p:cNvPr>
          <p:cNvSpPr>
            <a:spLocks noGrp="1"/>
          </p:cNvSpPr>
          <p:nvPr>
            <p:ph type="sldNum" sz="quarter" idx="12"/>
          </p:nvPr>
        </p:nvSpPr>
        <p:spPr/>
        <p:txBody>
          <a:bodyPr/>
          <a:lstStyle/>
          <a:p>
            <a:fld id="{F0EBD639-FBDF-4BE7-86EE-7F5910956510}" type="slidenum">
              <a:rPr lang="en-GB" smtClean="0"/>
              <a:pPr/>
              <a:t>‹#›</a:t>
            </a:fld>
            <a:endParaRPr lang="en-GB"/>
          </a:p>
        </p:txBody>
      </p:sp>
      <p:sp>
        <p:nvSpPr>
          <p:cNvPr id="9" name="Content Placeholder 8">
            <a:extLst>
              <a:ext uri="{FF2B5EF4-FFF2-40B4-BE49-F238E27FC236}">
                <a16:creationId xmlns:a16="http://schemas.microsoft.com/office/drawing/2014/main" id="{D4EB4EB0-0746-492F-A8C0-F3957D989FB4}"/>
              </a:ext>
            </a:extLst>
          </p:cNvPr>
          <p:cNvSpPr>
            <a:spLocks noGrp="1"/>
          </p:cNvSpPr>
          <p:nvPr>
            <p:ph sz="quarter" idx="13" hasCustomPrompt="1"/>
          </p:nvPr>
        </p:nvSpPr>
        <p:spPr>
          <a:xfrm>
            <a:off x="623518" y="2424080"/>
            <a:ext cx="5317014" cy="3369165"/>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1" name="Content Placeholder 10">
            <a:extLst>
              <a:ext uri="{FF2B5EF4-FFF2-40B4-BE49-F238E27FC236}">
                <a16:creationId xmlns:a16="http://schemas.microsoft.com/office/drawing/2014/main" id="{CA806C6A-0AB8-4DDC-BB1B-8D22A94DB223}"/>
              </a:ext>
            </a:extLst>
          </p:cNvPr>
          <p:cNvSpPr>
            <a:spLocks noGrp="1"/>
          </p:cNvSpPr>
          <p:nvPr>
            <p:ph sz="quarter" idx="14" hasCustomPrompt="1"/>
          </p:nvPr>
        </p:nvSpPr>
        <p:spPr>
          <a:xfrm>
            <a:off x="6096000" y="2424080"/>
            <a:ext cx="5257800" cy="3369165"/>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0" name="Text Placeholder 9">
            <a:extLst>
              <a:ext uri="{FF2B5EF4-FFF2-40B4-BE49-F238E27FC236}">
                <a16:creationId xmlns:a16="http://schemas.microsoft.com/office/drawing/2014/main" id="{1E40DFFC-4426-4C7A-95BC-AA9877179A74}"/>
              </a:ext>
            </a:extLst>
          </p:cNvPr>
          <p:cNvSpPr>
            <a:spLocks noGrp="1"/>
          </p:cNvSpPr>
          <p:nvPr>
            <p:ph type="body" sz="quarter" idx="15" hasCustomPrompt="1"/>
          </p:nvPr>
        </p:nvSpPr>
        <p:spPr>
          <a:xfrm>
            <a:off x="623518" y="1559512"/>
            <a:ext cx="5317014" cy="803275"/>
          </a:xfrm>
          <a:prstGeom prst="rect">
            <a:avLst/>
          </a:prstGeom>
        </p:spPr>
        <p:txBody>
          <a:bodyPr/>
          <a:lstStyle>
            <a:lvl1pPr>
              <a:buNone/>
              <a:defRPr sz="2000" b="0">
                <a:solidFill>
                  <a:srgbClr val="005454"/>
                </a:solidFill>
              </a:defRPr>
            </a:lvl1pPr>
          </a:lstStyle>
          <a:p>
            <a:pPr lvl="0"/>
            <a:r>
              <a:rPr lang="en-US" dirty="0"/>
              <a:t>Click to add text</a:t>
            </a:r>
            <a:endParaRPr lang="en-GB" dirty="0"/>
          </a:p>
        </p:txBody>
      </p:sp>
      <p:sp>
        <p:nvSpPr>
          <p:cNvPr id="13" name="Text Placeholder 12">
            <a:extLst>
              <a:ext uri="{FF2B5EF4-FFF2-40B4-BE49-F238E27FC236}">
                <a16:creationId xmlns:a16="http://schemas.microsoft.com/office/drawing/2014/main" id="{D83F3089-F79F-44C0-91D9-5B65BBD6C8BE}"/>
              </a:ext>
            </a:extLst>
          </p:cNvPr>
          <p:cNvSpPr>
            <a:spLocks noGrp="1"/>
          </p:cNvSpPr>
          <p:nvPr>
            <p:ph type="body" sz="quarter" idx="16" hasCustomPrompt="1"/>
          </p:nvPr>
        </p:nvSpPr>
        <p:spPr>
          <a:xfrm>
            <a:off x="6096000" y="1559512"/>
            <a:ext cx="5257800" cy="803275"/>
          </a:xfrm>
          <a:prstGeom prst="rect">
            <a:avLst/>
          </a:prstGeom>
        </p:spPr>
        <p:txBody>
          <a:bodyPr/>
          <a:lstStyle>
            <a:lvl1pPr>
              <a:buNone/>
              <a:defRPr sz="2000" b="0">
                <a:solidFill>
                  <a:srgbClr val="005454"/>
                </a:solidFill>
              </a:defRPr>
            </a:lvl1pPr>
          </a:lstStyle>
          <a:p>
            <a:pPr lvl="0"/>
            <a:r>
              <a:rPr lang="en-US" dirty="0"/>
              <a:t>Click to add text</a:t>
            </a:r>
            <a:endParaRPr lang="en-GB" dirty="0"/>
          </a:p>
        </p:txBody>
      </p:sp>
    </p:spTree>
    <p:extLst>
      <p:ext uri="{BB962C8B-B14F-4D97-AF65-F5344CB8AC3E}">
        <p14:creationId xmlns:p14="http://schemas.microsoft.com/office/powerpoint/2010/main" val="97681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E02CDD-2480-3F45-B6F6-2D5DD8C382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7" name="Text Placeholder 26">
            <a:extLst>
              <a:ext uri="{FF2B5EF4-FFF2-40B4-BE49-F238E27FC236}">
                <a16:creationId xmlns:a16="http://schemas.microsoft.com/office/drawing/2014/main" id="{DD1EE7F6-A3C2-CD43-9E31-48A8DB52D899}"/>
              </a:ext>
            </a:extLst>
          </p:cNvPr>
          <p:cNvSpPr>
            <a:spLocks noGrp="1"/>
          </p:cNvSpPr>
          <p:nvPr>
            <p:ph type="body" sz="quarter" idx="11" hasCustomPrompt="1"/>
          </p:nvPr>
        </p:nvSpPr>
        <p:spPr>
          <a:xfrm>
            <a:off x="643744" y="684904"/>
            <a:ext cx="1472066" cy="178052"/>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Date Month</a:t>
            </a:r>
          </a:p>
        </p:txBody>
      </p:sp>
      <p:sp>
        <p:nvSpPr>
          <p:cNvPr id="28" name="Text Placeholder 26">
            <a:extLst>
              <a:ext uri="{FF2B5EF4-FFF2-40B4-BE49-F238E27FC236}">
                <a16:creationId xmlns:a16="http://schemas.microsoft.com/office/drawing/2014/main" id="{92B1ED6C-2812-A243-BCCB-C932F562F4C0}"/>
              </a:ext>
            </a:extLst>
          </p:cNvPr>
          <p:cNvSpPr>
            <a:spLocks noGrp="1"/>
          </p:cNvSpPr>
          <p:nvPr>
            <p:ph type="body" sz="quarter" idx="12" hasCustomPrompt="1"/>
          </p:nvPr>
        </p:nvSpPr>
        <p:spPr>
          <a:xfrm>
            <a:off x="643744" y="807347"/>
            <a:ext cx="1472066" cy="178052"/>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Year</a:t>
            </a:r>
          </a:p>
        </p:txBody>
      </p:sp>
      <p:sp>
        <p:nvSpPr>
          <p:cNvPr id="29" name="Text Placeholder 26">
            <a:extLst>
              <a:ext uri="{FF2B5EF4-FFF2-40B4-BE49-F238E27FC236}">
                <a16:creationId xmlns:a16="http://schemas.microsoft.com/office/drawing/2014/main" id="{34EA9527-19C5-0745-BBB9-2DFD0B9D7297}"/>
              </a:ext>
            </a:extLst>
          </p:cNvPr>
          <p:cNvSpPr>
            <a:spLocks noGrp="1"/>
          </p:cNvSpPr>
          <p:nvPr>
            <p:ph type="body" sz="quarter" idx="13" hasCustomPrompt="1"/>
          </p:nvPr>
        </p:nvSpPr>
        <p:spPr>
          <a:xfrm>
            <a:off x="3147065" y="684904"/>
            <a:ext cx="1472066" cy="178052"/>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30" name="Text Placeholder 26">
            <a:extLst>
              <a:ext uri="{FF2B5EF4-FFF2-40B4-BE49-F238E27FC236}">
                <a16:creationId xmlns:a16="http://schemas.microsoft.com/office/drawing/2014/main" id="{C84952DF-0704-C54D-A2C6-76E665C8EC62}"/>
              </a:ext>
            </a:extLst>
          </p:cNvPr>
          <p:cNvSpPr>
            <a:spLocks noGrp="1"/>
          </p:cNvSpPr>
          <p:nvPr>
            <p:ph type="body" sz="quarter" idx="14" hasCustomPrompt="1"/>
          </p:nvPr>
        </p:nvSpPr>
        <p:spPr>
          <a:xfrm>
            <a:off x="3147065" y="807347"/>
            <a:ext cx="1472066" cy="178052"/>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Presenter Position</a:t>
            </a:r>
          </a:p>
        </p:txBody>
      </p:sp>
      <p:sp>
        <p:nvSpPr>
          <p:cNvPr id="10" name="Text Placeholder 26">
            <a:extLst>
              <a:ext uri="{FF2B5EF4-FFF2-40B4-BE49-F238E27FC236}">
                <a16:creationId xmlns:a16="http://schemas.microsoft.com/office/drawing/2014/main" id="{54E7CB4E-1E5B-AD40-8000-776D4D885BDF}"/>
              </a:ext>
            </a:extLst>
          </p:cNvPr>
          <p:cNvSpPr>
            <a:spLocks noGrp="1"/>
          </p:cNvSpPr>
          <p:nvPr>
            <p:ph type="body" sz="quarter" idx="15" hasCustomPrompt="1"/>
          </p:nvPr>
        </p:nvSpPr>
        <p:spPr>
          <a:xfrm>
            <a:off x="643744" y="2793682"/>
            <a:ext cx="4898074"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Arial" panose="020B0604020202020204" pitchFamily="34" charset="0"/>
                <a:cs typeface="Arial" panose="020B0604020202020204" pitchFamily="34" charset="0"/>
              </a:defRPr>
            </a:lvl1pPr>
          </a:lstStyle>
          <a:p>
            <a:pPr lvl="0"/>
            <a:r>
              <a:rPr lang="en-US" dirty="0"/>
              <a:t>A Person</a:t>
            </a:r>
          </a:p>
          <a:p>
            <a:pPr lvl="0"/>
            <a:r>
              <a:rPr lang="en-US" dirty="0"/>
              <a:t>Title</a:t>
            </a:r>
          </a:p>
          <a:p>
            <a:pPr lvl="0"/>
            <a:r>
              <a:rPr lang="en-US" dirty="0"/>
              <a:t>Phone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Email</a:t>
            </a:r>
          </a:p>
          <a:p>
            <a:pPr lvl="0"/>
            <a:r>
              <a:rPr lang="en-US" dirty="0"/>
              <a:t> </a:t>
            </a:r>
          </a:p>
        </p:txBody>
      </p:sp>
      <p:pic>
        <p:nvPicPr>
          <p:cNvPr id="11" name="Graphic 10">
            <a:extLst>
              <a:ext uri="{FF2B5EF4-FFF2-40B4-BE49-F238E27FC236}">
                <a16:creationId xmlns:a16="http://schemas.microsoft.com/office/drawing/2014/main" id="{20446030-0530-4C02-AD88-7FED1C2118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1838" y="1525702"/>
            <a:ext cx="2475188" cy="357858"/>
          </a:xfrm>
          <a:prstGeom prst="rect">
            <a:avLst/>
          </a:prstGeom>
        </p:spPr>
      </p:pic>
      <p:sp>
        <p:nvSpPr>
          <p:cNvPr id="2" name="TextBox 1">
            <a:extLst>
              <a:ext uri="{FF2B5EF4-FFF2-40B4-BE49-F238E27FC236}">
                <a16:creationId xmlns:a16="http://schemas.microsoft.com/office/drawing/2014/main" id="{1835D34C-DF24-4688-B864-6588E6B640DA}"/>
              </a:ext>
            </a:extLst>
          </p:cNvPr>
          <p:cNvSpPr txBox="1"/>
          <p:nvPr userDrawn="1"/>
        </p:nvSpPr>
        <p:spPr>
          <a:xfrm>
            <a:off x="611795" y="5157355"/>
            <a:ext cx="6305051" cy="1323439"/>
          </a:xfrm>
          <a:prstGeom prst="rect">
            <a:avLst/>
          </a:prstGeom>
          <a:noFill/>
        </p:spPr>
        <p:txBody>
          <a:bodyPr wrap="square" rtlCol="0">
            <a:spAutoFit/>
          </a:bodyPr>
          <a:lstStyle/>
          <a:p>
            <a:r>
              <a:rPr lang="en-GB" sz="8000" dirty="0">
                <a:solidFill>
                  <a:schemeClr val="bg1"/>
                </a:solidFill>
              </a:rPr>
              <a:t>Thank you</a:t>
            </a:r>
          </a:p>
        </p:txBody>
      </p:sp>
    </p:spTree>
    <p:extLst>
      <p:ext uri="{BB962C8B-B14F-4D97-AF65-F5344CB8AC3E}">
        <p14:creationId xmlns:p14="http://schemas.microsoft.com/office/powerpoint/2010/main" val="413315468"/>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58"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5060-D08C-447A-9E9E-068E90D8F6AC}"/>
              </a:ext>
            </a:extLst>
          </p:cNvPr>
          <p:cNvSpPr>
            <a:spLocks noGrp="1"/>
          </p:cNvSpPr>
          <p:nvPr>
            <p:ph type="dt" sz="half" idx="2"/>
          </p:nvPr>
        </p:nvSpPr>
        <p:spPr>
          <a:xfrm>
            <a:off x="660588" y="6365185"/>
            <a:ext cx="1304690" cy="209074"/>
          </a:xfrm>
          <a:prstGeom prst="rect">
            <a:avLst/>
          </a:prstGeom>
        </p:spPr>
        <p:txBody>
          <a:bodyPr vert="horz" lIns="91440" tIns="45720" rIns="91440" bIns="45720" rtlCol="0" anchor="t"/>
          <a:lstStyle>
            <a:lvl1pPr algn="l">
              <a:defRPr sz="800">
                <a:solidFill>
                  <a:srgbClr val="005454"/>
                </a:solidFill>
                <a:latin typeface="Arial" panose="020B0604020202020204" pitchFamily="34" charset="0"/>
                <a:cs typeface="Arial" panose="020B0604020202020204" pitchFamily="34" charset="0"/>
              </a:defRPr>
            </a:lvl1pPr>
          </a:lstStyle>
          <a:p>
            <a:r>
              <a:rPr lang="en-US"/>
              <a:t>Vysus Group</a:t>
            </a:r>
            <a:endParaRPr lang="en-GB"/>
          </a:p>
        </p:txBody>
      </p:sp>
      <p:sp>
        <p:nvSpPr>
          <p:cNvPr id="3" name="Footer Placeholder 2">
            <a:extLst>
              <a:ext uri="{FF2B5EF4-FFF2-40B4-BE49-F238E27FC236}">
                <a16:creationId xmlns:a16="http://schemas.microsoft.com/office/drawing/2014/main" id="{72F14CA7-7A82-4E5F-88FF-A46008420335}"/>
              </a:ext>
            </a:extLst>
          </p:cNvPr>
          <p:cNvSpPr>
            <a:spLocks noGrp="1"/>
          </p:cNvSpPr>
          <p:nvPr>
            <p:ph type="ftr" sz="quarter" idx="3"/>
          </p:nvPr>
        </p:nvSpPr>
        <p:spPr>
          <a:xfrm>
            <a:off x="3130063" y="6365185"/>
            <a:ext cx="3525495" cy="209074"/>
          </a:xfrm>
          <a:prstGeom prst="rect">
            <a:avLst/>
          </a:prstGeom>
        </p:spPr>
        <p:txBody>
          <a:bodyPr vert="horz" lIns="91440" tIns="45720" rIns="91440" bIns="45720" rtlCol="0" anchor="t"/>
          <a:lstStyle>
            <a:lvl1pPr algn="l">
              <a:defRPr sz="800">
                <a:solidFill>
                  <a:srgbClr val="005454"/>
                </a:solidFill>
                <a:latin typeface="Arial" panose="020B0604020202020204" pitchFamily="34" charset="0"/>
                <a:cs typeface="Arial" panose="020B0604020202020204" pitchFamily="34" charset="0"/>
              </a:defRPr>
            </a:lvl1pPr>
          </a:lstStyle>
          <a:p>
            <a:r>
              <a:rPr lang="en-GB" dirty="0"/>
              <a:t>PSAM 16, June 26 – July 1, Honolulu, Hawaii</a:t>
            </a:r>
          </a:p>
        </p:txBody>
      </p:sp>
      <p:sp>
        <p:nvSpPr>
          <p:cNvPr id="4" name="Slide Number Placeholder 3">
            <a:extLst>
              <a:ext uri="{FF2B5EF4-FFF2-40B4-BE49-F238E27FC236}">
                <a16:creationId xmlns:a16="http://schemas.microsoft.com/office/drawing/2014/main" id="{40EC6F44-A4F2-4F51-8C87-D19DED41DA34}"/>
              </a:ext>
            </a:extLst>
          </p:cNvPr>
          <p:cNvSpPr>
            <a:spLocks noGrp="1"/>
          </p:cNvSpPr>
          <p:nvPr>
            <p:ph type="sldNum" sz="quarter" idx="4"/>
          </p:nvPr>
        </p:nvSpPr>
        <p:spPr>
          <a:xfrm>
            <a:off x="10053850" y="6365185"/>
            <a:ext cx="1477561" cy="209074"/>
          </a:xfrm>
          <a:prstGeom prst="rect">
            <a:avLst/>
          </a:prstGeom>
        </p:spPr>
        <p:txBody>
          <a:bodyPr vert="horz" lIns="91440" tIns="45720" rIns="91440" bIns="45720" rtlCol="0" anchor="t"/>
          <a:lstStyle>
            <a:lvl1pPr algn="r">
              <a:defRPr sz="800">
                <a:solidFill>
                  <a:srgbClr val="005454"/>
                </a:solidFill>
                <a:latin typeface="Arial" panose="020B0604020202020204" pitchFamily="34" charset="0"/>
                <a:cs typeface="Arial" panose="020B0604020202020204" pitchFamily="34" charset="0"/>
              </a:defRPr>
            </a:lvl1pPr>
          </a:lstStyle>
          <a:p>
            <a:fld id="{F0EBD639-FBDF-4BE7-86EE-7F5910956510}" type="slidenum">
              <a:rPr lang="en-GB" smtClean="0"/>
              <a:pPr/>
              <a:t>‹#›</a:t>
            </a:fld>
            <a:endParaRPr lang="en-GB"/>
          </a:p>
        </p:txBody>
      </p:sp>
    </p:spTree>
    <p:extLst>
      <p:ext uri="{BB962C8B-B14F-4D97-AF65-F5344CB8AC3E}">
        <p14:creationId xmlns:p14="http://schemas.microsoft.com/office/powerpoint/2010/main" val="2699047612"/>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702" r:id="rId3"/>
    <p:sldLayoutId id="2147483691" r:id="rId4"/>
    <p:sldLayoutId id="2147483706" r:id="rId5"/>
    <p:sldLayoutId id="2147483708" r:id="rId6"/>
    <p:sldLayoutId id="214748366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hyperlink" Target="https://www.vysusgroup.com/" TargetMode="External"/><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3A7CD3-0979-4B26-836E-A4EE59A32CAB}"/>
              </a:ext>
            </a:extLst>
          </p:cNvPr>
          <p:cNvSpPr>
            <a:spLocks noGrp="1"/>
          </p:cNvSpPr>
          <p:nvPr>
            <p:ph type="body" sz="quarter" idx="10"/>
          </p:nvPr>
        </p:nvSpPr>
        <p:spPr/>
        <p:txBody>
          <a:bodyPr>
            <a:normAutofit fontScale="92500"/>
          </a:bodyPr>
          <a:lstStyle/>
          <a:p>
            <a:r>
              <a:rPr lang="en-US" dirty="0"/>
              <a:t>Availability and Reliability Analysis of Independent Core Cooling at Oskarshamn 3</a:t>
            </a:r>
            <a:endParaRPr lang="en-GB" dirty="0"/>
          </a:p>
        </p:txBody>
      </p:sp>
    </p:spTree>
    <p:extLst>
      <p:ext uri="{BB962C8B-B14F-4D97-AF65-F5344CB8AC3E}">
        <p14:creationId xmlns:p14="http://schemas.microsoft.com/office/powerpoint/2010/main" val="144859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a:t>Methodology – Modelling of repair</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10</a:t>
            </a:fld>
            <a:endParaRPr lang="en-GB"/>
          </a:p>
        </p:txBody>
      </p:sp>
      <p:sp>
        <p:nvSpPr>
          <p:cNvPr id="11" name="Content Placeholder 10">
            <a:extLst>
              <a:ext uri="{FF2B5EF4-FFF2-40B4-BE49-F238E27FC236}">
                <a16:creationId xmlns:a16="http://schemas.microsoft.com/office/drawing/2014/main" id="{33BEBC44-51E4-439E-A1F4-A381FD55734E}"/>
              </a:ext>
            </a:extLst>
          </p:cNvPr>
          <p:cNvSpPr>
            <a:spLocks noGrp="1"/>
          </p:cNvSpPr>
          <p:nvPr>
            <p:ph sz="quarter" idx="13"/>
          </p:nvPr>
        </p:nvSpPr>
        <p:spPr/>
        <p:txBody>
          <a:bodyPr>
            <a:normAutofit lnSpcReduction="10000"/>
          </a:bodyPr>
          <a:lstStyle/>
          <a:p>
            <a:r>
              <a:rPr lang="en-GB" dirty="0"/>
              <a:t>A simplified approach was used to calculate the likelihood of failed repair:</a:t>
            </a:r>
          </a:p>
          <a:p>
            <a:endParaRPr lang="en-GB" dirty="0"/>
          </a:p>
          <a:p>
            <a:endParaRPr lang="en-GB" dirty="0"/>
          </a:p>
          <a:p>
            <a:r>
              <a:rPr lang="en-GB" dirty="0"/>
              <a:t>Where </a:t>
            </a:r>
          </a:p>
          <a:p>
            <a:pPr lvl="1"/>
            <a:r>
              <a:rPr lang="en-GB" i="1" dirty="0" err="1"/>
              <a:t>Q</a:t>
            </a:r>
            <a:r>
              <a:rPr lang="en-GB" i="1" baseline="-25000" dirty="0" err="1"/>
              <a:t>rep</a:t>
            </a:r>
            <a:r>
              <a:rPr lang="en-GB" dirty="0"/>
              <a:t> – Likelihood of failed repair </a:t>
            </a:r>
          </a:p>
          <a:p>
            <a:pPr lvl="1"/>
            <a:r>
              <a:rPr lang="en-GB" i="1" dirty="0"/>
              <a:t>T</a:t>
            </a:r>
            <a:r>
              <a:rPr lang="en-GB" i="1" baseline="-25000" dirty="0"/>
              <a:t>a</a:t>
            </a:r>
            <a:r>
              <a:rPr lang="en-GB" dirty="0"/>
              <a:t> – Available time for repair</a:t>
            </a:r>
          </a:p>
          <a:p>
            <a:pPr lvl="1"/>
            <a:r>
              <a:rPr lang="en-GB" i="1" dirty="0"/>
              <a:t>MTTR</a:t>
            </a:r>
            <a:r>
              <a:rPr lang="en-GB" dirty="0"/>
              <a:t> – Mean Time To Repair</a:t>
            </a:r>
          </a:p>
          <a:p>
            <a:endParaRPr lang="en-GB" dirty="0"/>
          </a:p>
          <a:p>
            <a:r>
              <a:rPr lang="en-GB" dirty="0"/>
              <a:t>Repair was only considered for components that were accessible (i.e. no repair on components located inside the containment)</a:t>
            </a:r>
          </a:p>
          <a:p>
            <a:r>
              <a:rPr lang="en-GB" dirty="0"/>
              <a:t>House events were used in order to switch on/off repair in the fault trees in the two time intervals (0-20 hours and 21-72 hours) </a:t>
            </a:r>
          </a:p>
        </p:txBody>
      </p:sp>
      <p:pic>
        <p:nvPicPr>
          <p:cNvPr id="24" name="Picture 23" descr="Diagram&#10;&#10;Description automatically generated">
            <a:extLst>
              <a:ext uri="{FF2B5EF4-FFF2-40B4-BE49-F238E27FC236}">
                <a16:creationId xmlns:a16="http://schemas.microsoft.com/office/drawing/2014/main" id="{3FE8818B-5BBC-418A-8A84-B00CF6DA86F8}"/>
              </a:ext>
            </a:extLst>
          </p:cNvPr>
          <p:cNvPicPr>
            <a:picLocks noChangeAspect="1"/>
          </p:cNvPicPr>
          <p:nvPr/>
        </p:nvPicPr>
        <p:blipFill>
          <a:blip r:embed="rId2"/>
          <a:stretch>
            <a:fillRect/>
          </a:stretch>
        </p:blipFill>
        <p:spPr>
          <a:xfrm>
            <a:off x="6495645" y="1164884"/>
            <a:ext cx="4920499" cy="520030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05C3B52-8FC8-4F94-88CD-8572C7552258}"/>
                  </a:ext>
                </a:extLst>
              </p:cNvPr>
              <p:cNvSpPr txBox="1"/>
              <p:nvPr/>
            </p:nvSpPr>
            <p:spPr>
              <a:xfrm>
                <a:off x="2135941" y="2309801"/>
                <a:ext cx="2292168" cy="414216"/>
              </a:xfrm>
              <a:prstGeom prst="rect">
                <a:avLst/>
              </a:prstGeom>
              <a:solidFill>
                <a:schemeClr val="accent1">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SE" i="1" smtClean="0">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𝑟𝑒𝑝</m:t>
                          </m:r>
                        </m:sub>
                      </m:sSub>
                      <m:r>
                        <a:rPr lang="en-SE" i="0">
                          <a:latin typeface="Cambria Math" panose="02040503050406030204" pitchFamily="18" charset="0"/>
                        </a:rPr>
                        <m:t>=</m:t>
                      </m:r>
                      <m:sSup>
                        <m:sSupPr>
                          <m:ctrlPr>
                            <a:rPr lang="en-SE" i="1">
                              <a:solidFill>
                                <a:srgbClr val="836967"/>
                              </a:solidFill>
                              <a:latin typeface="Cambria Math" panose="02040503050406030204" pitchFamily="18" charset="0"/>
                            </a:rPr>
                          </m:ctrlPr>
                        </m:sSupPr>
                        <m:e>
                          <m:r>
                            <a:rPr lang="en-SE" i="1">
                              <a:latin typeface="Cambria Math" panose="02040503050406030204" pitchFamily="18" charset="0"/>
                            </a:rPr>
                            <m:t>𝑒</m:t>
                          </m:r>
                        </m:e>
                        <m:sup>
                          <m:r>
                            <a:rPr lang="en-SE" i="0">
                              <a:latin typeface="Cambria Math" panose="02040503050406030204" pitchFamily="18" charset="0"/>
                            </a:rPr>
                            <m:t>−</m:t>
                          </m:r>
                          <m:f>
                            <m:fPr>
                              <m:type m:val="lin"/>
                              <m:ctrlPr>
                                <a:rPr lang="en-SE" i="1">
                                  <a:latin typeface="Cambria Math" panose="02040503050406030204" pitchFamily="18" charset="0"/>
                                </a:rPr>
                              </m:ctrlPr>
                            </m:fPr>
                            <m:num>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𝑇</m:t>
                                  </m:r>
                                </m:e>
                                <m:sub>
                                  <m:r>
                                    <a:rPr lang="en-SE" i="1">
                                      <a:latin typeface="Cambria Math" panose="02040503050406030204" pitchFamily="18" charset="0"/>
                                    </a:rPr>
                                    <m:t>𝑎</m:t>
                                  </m:r>
                                </m:sub>
                              </m:sSub>
                            </m:num>
                            <m:den>
                              <m:r>
                                <a:rPr lang="en-SE" i="1">
                                  <a:latin typeface="Cambria Math" panose="02040503050406030204" pitchFamily="18" charset="0"/>
                                </a:rPr>
                                <m:t>𝑀</m:t>
                              </m:r>
                            </m:den>
                          </m:f>
                          <m:r>
                            <a:rPr lang="en-SE" i="1">
                              <a:latin typeface="Cambria Math" panose="02040503050406030204" pitchFamily="18" charset="0"/>
                            </a:rPr>
                            <m:t>𝑇𝑇𝑅</m:t>
                          </m:r>
                        </m:sup>
                      </m:sSup>
                    </m:oMath>
                  </m:oMathPara>
                </a14:m>
                <a:endParaRPr lang="en-SE" dirty="0"/>
              </a:p>
            </p:txBody>
          </p:sp>
        </mc:Choice>
        <mc:Fallback xmlns="">
          <p:sp>
            <p:nvSpPr>
              <p:cNvPr id="26" name="TextBox 25">
                <a:extLst>
                  <a:ext uri="{FF2B5EF4-FFF2-40B4-BE49-F238E27FC236}">
                    <a16:creationId xmlns:a16="http://schemas.microsoft.com/office/drawing/2014/main" id="{605C3B52-8FC8-4F94-88CD-8572C7552258}"/>
                  </a:ext>
                </a:extLst>
              </p:cNvPr>
              <p:cNvSpPr txBox="1">
                <a:spLocks noRot="1" noChangeAspect="1" noMove="1" noResize="1" noEditPoints="1" noAdjustHandles="1" noChangeArrowheads="1" noChangeShapeType="1" noTextEdit="1"/>
              </p:cNvSpPr>
              <p:nvPr/>
            </p:nvSpPr>
            <p:spPr>
              <a:xfrm>
                <a:off x="2135941" y="2309801"/>
                <a:ext cx="2292168" cy="414216"/>
              </a:xfrm>
              <a:prstGeom prst="rect">
                <a:avLst/>
              </a:prstGeom>
              <a:blipFill>
                <a:blip r:embed="rId3"/>
                <a:stretch>
                  <a:fillRect t="-73529" b="-85294"/>
                </a:stretch>
              </a:blipFill>
            </p:spPr>
            <p:txBody>
              <a:bodyPr/>
              <a:lstStyle/>
              <a:p>
                <a:r>
                  <a:rPr lang="en-SE">
                    <a:noFill/>
                  </a:rPr>
                  <a:t> </a:t>
                </a:r>
              </a:p>
            </p:txBody>
          </p:sp>
        </mc:Fallback>
      </mc:AlternateContent>
    </p:spTree>
    <p:extLst>
      <p:ext uri="{BB962C8B-B14F-4D97-AF65-F5344CB8AC3E}">
        <p14:creationId xmlns:p14="http://schemas.microsoft.com/office/powerpoint/2010/main" val="213866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a:t>Methodology – Model adaption for availability analysis</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11</a:t>
            </a:fld>
            <a:endParaRPr lang="en-GB"/>
          </a:p>
        </p:txBody>
      </p:sp>
      <p:sp>
        <p:nvSpPr>
          <p:cNvPr id="9" name="Content Placeholder 8">
            <a:extLst>
              <a:ext uri="{FF2B5EF4-FFF2-40B4-BE49-F238E27FC236}">
                <a16:creationId xmlns:a16="http://schemas.microsoft.com/office/drawing/2014/main" id="{B9EB73A3-5777-4F16-8942-8E5289A6D029}"/>
              </a:ext>
            </a:extLst>
          </p:cNvPr>
          <p:cNvSpPr>
            <a:spLocks noGrp="1"/>
          </p:cNvSpPr>
          <p:nvPr>
            <p:ph sz="quarter" idx="13"/>
          </p:nvPr>
        </p:nvSpPr>
        <p:spPr/>
        <p:txBody>
          <a:bodyPr>
            <a:normAutofit fontScale="92500" lnSpcReduction="10000"/>
          </a:bodyPr>
          <a:lstStyle/>
          <a:p>
            <a:r>
              <a:rPr lang="en-GB" dirty="0"/>
              <a:t>According to the definitions outlined the availability analysis should only consider “failure to start at time zero” failure modes.</a:t>
            </a:r>
          </a:p>
          <a:p>
            <a:pPr lvl="1"/>
            <a:r>
              <a:rPr lang="en-GB" dirty="0"/>
              <a:t>Non-relevant failure modes therefore need to be eliminated (assigned Q=0/demand).</a:t>
            </a:r>
          </a:p>
          <a:p>
            <a:pPr lvl="1"/>
            <a:r>
              <a:rPr lang="en-GB" dirty="0"/>
              <a:t>All </a:t>
            </a:r>
            <a:r>
              <a:rPr lang="en-GB" b="1" dirty="0"/>
              <a:t>mission time</a:t>
            </a:r>
            <a:r>
              <a:rPr lang="en-GB" dirty="0"/>
              <a:t> component failures and </a:t>
            </a:r>
            <a:r>
              <a:rPr lang="en-GB" b="1" dirty="0"/>
              <a:t>Category C HFE’s </a:t>
            </a:r>
            <a:r>
              <a:rPr lang="en-GB" dirty="0"/>
              <a:t>were assigned Q=0 (Exchange Events in RiskSpectrum)</a:t>
            </a:r>
          </a:p>
          <a:p>
            <a:endParaRPr lang="en-GB" dirty="0"/>
          </a:p>
          <a:p>
            <a:r>
              <a:rPr lang="en-GB" dirty="0"/>
              <a:t>A failure mode that is not included in the baseline PSA is component unavailability during to </a:t>
            </a:r>
            <a:r>
              <a:rPr lang="en-GB" b="1" dirty="0"/>
              <a:t>functional tests</a:t>
            </a:r>
            <a:r>
              <a:rPr lang="en-GB" dirty="0"/>
              <a:t>.</a:t>
            </a:r>
          </a:p>
          <a:p>
            <a:pPr lvl="1"/>
            <a:r>
              <a:rPr lang="en-GB" dirty="0"/>
              <a:t>A review was made of the Tech. Spec. to identify what tests are made for components relevant for the OBH function.</a:t>
            </a:r>
          </a:p>
          <a:p>
            <a:pPr lvl="1"/>
            <a:r>
              <a:rPr lang="en-GB" dirty="0"/>
              <a:t>For components that are unavailable during functional tests the duration of their unavailability were determined based upon test duration.</a:t>
            </a:r>
          </a:p>
          <a:p>
            <a:pPr lvl="1"/>
            <a:r>
              <a:rPr lang="en-GB" dirty="0"/>
              <a:t>Seven components were assigned a </a:t>
            </a:r>
            <a:r>
              <a:rPr lang="en-GB" i="1" dirty="0" err="1"/>
              <a:t>Q</a:t>
            </a:r>
            <a:r>
              <a:rPr lang="en-GB" i="1" baseline="-25000" dirty="0" err="1"/>
              <a:t>Test</a:t>
            </a:r>
            <a:r>
              <a:rPr lang="en-GB" baseline="-25000" dirty="0"/>
              <a:t> </a:t>
            </a:r>
            <a:r>
              <a:rPr lang="en-GB" dirty="0"/>
              <a:t>unavailability.</a:t>
            </a:r>
          </a:p>
          <a:p>
            <a:endParaRPr lang="en-GB" dirty="0"/>
          </a:p>
        </p:txBody>
      </p:sp>
      <p:pic>
        <p:nvPicPr>
          <p:cNvPr id="14" name="Picture 13">
            <a:extLst>
              <a:ext uri="{FF2B5EF4-FFF2-40B4-BE49-F238E27FC236}">
                <a16:creationId xmlns:a16="http://schemas.microsoft.com/office/drawing/2014/main" id="{5C3EFC6D-3A11-4867-8DC0-20761A679F85}"/>
              </a:ext>
            </a:extLst>
          </p:cNvPr>
          <p:cNvPicPr>
            <a:picLocks noChangeAspect="1"/>
          </p:cNvPicPr>
          <p:nvPr/>
        </p:nvPicPr>
        <p:blipFill>
          <a:blip r:embed="rId2"/>
          <a:stretch>
            <a:fillRect/>
          </a:stretch>
        </p:blipFill>
        <p:spPr>
          <a:xfrm>
            <a:off x="6432889" y="1559512"/>
            <a:ext cx="5477639" cy="1000265"/>
          </a:xfrm>
          <a:prstGeom prst="rect">
            <a:avLst/>
          </a:prstGeom>
        </p:spPr>
      </p:pic>
      <p:pic>
        <p:nvPicPr>
          <p:cNvPr id="16" name="Picture 15">
            <a:extLst>
              <a:ext uri="{FF2B5EF4-FFF2-40B4-BE49-F238E27FC236}">
                <a16:creationId xmlns:a16="http://schemas.microsoft.com/office/drawing/2014/main" id="{62E8670B-4586-4976-B770-2041D49F5433}"/>
              </a:ext>
            </a:extLst>
          </p:cNvPr>
          <p:cNvPicPr>
            <a:picLocks noChangeAspect="1"/>
          </p:cNvPicPr>
          <p:nvPr/>
        </p:nvPicPr>
        <p:blipFill>
          <a:blip r:embed="rId3"/>
          <a:stretch>
            <a:fillRect/>
          </a:stretch>
        </p:blipFill>
        <p:spPr>
          <a:xfrm>
            <a:off x="6854748" y="2640080"/>
            <a:ext cx="4686575" cy="2651517"/>
          </a:xfrm>
          <a:prstGeom prst="rect">
            <a:avLst/>
          </a:prstGeom>
        </p:spPr>
      </p:pic>
      <p:pic>
        <p:nvPicPr>
          <p:cNvPr id="6" name="Picture 5">
            <a:extLst>
              <a:ext uri="{FF2B5EF4-FFF2-40B4-BE49-F238E27FC236}">
                <a16:creationId xmlns:a16="http://schemas.microsoft.com/office/drawing/2014/main" id="{6C6461B7-CCEC-41A0-A8F7-5C59733A65F3}"/>
              </a:ext>
            </a:extLst>
          </p:cNvPr>
          <p:cNvPicPr>
            <a:picLocks noChangeAspect="1"/>
          </p:cNvPicPr>
          <p:nvPr/>
        </p:nvPicPr>
        <p:blipFill>
          <a:blip r:embed="rId4"/>
          <a:stretch>
            <a:fillRect/>
          </a:stretch>
        </p:blipFill>
        <p:spPr>
          <a:xfrm>
            <a:off x="6655558" y="5526508"/>
            <a:ext cx="5449060" cy="533474"/>
          </a:xfrm>
          <a:prstGeom prst="rect">
            <a:avLst/>
          </a:prstGeom>
        </p:spPr>
      </p:pic>
    </p:spTree>
    <p:extLst>
      <p:ext uri="{BB962C8B-B14F-4D97-AF65-F5344CB8AC3E}">
        <p14:creationId xmlns:p14="http://schemas.microsoft.com/office/powerpoint/2010/main" val="177402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a:t>Results – Functional safety, power operation</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12</a:t>
            </a:fld>
            <a:endParaRPr lang="en-GB"/>
          </a:p>
        </p:txBody>
      </p:sp>
      <p:sp>
        <p:nvSpPr>
          <p:cNvPr id="12" name="Content Placeholder 11">
            <a:extLst>
              <a:ext uri="{FF2B5EF4-FFF2-40B4-BE49-F238E27FC236}">
                <a16:creationId xmlns:a16="http://schemas.microsoft.com/office/drawing/2014/main" id="{50213DFD-3CC0-4052-BF2B-9B38797BB5E2}"/>
              </a:ext>
            </a:extLst>
          </p:cNvPr>
          <p:cNvSpPr>
            <a:spLocks noGrp="1"/>
          </p:cNvSpPr>
          <p:nvPr>
            <p:ph sz="quarter" idx="13"/>
          </p:nvPr>
        </p:nvSpPr>
        <p:spPr/>
        <p:txBody>
          <a:bodyPr>
            <a:normAutofit fontScale="92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Increase of mission time from 20 hours to 72 hours has impact, especially for LOCA scenarios due to higher dependency on components with spurious stop as failure mode (make-up water pumps).</a:t>
            </a:r>
          </a:p>
          <a:p>
            <a:r>
              <a:rPr lang="en-GB" dirty="0"/>
              <a:t>LOCA scenarios also have higher dependency on manual actions (hence lower functional safety).</a:t>
            </a:r>
          </a:p>
        </p:txBody>
      </p:sp>
      <p:sp>
        <p:nvSpPr>
          <p:cNvPr id="13" name="Content Placeholder 12">
            <a:extLst>
              <a:ext uri="{FF2B5EF4-FFF2-40B4-BE49-F238E27FC236}">
                <a16:creationId xmlns:a16="http://schemas.microsoft.com/office/drawing/2014/main" id="{BBB72C12-876D-4CD4-9095-C4612D8BF09E}"/>
              </a:ext>
            </a:extLst>
          </p:cNvPr>
          <p:cNvSpPr>
            <a:spLocks noGrp="1"/>
          </p:cNvSpPr>
          <p:nvPr>
            <p:ph sz="quarter" idx="14"/>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1500" dirty="0"/>
              <a:t>Repair was taken into account for two components based upon component importance and accessibility.</a:t>
            </a:r>
          </a:p>
          <a:p>
            <a:r>
              <a:rPr lang="en-GB" sz="1500" dirty="0"/>
              <a:t>In general, small positive impact on the results.</a:t>
            </a:r>
          </a:p>
        </p:txBody>
      </p:sp>
      <p:pic>
        <p:nvPicPr>
          <p:cNvPr id="15" name="Picture 14">
            <a:extLst>
              <a:ext uri="{FF2B5EF4-FFF2-40B4-BE49-F238E27FC236}">
                <a16:creationId xmlns:a16="http://schemas.microsoft.com/office/drawing/2014/main" id="{86082A5B-4DFB-4F70-90D1-77222EF7D0A2}"/>
              </a:ext>
            </a:extLst>
          </p:cNvPr>
          <p:cNvPicPr>
            <a:picLocks noChangeAspect="1"/>
          </p:cNvPicPr>
          <p:nvPr/>
        </p:nvPicPr>
        <p:blipFill>
          <a:blip r:embed="rId2"/>
          <a:stretch>
            <a:fillRect/>
          </a:stretch>
        </p:blipFill>
        <p:spPr>
          <a:xfrm>
            <a:off x="989730" y="1559512"/>
            <a:ext cx="4584589" cy="2755631"/>
          </a:xfrm>
          <a:prstGeom prst="rect">
            <a:avLst/>
          </a:prstGeom>
        </p:spPr>
      </p:pic>
      <p:pic>
        <p:nvPicPr>
          <p:cNvPr id="19" name="Picture 18">
            <a:extLst>
              <a:ext uri="{FF2B5EF4-FFF2-40B4-BE49-F238E27FC236}">
                <a16:creationId xmlns:a16="http://schemas.microsoft.com/office/drawing/2014/main" id="{E24A1441-CF38-4107-B1F8-2D389B5557A0}"/>
              </a:ext>
            </a:extLst>
          </p:cNvPr>
          <p:cNvPicPr>
            <a:picLocks noChangeAspect="1"/>
          </p:cNvPicPr>
          <p:nvPr/>
        </p:nvPicPr>
        <p:blipFill>
          <a:blip r:embed="rId3"/>
          <a:stretch>
            <a:fillRect/>
          </a:stretch>
        </p:blipFill>
        <p:spPr>
          <a:xfrm>
            <a:off x="6539700" y="1565609"/>
            <a:ext cx="4548010" cy="2749534"/>
          </a:xfrm>
          <a:prstGeom prst="rect">
            <a:avLst/>
          </a:prstGeom>
        </p:spPr>
      </p:pic>
      <p:pic>
        <p:nvPicPr>
          <p:cNvPr id="21" name="Picture 20">
            <a:extLst>
              <a:ext uri="{FF2B5EF4-FFF2-40B4-BE49-F238E27FC236}">
                <a16:creationId xmlns:a16="http://schemas.microsoft.com/office/drawing/2014/main" id="{0693B2B4-FA98-4A61-AAB0-F4C4D53DDDB7}"/>
              </a:ext>
            </a:extLst>
          </p:cNvPr>
          <p:cNvPicPr>
            <a:picLocks noChangeAspect="1"/>
          </p:cNvPicPr>
          <p:nvPr/>
        </p:nvPicPr>
        <p:blipFill>
          <a:blip r:embed="rId4"/>
          <a:stretch>
            <a:fillRect/>
          </a:stretch>
        </p:blipFill>
        <p:spPr>
          <a:xfrm>
            <a:off x="9411165" y="617764"/>
            <a:ext cx="1676545" cy="414564"/>
          </a:xfrm>
          <a:prstGeom prst="rect">
            <a:avLst/>
          </a:prstGeom>
        </p:spPr>
      </p:pic>
    </p:spTree>
    <p:extLst>
      <p:ext uri="{BB962C8B-B14F-4D97-AF65-F5344CB8AC3E}">
        <p14:creationId xmlns:p14="http://schemas.microsoft.com/office/powerpoint/2010/main" val="411142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576100F-8CA3-4847-BC11-C86CC1E775A7}"/>
              </a:ext>
            </a:extLst>
          </p:cNvPr>
          <p:cNvPicPr>
            <a:picLocks noChangeAspect="1"/>
          </p:cNvPicPr>
          <p:nvPr/>
        </p:nvPicPr>
        <p:blipFill>
          <a:blip r:embed="rId2"/>
          <a:stretch>
            <a:fillRect/>
          </a:stretch>
        </p:blipFill>
        <p:spPr>
          <a:xfrm>
            <a:off x="6870738" y="3728992"/>
            <a:ext cx="4944285" cy="2975106"/>
          </a:xfrm>
          <a:prstGeom prst="rect">
            <a:avLst/>
          </a:prstGeom>
        </p:spPr>
      </p:pic>
      <p:pic>
        <p:nvPicPr>
          <p:cNvPr id="17" name="Picture 16">
            <a:extLst>
              <a:ext uri="{FF2B5EF4-FFF2-40B4-BE49-F238E27FC236}">
                <a16:creationId xmlns:a16="http://schemas.microsoft.com/office/drawing/2014/main" id="{F77DE123-446B-4605-8062-DF148954E577}"/>
              </a:ext>
            </a:extLst>
          </p:cNvPr>
          <p:cNvPicPr>
            <a:picLocks noChangeAspect="1"/>
          </p:cNvPicPr>
          <p:nvPr/>
        </p:nvPicPr>
        <p:blipFill>
          <a:blip r:embed="rId3"/>
          <a:stretch>
            <a:fillRect/>
          </a:stretch>
        </p:blipFill>
        <p:spPr>
          <a:xfrm>
            <a:off x="6864641" y="753886"/>
            <a:ext cx="4950381" cy="2975106"/>
          </a:xfrm>
          <a:prstGeom prst="rect">
            <a:avLst/>
          </a:prstGeom>
        </p:spPr>
      </p:pic>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dirty="0"/>
              <a:t>Results – Comparison with AFW and ECCS</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13</a:t>
            </a:fld>
            <a:endParaRPr lang="en-GB"/>
          </a:p>
        </p:txBody>
      </p:sp>
      <p:sp>
        <p:nvSpPr>
          <p:cNvPr id="12" name="Content Placeholder 11">
            <a:extLst>
              <a:ext uri="{FF2B5EF4-FFF2-40B4-BE49-F238E27FC236}">
                <a16:creationId xmlns:a16="http://schemas.microsoft.com/office/drawing/2014/main" id="{50213DFD-3CC0-4052-BF2B-9B38797BB5E2}"/>
              </a:ext>
            </a:extLst>
          </p:cNvPr>
          <p:cNvSpPr>
            <a:spLocks noGrp="1"/>
          </p:cNvSpPr>
          <p:nvPr>
            <p:ph sz="quarter" idx="13"/>
          </p:nvPr>
        </p:nvSpPr>
        <p:spPr/>
        <p:txBody>
          <a:bodyPr/>
          <a:lstStyle/>
          <a:p>
            <a:r>
              <a:rPr lang="en-GB" dirty="0"/>
              <a:t>The OBH function is in general a one train system with some redundancies in make-up water supply.</a:t>
            </a:r>
          </a:p>
          <a:p>
            <a:r>
              <a:rPr lang="en-GB" dirty="0"/>
              <a:t>To be able to judge if the functional safety is in line with what can be expected a comparison was made with </a:t>
            </a:r>
            <a:r>
              <a:rPr lang="en-GB" b="1" dirty="0"/>
              <a:t>one train</a:t>
            </a:r>
            <a:r>
              <a:rPr lang="en-GB" dirty="0"/>
              <a:t> in the Auxiliary Feedwater System (AFW) and Emergency Core Cooling System (ECCS).</a:t>
            </a:r>
          </a:p>
          <a:p>
            <a:pPr lvl="1"/>
            <a:r>
              <a:rPr lang="en-GB" dirty="0"/>
              <a:t>AFW – High pressure system</a:t>
            </a:r>
          </a:p>
          <a:p>
            <a:pPr lvl="1"/>
            <a:r>
              <a:rPr lang="en-GB" dirty="0"/>
              <a:t>OBH and ECCS – Low pressure systems</a:t>
            </a:r>
          </a:p>
          <a:p>
            <a:pPr lvl="1"/>
            <a:endParaRPr lang="en-GB" dirty="0"/>
          </a:p>
          <a:p>
            <a:r>
              <a:rPr lang="en-GB" dirty="0"/>
              <a:t>The comparison showed that the functional safety of the OBH function is similar, or slightly better, than for one train in AFW and ECCS systems.</a:t>
            </a:r>
          </a:p>
          <a:p>
            <a:pPr lvl="1"/>
            <a:r>
              <a:rPr lang="en-GB" dirty="0"/>
              <a:t>Mainly due to the redundancies in make-up water supply for the OBH function</a:t>
            </a:r>
          </a:p>
        </p:txBody>
      </p:sp>
      <p:pic>
        <p:nvPicPr>
          <p:cNvPr id="21" name="Picture 20">
            <a:extLst>
              <a:ext uri="{FF2B5EF4-FFF2-40B4-BE49-F238E27FC236}">
                <a16:creationId xmlns:a16="http://schemas.microsoft.com/office/drawing/2014/main" id="{0693B2B4-FA98-4A61-AAB0-F4C4D53DDDB7}"/>
              </a:ext>
            </a:extLst>
          </p:cNvPr>
          <p:cNvPicPr>
            <a:picLocks noChangeAspect="1"/>
          </p:cNvPicPr>
          <p:nvPr/>
        </p:nvPicPr>
        <p:blipFill>
          <a:blip r:embed="rId4"/>
          <a:stretch>
            <a:fillRect/>
          </a:stretch>
        </p:blipFill>
        <p:spPr>
          <a:xfrm>
            <a:off x="9411165" y="285869"/>
            <a:ext cx="1676545" cy="414564"/>
          </a:xfrm>
          <a:prstGeom prst="rect">
            <a:avLst/>
          </a:prstGeom>
        </p:spPr>
      </p:pic>
    </p:spTree>
    <p:extLst>
      <p:ext uri="{BB962C8B-B14F-4D97-AF65-F5344CB8AC3E}">
        <p14:creationId xmlns:p14="http://schemas.microsoft.com/office/powerpoint/2010/main" val="30069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 text, letter&#10;&#10;Description automatically generated">
            <a:extLst>
              <a:ext uri="{FF2B5EF4-FFF2-40B4-BE49-F238E27FC236}">
                <a16:creationId xmlns:a16="http://schemas.microsoft.com/office/drawing/2014/main" id="{283E4449-E614-4774-A833-BB18A756AFA1}"/>
              </a:ext>
            </a:extLst>
          </p:cNvPr>
          <p:cNvPicPr>
            <a:picLocks noChangeAspect="1"/>
          </p:cNvPicPr>
          <p:nvPr/>
        </p:nvPicPr>
        <p:blipFill>
          <a:blip r:embed="rId2"/>
          <a:stretch>
            <a:fillRect/>
          </a:stretch>
        </p:blipFill>
        <p:spPr>
          <a:xfrm>
            <a:off x="6844434" y="4198836"/>
            <a:ext cx="4724048" cy="2477075"/>
          </a:xfrm>
          <a:prstGeom prst="rect">
            <a:avLst/>
          </a:prstGeom>
        </p:spPr>
      </p:pic>
      <p:pic>
        <p:nvPicPr>
          <p:cNvPr id="2" name="Picture 1">
            <a:extLst>
              <a:ext uri="{FF2B5EF4-FFF2-40B4-BE49-F238E27FC236}">
                <a16:creationId xmlns:a16="http://schemas.microsoft.com/office/drawing/2014/main" id="{5FA951CA-AEFD-4EBC-ABEB-640C59BF06A3}"/>
              </a:ext>
            </a:extLst>
          </p:cNvPr>
          <p:cNvPicPr>
            <a:picLocks noChangeAspect="1"/>
          </p:cNvPicPr>
          <p:nvPr/>
        </p:nvPicPr>
        <p:blipFill>
          <a:blip r:embed="rId3"/>
          <a:stretch>
            <a:fillRect/>
          </a:stretch>
        </p:blipFill>
        <p:spPr>
          <a:xfrm>
            <a:off x="6624197" y="1016308"/>
            <a:ext cx="4944285" cy="2993395"/>
          </a:xfrm>
          <a:prstGeom prst="rect">
            <a:avLst/>
          </a:prstGeom>
        </p:spPr>
      </p:pic>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dirty="0"/>
              <a:t>Results – Importance of component tests</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14</a:t>
            </a:fld>
            <a:endParaRPr lang="en-GB"/>
          </a:p>
        </p:txBody>
      </p:sp>
      <p:sp>
        <p:nvSpPr>
          <p:cNvPr id="12" name="Content Placeholder 11">
            <a:extLst>
              <a:ext uri="{FF2B5EF4-FFF2-40B4-BE49-F238E27FC236}">
                <a16:creationId xmlns:a16="http://schemas.microsoft.com/office/drawing/2014/main" id="{50213DFD-3CC0-4052-BF2B-9B38797BB5E2}"/>
              </a:ext>
            </a:extLst>
          </p:cNvPr>
          <p:cNvSpPr>
            <a:spLocks noGrp="1"/>
          </p:cNvSpPr>
          <p:nvPr>
            <p:ph sz="quarter" idx="13"/>
          </p:nvPr>
        </p:nvSpPr>
        <p:spPr/>
        <p:txBody>
          <a:bodyPr/>
          <a:lstStyle/>
          <a:p>
            <a:r>
              <a:rPr lang="en-GB" dirty="0"/>
              <a:t>The “true” functional safety was calculated by incorporating component unavailability due to functional tests into the analysis.</a:t>
            </a:r>
          </a:p>
          <a:p>
            <a:r>
              <a:rPr lang="en-GB" dirty="0"/>
              <a:t>The results show that functional tests has an impact less than 1%</a:t>
            </a:r>
          </a:p>
          <a:p>
            <a:endParaRPr lang="en-GB" dirty="0"/>
          </a:p>
          <a:p>
            <a:r>
              <a:rPr lang="en-GB" dirty="0"/>
              <a:t>Uncertainty analysis gave that with 95% confidence (95</a:t>
            </a:r>
            <a:r>
              <a:rPr lang="en-GB" baseline="30000" dirty="0"/>
              <a:t>th</a:t>
            </a:r>
            <a:r>
              <a:rPr lang="en-GB" dirty="0"/>
              <a:t> percentile), the functional safety of the OBH function in this case was not less than 97% (LOCA scenario)</a:t>
            </a:r>
          </a:p>
        </p:txBody>
      </p:sp>
      <p:pic>
        <p:nvPicPr>
          <p:cNvPr id="21" name="Picture 20">
            <a:extLst>
              <a:ext uri="{FF2B5EF4-FFF2-40B4-BE49-F238E27FC236}">
                <a16:creationId xmlns:a16="http://schemas.microsoft.com/office/drawing/2014/main" id="{0693B2B4-FA98-4A61-AAB0-F4C4D53DDDB7}"/>
              </a:ext>
            </a:extLst>
          </p:cNvPr>
          <p:cNvPicPr>
            <a:picLocks noChangeAspect="1"/>
          </p:cNvPicPr>
          <p:nvPr/>
        </p:nvPicPr>
        <p:blipFill>
          <a:blip r:embed="rId4"/>
          <a:stretch>
            <a:fillRect/>
          </a:stretch>
        </p:blipFill>
        <p:spPr>
          <a:xfrm>
            <a:off x="9411165" y="285869"/>
            <a:ext cx="1676545" cy="414564"/>
          </a:xfrm>
          <a:prstGeom prst="rect">
            <a:avLst/>
          </a:prstGeom>
        </p:spPr>
      </p:pic>
      <p:cxnSp>
        <p:nvCxnSpPr>
          <p:cNvPr id="7" name="Straight Arrow Connector 6">
            <a:extLst>
              <a:ext uri="{FF2B5EF4-FFF2-40B4-BE49-F238E27FC236}">
                <a16:creationId xmlns:a16="http://schemas.microsoft.com/office/drawing/2014/main" id="{A7EA5E30-A55C-474D-8ED4-8782CFD0A368}"/>
              </a:ext>
            </a:extLst>
          </p:cNvPr>
          <p:cNvCxnSpPr/>
          <p:nvPr/>
        </p:nvCxnSpPr>
        <p:spPr>
          <a:xfrm flipV="1">
            <a:off x="5803271" y="2643612"/>
            <a:ext cx="2453489" cy="977774"/>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3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500"/>
                                        <p:tgtEl>
                                          <p:spTgt spid="1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2FF966E-2E67-415D-B6B9-09F7196A1F3F}"/>
              </a:ext>
            </a:extLst>
          </p:cNvPr>
          <p:cNvSpPr>
            <a:spLocks noGrp="1"/>
          </p:cNvSpPr>
          <p:nvPr>
            <p:ph type="body" sz="quarter" idx="10"/>
          </p:nvPr>
        </p:nvSpPr>
        <p:spPr/>
        <p:txBody>
          <a:bodyPr/>
          <a:lstStyle/>
          <a:p>
            <a:r>
              <a:rPr lang="en-GB"/>
              <a:t>Conclusions</a:t>
            </a:r>
          </a:p>
        </p:txBody>
      </p:sp>
      <p:sp>
        <p:nvSpPr>
          <p:cNvPr id="3" name="Date Placeholder 2">
            <a:extLst>
              <a:ext uri="{FF2B5EF4-FFF2-40B4-BE49-F238E27FC236}">
                <a16:creationId xmlns:a16="http://schemas.microsoft.com/office/drawing/2014/main" id="{7E095DCF-CD06-47FE-AAAA-8A0DE3AAE5FA}"/>
              </a:ext>
            </a:extLst>
          </p:cNvPr>
          <p:cNvSpPr>
            <a:spLocks noGrp="1"/>
          </p:cNvSpPr>
          <p:nvPr>
            <p:ph type="dt" sz="half" idx="11"/>
          </p:nvPr>
        </p:nvSpPr>
        <p:spPr/>
        <p:txBody>
          <a:bodyPr/>
          <a:lstStyle/>
          <a:p>
            <a:r>
              <a:rPr lang="en-GB"/>
              <a:t>Vysus Group</a:t>
            </a:r>
          </a:p>
        </p:txBody>
      </p:sp>
      <p:sp>
        <p:nvSpPr>
          <p:cNvPr id="4" name="Footer Placeholder 3">
            <a:extLst>
              <a:ext uri="{FF2B5EF4-FFF2-40B4-BE49-F238E27FC236}">
                <a16:creationId xmlns:a16="http://schemas.microsoft.com/office/drawing/2014/main" id="{FEA85F2E-9FE6-4304-BE6D-051F1D738C09}"/>
              </a:ext>
            </a:extLst>
          </p:cNvPr>
          <p:cNvSpPr>
            <a:spLocks noGrp="1"/>
          </p:cNvSpPr>
          <p:nvPr>
            <p:ph type="ftr" sz="quarter" idx="12"/>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8ACA3D5A-5021-4E57-AC7B-30BBDF4F5891}"/>
              </a:ext>
            </a:extLst>
          </p:cNvPr>
          <p:cNvSpPr>
            <a:spLocks noGrp="1"/>
          </p:cNvSpPr>
          <p:nvPr>
            <p:ph type="sldNum" sz="quarter" idx="13"/>
          </p:nvPr>
        </p:nvSpPr>
        <p:spPr/>
        <p:txBody>
          <a:bodyPr/>
          <a:lstStyle/>
          <a:p>
            <a:fld id="{F0EBD639-FBDF-4BE7-86EE-7F5910956510}" type="slidenum">
              <a:rPr lang="en-GB" smtClean="0"/>
              <a:pPr/>
              <a:t>15</a:t>
            </a:fld>
            <a:endParaRPr lang="en-GB"/>
          </a:p>
        </p:txBody>
      </p:sp>
      <p:sp>
        <p:nvSpPr>
          <p:cNvPr id="9" name="Content Placeholder 8">
            <a:extLst>
              <a:ext uri="{FF2B5EF4-FFF2-40B4-BE49-F238E27FC236}">
                <a16:creationId xmlns:a16="http://schemas.microsoft.com/office/drawing/2014/main" id="{83809DEC-4511-468E-9861-8C4AF5D9AD27}"/>
              </a:ext>
            </a:extLst>
          </p:cNvPr>
          <p:cNvSpPr>
            <a:spLocks noGrp="1"/>
          </p:cNvSpPr>
          <p:nvPr>
            <p:ph sz="quarter" idx="14"/>
          </p:nvPr>
        </p:nvSpPr>
        <p:spPr/>
        <p:txBody>
          <a:bodyPr/>
          <a:lstStyle/>
          <a:p>
            <a:r>
              <a:rPr lang="en-GB" dirty="0"/>
              <a:t>Conducted analysis has shown that the </a:t>
            </a:r>
            <a:r>
              <a:rPr lang="en-GB" b="1" dirty="0"/>
              <a:t>functional safety</a:t>
            </a:r>
            <a:r>
              <a:rPr lang="en-GB" dirty="0"/>
              <a:t> of the OBH function is similar, or even better than, one train in already existing core cooling safety functions (AFW and ECCS).</a:t>
            </a:r>
          </a:p>
          <a:p>
            <a:endParaRPr lang="en-GB" dirty="0"/>
          </a:p>
          <a:p>
            <a:r>
              <a:rPr lang="en-GB" dirty="0"/>
              <a:t>With a confidence of 95%, the reliability (availability + functional safety) of the OBH function is not less than 97% for analysed scenarios (LOCA, SCRAM, LOOP and “clogging of intake”).</a:t>
            </a:r>
          </a:p>
          <a:p>
            <a:endParaRPr lang="en-GB" dirty="0"/>
          </a:p>
          <a:p>
            <a:r>
              <a:rPr lang="en-GB" dirty="0"/>
              <a:t>Analysis has also shown that the OBH function is well designed to handle an ELAP scenario (not included in this presentation, refer to paper AN79).</a:t>
            </a:r>
          </a:p>
          <a:p>
            <a:endParaRPr lang="en-GB" dirty="0"/>
          </a:p>
          <a:p>
            <a:r>
              <a:rPr lang="en-GB" dirty="0"/>
              <a:t>Altogether, the analysis have </a:t>
            </a:r>
            <a:r>
              <a:rPr lang="en-US" dirty="0"/>
              <a:t>provided a good basis for OKG to conclude that the </a:t>
            </a:r>
            <a:r>
              <a:rPr lang="en-US" b="1" dirty="0"/>
              <a:t>reliability of the OBH function should be as high as can be expected</a:t>
            </a:r>
            <a:r>
              <a:rPr lang="en-US" dirty="0"/>
              <a:t>.</a:t>
            </a:r>
            <a:endParaRPr lang="en-GB" dirty="0"/>
          </a:p>
        </p:txBody>
      </p:sp>
    </p:spTree>
    <p:extLst>
      <p:ext uri="{BB962C8B-B14F-4D97-AF65-F5344CB8AC3E}">
        <p14:creationId xmlns:p14="http://schemas.microsoft.com/office/powerpoint/2010/main" val="104446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6">
            <a:extLst>
              <a:ext uri="{FF2B5EF4-FFF2-40B4-BE49-F238E27FC236}">
                <a16:creationId xmlns:a16="http://schemas.microsoft.com/office/drawing/2014/main" id="{022AB6E0-6FAA-4B2D-9C35-20DF2A076EFA}"/>
              </a:ext>
            </a:extLst>
          </p:cNvPr>
          <p:cNvSpPr>
            <a:spLocks noGrp="1"/>
          </p:cNvSpPr>
          <p:nvPr>
            <p:ph type="body" sz="quarter" idx="15"/>
          </p:nvPr>
        </p:nvSpPr>
        <p:spPr>
          <a:xfrm>
            <a:off x="643744" y="2793682"/>
            <a:ext cx="3418458"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arial" panose="020B0504000000000000" pitchFamily="34" charset="-78"/>
                <a:cs typeface="arial" panose="020B0504000000000000" pitchFamily="34" charset="-78"/>
              </a:defRPr>
            </a:lvl1pPr>
          </a:lstStyle>
          <a:p>
            <a:pPr lvl="0"/>
            <a:r>
              <a:rPr lang="en-US" dirty="0">
                <a:latin typeface="Arial" panose="020B0604020202020204" pitchFamily="34" charset="0"/>
                <a:cs typeface="Arial" panose="020B0604020202020204" pitchFamily="34" charset="0"/>
              </a:rPr>
              <a:t>Anders Olsson</a:t>
            </a:r>
          </a:p>
          <a:p>
            <a:pPr lvl="0"/>
            <a:r>
              <a:rPr lang="en-US" dirty="0">
                <a:latin typeface="Arial" panose="020B0604020202020204" pitchFamily="34" charset="0"/>
                <a:cs typeface="Arial" panose="020B0604020202020204" pitchFamily="34" charset="0"/>
              </a:rPr>
              <a:t>Principal Consultant / VP Nuclear</a:t>
            </a:r>
          </a:p>
          <a:p>
            <a:pPr lvl="0"/>
            <a:r>
              <a:rPr lang="en-US" dirty="0">
                <a:latin typeface="Arial" panose="020B0604020202020204" pitchFamily="34" charset="0"/>
                <a:cs typeface="Arial" panose="020B0604020202020204" pitchFamily="34" charset="0"/>
              </a:rPr>
              <a:t>+46 (0)70 733 43 08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Anders.Olsson@vysusgroup.com</a:t>
            </a:r>
          </a:p>
          <a:p>
            <a:pPr lvl="0"/>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092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BDD59-12AD-5B41-9E56-A47BFB3723B7}"/>
              </a:ext>
            </a:extLst>
          </p:cNvPr>
          <p:cNvSpPr>
            <a:spLocks noGrp="1"/>
          </p:cNvSpPr>
          <p:nvPr>
            <p:ph type="body" sz="quarter" idx="10"/>
          </p:nvPr>
        </p:nvSpPr>
        <p:spPr/>
        <p:txBody>
          <a:bodyPr/>
          <a:lstStyle/>
          <a:p>
            <a:r>
              <a:rPr lang="en-US"/>
              <a:t>What we do</a:t>
            </a:r>
          </a:p>
        </p:txBody>
      </p:sp>
      <p:sp>
        <p:nvSpPr>
          <p:cNvPr id="4" name="Text Placeholder 3">
            <a:extLst>
              <a:ext uri="{FF2B5EF4-FFF2-40B4-BE49-F238E27FC236}">
                <a16:creationId xmlns:a16="http://schemas.microsoft.com/office/drawing/2014/main" id="{B76F8212-0F64-F840-9BFA-E7FDCE854AF1}"/>
              </a:ext>
            </a:extLst>
          </p:cNvPr>
          <p:cNvSpPr>
            <a:spLocks noGrp="1"/>
          </p:cNvSpPr>
          <p:nvPr>
            <p:ph type="body" sz="quarter" idx="16"/>
          </p:nvPr>
        </p:nvSpPr>
        <p:spPr>
          <a:xfrm>
            <a:off x="623518" y="1467659"/>
            <a:ext cx="5389532" cy="2856968"/>
          </a:xfrm>
        </p:spPr>
        <p:txBody>
          <a:bodyPr/>
          <a:lstStyle/>
          <a:p>
            <a:r>
              <a:rPr lang="en-US" sz="2000" dirty="0"/>
              <a:t>We actively challenge convention to achieve great things.</a:t>
            </a:r>
            <a:br>
              <a:rPr lang="en-US" sz="2000" dirty="0"/>
            </a:br>
            <a:br>
              <a:rPr lang="en-US" sz="2000" dirty="0"/>
            </a:br>
            <a:r>
              <a:rPr lang="en-US" sz="2000" dirty="0"/>
              <a:t>We believe in working hand in hand with clients to tackle complex and multi-layered challenges head-on.</a:t>
            </a:r>
            <a:br>
              <a:rPr lang="en-US" sz="2000" dirty="0"/>
            </a:br>
            <a:br>
              <a:rPr lang="en-US" sz="2000" dirty="0"/>
            </a:br>
            <a:r>
              <a:rPr lang="en-US" sz="2000" dirty="0"/>
              <a:t>Our deep knowledge and earned expertise is driven by a profound passion for achieving engineering excellence. We improve your operational performance, mitigate risk, </a:t>
            </a:r>
            <a:r>
              <a:rPr lang="en-US" sz="2000" dirty="0" err="1"/>
              <a:t>optimise</a:t>
            </a:r>
            <a:r>
              <a:rPr lang="en-US" sz="2000" dirty="0"/>
              <a:t> cost and facilitate better decision making, in an ever-changing world.</a:t>
            </a:r>
          </a:p>
          <a:p>
            <a:endParaRPr lang="en-US" sz="2000" dirty="0"/>
          </a:p>
        </p:txBody>
      </p:sp>
      <p:sp>
        <p:nvSpPr>
          <p:cNvPr id="13" name="Date Placeholder 12">
            <a:extLst>
              <a:ext uri="{FF2B5EF4-FFF2-40B4-BE49-F238E27FC236}">
                <a16:creationId xmlns:a16="http://schemas.microsoft.com/office/drawing/2014/main" id="{59ACE250-4467-4AC6-9C97-C8AF0522AF55}"/>
              </a:ext>
            </a:extLst>
          </p:cNvPr>
          <p:cNvSpPr>
            <a:spLocks noGrp="1"/>
          </p:cNvSpPr>
          <p:nvPr>
            <p:ph type="dt" sz="half" idx="17"/>
          </p:nvPr>
        </p:nvSpPr>
        <p:spPr/>
        <p:txBody>
          <a:bodyPr/>
          <a:lstStyle/>
          <a:p>
            <a:r>
              <a:rPr lang="en-US"/>
              <a:t>Vysus Group</a:t>
            </a:r>
            <a:endParaRPr lang="en-GB"/>
          </a:p>
        </p:txBody>
      </p:sp>
      <p:sp>
        <p:nvSpPr>
          <p:cNvPr id="3" name="Slide Number Placeholder 2">
            <a:extLst>
              <a:ext uri="{FF2B5EF4-FFF2-40B4-BE49-F238E27FC236}">
                <a16:creationId xmlns:a16="http://schemas.microsoft.com/office/drawing/2014/main" id="{1F9DCC75-014B-4890-8334-DF2698B87BE6}"/>
              </a:ext>
            </a:extLst>
          </p:cNvPr>
          <p:cNvSpPr>
            <a:spLocks noGrp="1"/>
          </p:cNvSpPr>
          <p:nvPr>
            <p:ph type="sldNum" sz="quarter" idx="19"/>
          </p:nvPr>
        </p:nvSpPr>
        <p:spPr>
          <a:xfrm>
            <a:off x="10416208" y="6365185"/>
            <a:ext cx="1121509" cy="216025"/>
          </a:xfrm>
        </p:spPr>
        <p:txBody>
          <a:bodyPr/>
          <a:lstStyle/>
          <a:p>
            <a:fld id="{556BBEF1-3B6A-4B23-BCBE-BEAC5DF50DEA}" type="slidenum">
              <a:rPr lang="en-GB" smtClean="0"/>
              <a:pPr/>
              <a:t>2</a:t>
            </a:fld>
            <a:endParaRPr lang="en-GB" sz="800"/>
          </a:p>
        </p:txBody>
      </p:sp>
      <p:pic>
        <p:nvPicPr>
          <p:cNvPr id="7" name="Graphic 6">
            <a:extLst>
              <a:ext uri="{FF2B5EF4-FFF2-40B4-BE49-F238E27FC236}">
                <a16:creationId xmlns:a16="http://schemas.microsoft.com/office/drawing/2014/main" id="{3201A209-4ECD-449A-94D5-1691269C4EE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9029" y="3790695"/>
            <a:ext cx="768865" cy="767581"/>
          </a:xfrm>
          <a:prstGeom prst="rect">
            <a:avLst/>
          </a:prstGeom>
        </p:spPr>
      </p:pic>
      <p:pic>
        <p:nvPicPr>
          <p:cNvPr id="8" name="Graphic 7">
            <a:extLst>
              <a:ext uri="{FF2B5EF4-FFF2-40B4-BE49-F238E27FC236}">
                <a16:creationId xmlns:a16="http://schemas.microsoft.com/office/drawing/2014/main" id="{B8601A7A-C5C0-40AA-82AF-923A86BA4F1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69442" y="3730428"/>
            <a:ext cx="942175" cy="827847"/>
          </a:xfrm>
          <a:prstGeom prst="rect">
            <a:avLst/>
          </a:prstGeom>
        </p:spPr>
      </p:pic>
      <p:sp>
        <p:nvSpPr>
          <p:cNvPr id="9" name="Text Placeholder 3">
            <a:extLst>
              <a:ext uri="{FF2B5EF4-FFF2-40B4-BE49-F238E27FC236}">
                <a16:creationId xmlns:a16="http://schemas.microsoft.com/office/drawing/2014/main" id="{D3D1D668-A6FE-4503-A9F0-B6CAF0D9B38A}"/>
              </a:ext>
            </a:extLst>
          </p:cNvPr>
          <p:cNvSpPr txBox="1">
            <a:spLocks/>
          </p:cNvSpPr>
          <p:nvPr/>
        </p:nvSpPr>
        <p:spPr>
          <a:xfrm>
            <a:off x="6879328" y="4633832"/>
            <a:ext cx="2038104" cy="61955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Reduce risk</a:t>
            </a:r>
          </a:p>
        </p:txBody>
      </p:sp>
      <p:sp>
        <p:nvSpPr>
          <p:cNvPr id="10" name="Text Placeholder 3">
            <a:extLst>
              <a:ext uri="{FF2B5EF4-FFF2-40B4-BE49-F238E27FC236}">
                <a16:creationId xmlns:a16="http://schemas.microsoft.com/office/drawing/2014/main" id="{EF4654E6-4A85-4400-A645-2CFAAD426283}"/>
              </a:ext>
            </a:extLst>
          </p:cNvPr>
          <p:cNvSpPr txBox="1">
            <a:spLocks/>
          </p:cNvSpPr>
          <p:nvPr/>
        </p:nvSpPr>
        <p:spPr>
          <a:xfrm>
            <a:off x="9280837" y="4632717"/>
            <a:ext cx="1948171" cy="1021544"/>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Informed decision making</a:t>
            </a:r>
          </a:p>
        </p:txBody>
      </p:sp>
      <p:sp>
        <p:nvSpPr>
          <p:cNvPr id="11" name="Text Placeholder 3">
            <a:extLst>
              <a:ext uri="{FF2B5EF4-FFF2-40B4-BE49-F238E27FC236}">
                <a16:creationId xmlns:a16="http://schemas.microsoft.com/office/drawing/2014/main" id="{D18AA570-8C27-4DBC-9AC4-201283D8682F}"/>
              </a:ext>
            </a:extLst>
          </p:cNvPr>
          <p:cNvSpPr txBox="1">
            <a:spLocks/>
          </p:cNvSpPr>
          <p:nvPr/>
        </p:nvSpPr>
        <p:spPr>
          <a:xfrm>
            <a:off x="6879328" y="2263297"/>
            <a:ext cx="2038104" cy="61955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Improve operational performance</a:t>
            </a:r>
          </a:p>
        </p:txBody>
      </p:sp>
      <p:sp>
        <p:nvSpPr>
          <p:cNvPr id="12" name="Text Placeholder 3">
            <a:extLst>
              <a:ext uri="{FF2B5EF4-FFF2-40B4-BE49-F238E27FC236}">
                <a16:creationId xmlns:a16="http://schemas.microsoft.com/office/drawing/2014/main" id="{C176A9BD-CC57-48FC-A295-2B720D19735C}"/>
              </a:ext>
            </a:extLst>
          </p:cNvPr>
          <p:cNvSpPr txBox="1">
            <a:spLocks/>
          </p:cNvSpPr>
          <p:nvPr/>
        </p:nvSpPr>
        <p:spPr>
          <a:xfrm>
            <a:off x="9280837" y="2267726"/>
            <a:ext cx="1890745" cy="651559"/>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Optimise costs</a:t>
            </a:r>
          </a:p>
        </p:txBody>
      </p:sp>
      <p:pic>
        <p:nvPicPr>
          <p:cNvPr id="17" name="Graphic 16">
            <a:extLst>
              <a:ext uri="{FF2B5EF4-FFF2-40B4-BE49-F238E27FC236}">
                <a16:creationId xmlns:a16="http://schemas.microsoft.com/office/drawing/2014/main" id="{970B3CB3-EC01-49D5-A357-48D899281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9442" y="1402324"/>
            <a:ext cx="751114" cy="751114"/>
          </a:xfrm>
          <a:prstGeom prst="rect">
            <a:avLst/>
          </a:prstGeom>
        </p:spPr>
      </p:pic>
      <p:pic>
        <p:nvPicPr>
          <p:cNvPr id="15" name="Graphic 14">
            <a:extLst>
              <a:ext uri="{FF2B5EF4-FFF2-40B4-BE49-F238E27FC236}">
                <a16:creationId xmlns:a16="http://schemas.microsoft.com/office/drawing/2014/main" id="{BD1739AD-1502-4C63-96CD-C1D401104A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9029" y="1366416"/>
            <a:ext cx="982204" cy="787022"/>
          </a:xfrm>
          <a:prstGeom prst="rect">
            <a:avLst/>
          </a:prstGeom>
        </p:spPr>
      </p:pic>
      <p:sp>
        <p:nvSpPr>
          <p:cNvPr id="19" name="TextBox 18">
            <a:extLst>
              <a:ext uri="{FF2B5EF4-FFF2-40B4-BE49-F238E27FC236}">
                <a16:creationId xmlns:a16="http://schemas.microsoft.com/office/drawing/2014/main" id="{5C344736-5E14-4C41-B039-FED5DA9583CF}"/>
              </a:ext>
            </a:extLst>
          </p:cNvPr>
          <p:cNvSpPr txBox="1"/>
          <p:nvPr/>
        </p:nvSpPr>
        <p:spPr>
          <a:xfrm>
            <a:off x="6128644" y="5509219"/>
            <a:ext cx="2429634" cy="369332"/>
          </a:xfrm>
          <a:prstGeom prst="rect">
            <a:avLst/>
          </a:prstGeom>
          <a:noFill/>
        </p:spPr>
        <p:txBody>
          <a:bodyPr wrap="square">
            <a:spAutoFit/>
          </a:bodyPr>
          <a:lstStyle/>
          <a:p>
            <a:r>
              <a:rPr lang="en-SE" dirty="0">
                <a:hlinkClick r:id="rId11"/>
              </a:rPr>
              <a:t>www.vysusgroup.com</a:t>
            </a:r>
            <a:endParaRPr lang="en-SE" dirty="0"/>
          </a:p>
        </p:txBody>
      </p:sp>
    </p:spTree>
    <p:extLst>
      <p:ext uri="{BB962C8B-B14F-4D97-AF65-F5344CB8AC3E}">
        <p14:creationId xmlns:p14="http://schemas.microsoft.com/office/powerpoint/2010/main" val="52223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2D676D4-09BB-4547-AA0F-EC5D134112B8}"/>
              </a:ext>
            </a:extLst>
          </p:cNvPr>
          <p:cNvSpPr>
            <a:spLocks noGrp="1"/>
          </p:cNvSpPr>
          <p:nvPr>
            <p:ph type="body" sz="quarter" idx="10"/>
          </p:nvPr>
        </p:nvSpPr>
        <p:spPr/>
        <p:txBody>
          <a:bodyPr/>
          <a:lstStyle/>
          <a:p>
            <a:r>
              <a:rPr lang="en-GB" dirty="0"/>
              <a:t>Presentation outline</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GB"/>
              <a:t>Vysus Group</a:t>
            </a:r>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3</a:t>
            </a:fld>
            <a:endParaRPr lang="en-GB"/>
          </a:p>
        </p:txBody>
      </p:sp>
      <p:sp>
        <p:nvSpPr>
          <p:cNvPr id="16" name="Content Placeholder 15">
            <a:extLst>
              <a:ext uri="{FF2B5EF4-FFF2-40B4-BE49-F238E27FC236}">
                <a16:creationId xmlns:a16="http://schemas.microsoft.com/office/drawing/2014/main" id="{60DC05D7-9034-40FC-9687-015743CE94BB}"/>
              </a:ext>
            </a:extLst>
          </p:cNvPr>
          <p:cNvSpPr>
            <a:spLocks noGrp="1"/>
          </p:cNvSpPr>
          <p:nvPr>
            <p:ph sz="quarter" idx="15"/>
          </p:nvPr>
        </p:nvSpPr>
        <p:spPr/>
        <p:txBody>
          <a:bodyPr/>
          <a:lstStyle/>
          <a:p>
            <a:r>
              <a:rPr lang="en-GB" dirty="0"/>
              <a:t>Introduction</a:t>
            </a:r>
          </a:p>
          <a:p>
            <a:r>
              <a:rPr lang="en-GB" dirty="0"/>
              <a:t>Definitions</a:t>
            </a:r>
          </a:p>
          <a:p>
            <a:r>
              <a:rPr lang="en-GB" b="1" dirty="0"/>
              <a:t>Methodology – Focus of the presentation</a:t>
            </a:r>
          </a:p>
          <a:p>
            <a:r>
              <a:rPr lang="en-GB" dirty="0"/>
              <a:t>Some results</a:t>
            </a:r>
          </a:p>
          <a:p>
            <a:pPr lvl="1"/>
            <a:r>
              <a:rPr lang="en-GB" dirty="0"/>
              <a:t>Focus on power operation</a:t>
            </a:r>
          </a:p>
          <a:p>
            <a:r>
              <a:rPr lang="en-GB" dirty="0"/>
              <a:t>Conclusions</a:t>
            </a:r>
          </a:p>
        </p:txBody>
      </p:sp>
    </p:spTree>
    <p:extLst>
      <p:ext uri="{BB962C8B-B14F-4D97-AF65-F5344CB8AC3E}">
        <p14:creationId xmlns:p14="http://schemas.microsoft.com/office/powerpoint/2010/main" val="398036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1129367-48E8-4FFC-9C11-45A2DA1C66E2}"/>
              </a:ext>
            </a:extLst>
          </p:cNvPr>
          <p:cNvSpPr>
            <a:spLocks noGrp="1"/>
          </p:cNvSpPr>
          <p:nvPr>
            <p:ph type="title"/>
          </p:nvPr>
        </p:nvSpPr>
        <p:spPr/>
        <p:txBody>
          <a:bodyPr/>
          <a:lstStyle/>
          <a:p>
            <a:r>
              <a:rPr lang="en-GB"/>
              <a:t>Introduction</a:t>
            </a:r>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2"/>
          </p:nvPr>
        </p:nvSpPr>
        <p:spPr/>
        <p:txBody>
          <a:bodyPr/>
          <a:lstStyle/>
          <a:p>
            <a:fld id="{F0EBD639-FBDF-4BE7-86EE-7F5910956510}" type="slidenum">
              <a:rPr lang="en-GB" smtClean="0"/>
              <a:pPr/>
              <a:t>4</a:t>
            </a:fld>
            <a:endParaRPr lang="en-GB"/>
          </a:p>
        </p:txBody>
      </p:sp>
      <p:sp>
        <p:nvSpPr>
          <p:cNvPr id="16" name="Content Placeholder 15">
            <a:extLst>
              <a:ext uri="{FF2B5EF4-FFF2-40B4-BE49-F238E27FC236}">
                <a16:creationId xmlns:a16="http://schemas.microsoft.com/office/drawing/2014/main" id="{60DC05D7-9034-40FC-9687-015743CE94BB}"/>
              </a:ext>
            </a:extLst>
          </p:cNvPr>
          <p:cNvSpPr>
            <a:spLocks noGrp="1"/>
          </p:cNvSpPr>
          <p:nvPr>
            <p:ph sz="quarter" idx="13"/>
          </p:nvPr>
        </p:nvSpPr>
        <p:spPr/>
        <p:txBody>
          <a:bodyPr/>
          <a:lstStyle/>
          <a:p>
            <a:r>
              <a:rPr lang="en-GB" dirty="0"/>
              <a:t>All nuclear power plants in Sweden need to be equipped with Independent Core Cooling (“OBH”) by December </a:t>
            </a:r>
            <a:r>
              <a:rPr lang="en-GB"/>
              <a:t>31</a:t>
            </a:r>
            <a:r>
              <a:rPr lang="en-GB" baseline="30000"/>
              <a:t>st</a:t>
            </a:r>
            <a:r>
              <a:rPr lang="en-GB"/>
              <a:t> 2020.</a:t>
            </a:r>
            <a:endParaRPr lang="en-GB" dirty="0"/>
          </a:p>
          <a:p>
            <a:r>
              <a:rPr lang="en-GB" dirty="0"/>
              <a:t>The NPP Oskarshamn unit 3 has been equipped with a system powered by its own dedicated diesel generator and cooling water supply that is independent from the rest of the plant.</a:t>
            </a:r>
          </a:p>
          <a:p>
            <a:r>
              <a:rPr lang="en-GB" dirty="0"/>
              <a:t>A significant effort during the process has been to update the Safety Analysis Report (SAR) including the Emergency Operating Procedures (EOP) and Severe Accident Management Guidelines (SAMG) and of course the baseline PSA (refer to paper FR84)</a:t>
            </a:r>
          </a:p>
          <a:p>
            <a:r>
              <a:rPr lang="en-GB" dirty="0"/>
              <a:t>In addition, analysis has been performed of the reliability and availability of the OBH function. This presentation focus on the challenges that were encountered and how they were managed.</a:t>
            </a:r>
          </a:p>
        </p:txBody>
      </p:sp>
      <p:pic>
        <p:nvPicPr>
          <p:cNvPr id="1026" name="Picture 2" descr="Oskarshamn 3 - OKG">
            <a:extLst>
              <a:ext uri="{FF2B5EF4-FFF2-40B4-BE49-F238E27FC236}">
                <a16:creationId xmlns:a16="http://schemas.microsoft.com/office/drawing/2014/main" id="{11361EA1-5022-4810-845C-7119CC11B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463" y="1559512"/>
            <a:ext cx="5960923" cy="397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1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B402F9-3B7F-43CF-9291-768F20D0DEB2}"/>
              </a:ext>
            </a:extLst>
          </p:cNvPr>
          <p:cNvSpPr>
            <a:spLocks noGrp="1"/>
          </p:cNvSpPr>
          <p:nvPr>
            <p:ph type="title"/>
          </p:nvPr>
        </p:nvSpPr>
        <p:spPr/>
        <p:txBody>
          <a:bodyPr/>
          <a:lstStyle/>
          <a:p>
            <a:r>
              <a:rPr lang="en-GB" dirty="0"/>
              <a:t>Definitions</a:t>
            </a:r>
          </a:p>
        </p:txBody>
      </p:sp>
      <p:sp>
        <p:nvSpPr>
          <p:cNvPr id="3" name="Date Placeholder 2">
            <a:extLst>
              <a:ext uri="{FF2B5EF4-FFF2-40B4-BE49-F238E27FC236}">
                <a16:creationId xmlns:a16="http://schemas.microsoft.com/office/drawing/2014/main" id="{04856E85-5820-4C85-9E70-BF4FF4B2043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18AEEA90-72D9-45BD-9497-DDBD7B1DB450}"/>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08CD823F-A6A4-455B-A72C-4B22AAA3D7C6}"/>
              </a:ext>
            </a:extLst>
          </p:cNvPr>
          <p:cNvSpPr>
            <a:spLocks noGrp="1"/>
          </p:cNvSpPr>
          <p:nvPr>
            <p:ph type="sldNum" sz="quarter" idx="12"/>
          </p:nvPr>
        </p:nvSpPr>
        <p:spPr/>
        <p:txBody>
          <a:bodyPr/>
          <a:lstStyle/>
          <a:p>
            <a:fld id="{F0EBD639-FBDF-4BE7-86EE-7F5910956510}" type="slidenum">
              <a:rPr lang="en-GB" smtClean="0"/>
              <a:pPr/>
              <a:t>5</a:t>
            </a:fld>
            <a:endParaRPr lang="en-GB"/>
          </a:p>
        </p:txBody>
      </p:sp>
      <p:sp>
        <p:nvSpPr>
          <p:cNvPr id="11" name="Content Placeholder 10">
            <a:extLst>
              <a:ext uri="{FF2B5EF4-FFF2-40B4-BE49-F238E27FC236}">
                <a16:creationId xmlns:a16="http://schemas.microsoft.com/office/drawing/2014/main" id="{16A69EC2-FDA2-4012-8948-B0E87A9F5E32}"/>
              </a:ext>
            </a:extLst>
          </p:cNvPr>
          <p:cNvSpPr>
            <a:spLocks noGrp="1"/>
          </p:cNvSpPr>
          <p:nvPr>
            <p:ph sz="quarter" idx="13"/>
          </p:nvPr>
        </p:nvSpPr>
        <p:spPr/>
        <p:txBody>
          <a:bodyPr/>
          <a:lstStyle/>
          <a:p>
            <a:r>
              <a:rPr lang="en-GB" b="1" dirty="0"/>
              <a:t>Availability</a:t>
            </a:r>
            <a:r>
              <a:rPr lang="en-GB" dirty="0"/>
              <a:t> – The ability of a system to be in a condition at the onset of a scenario so that it is able to fulfil its functional requirements for the scenario in question.</a:t>
            </a:r>
          </a:p>
          <a:p>
            <a:r>
              <a:rPr lang="en-GB" b="1" dirty="0"/>
              <a:t>Functional Safety</a:t>
            </a:r>
            <a:r>
              <a:rPr lang="en-GB" dirty="0"/>
              <a:t> – The ability of a system to fulfil its functional requirements during the time period it has been designed for (mission time) and the conditions that will prevail during this time.</a:t>
            </a:r>
          </a:p>
          <a:p>
            <a:r>
              <a:rPr lang="en-GB" b="1" dirty="0"/>
              <a:t>Reliability</a:t>
            </a:r>
            <a:r>
              <a:rPr lang="en-GB" dirty="0"/>
              <a:t> – Combining the concepts of availability and reliability as outlined above yields a system’s reliability. </a:t>
            </a:r>
          </a:p>
          <a:p>
            <a:pPr lvl="1"/>
            <a:r>
              <a:rPr lang="en-GB" dirty="0"/>
              <a:t>In addition, the systems maintainability is also to be considered when determining the reliability of a system.</a:t>
            </a:r>
          </a:p>
          <a:p>
            <a:pPr lvl="1"/>
            <a:r>
              <a:rPr lang="en-GB" dirty="0"/>
              <a:t>Separate study not included in this presentation.</a:t>
            </a:r>
          </a:p>
        </p:txBody>
      </p:sp>
      <p:sp>
        <p:nvSpPr>
          <p:cNvPr id="12" name="Content Placeholder 11">
            <a:extLst>
              <a:ext uri="{FF2B5EF4-FFF2-40B4-BE49-F238E27FC236}">
                <a16:creationId xmlns:a16="http://schemas.microsoft.com/office/drawing/2014/main" id="{27E31D0F-4EE4-4059-ADA6-0A1B7FEC6777}"/>
              </a:ext>
            </a:extLst>
          </p:cNvPr>
          <p:cNvSpPr>
            <a:spLocks noGrp="1"/>
          </p:cNvSpPr>
          <p:nvPr>
            <p:ph sz="quarter" idx="14"/>
          </p:nvPr>
        </p:nvSpPr>
        <p:spPr/>
        <p:txBody>
          <a:bodyPr/>
          <a:lstStyle/>
          <a:p>
            <a:r>
              <a:rPr lang="en-GB" dirty="0"/>
              <a:t>These definitions may not be 100% in line with conventional perceptions of each measure.</a:t>
            </a:r>
          </a:p>
          <a:p>
            <a:r>
              <a:rPr lang="en-GB" dirty="0"/>
              <a:t>They are somewhat “tailored” in order to respond to the specific questions from the Swedish Radiation Safety Authority (SSM).</a:t>
            </a:r>
          </a:p>
        </p:txBody>
      </p:sp>
    </p:spTree>
    <p:extLst>
      <p:ext uri="{BB962C8B-B14F-4D97-AF65-F5344CB8AC3E}">
        <p14:creationId xmlns:p14="http://schemas.microsoft.com/office/powerpoint/2010/main" val="150283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B402F9-3B7F-43CF-9291-768F20D0DEB2}"/>
              </a:ext>
            </a:extLst>
          </p:cNvPr>
          <p:cNvSpPr>
            <a:spLocks noGrp="1"/>
          </p:cNvSpPr>
          <p:nvPr>
            <p:ph type="title"/>
          </p:nvPr>
        </p:nvSpPr>
        <p:spPr/>
        <p:txBody>
          <a:bodyPr/>
          <a:lstStyle/>
          <a:p>
            <a:r>
              <a:rPr lang="en-GB" dirty="0"/>
              <a:t>Methodology – Formulas</a:t>
            </a:r>
          </a:p>
        </p:txBody>
      </p:sp>
      <p:sp>
        <p:nvSpPr>
          <p:cNvPr id="3" name="Date Placeholder 2">
            <a:extLst>
              <a:ext uri="{FF2B5EF4-FFF2-40B4-BE49-F238E27FC236}">
                <a16:creationId xmlns:a16="http://schemas.microsoft.com/office/drawing/2014/main" id="{04856E85-5820-4C85-9E70-BF4FF4B2043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18AEEA90-72D9-45BD-9497-DDBD7B1DB450}"/>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08CD823F-A6A4-455B-A72C-4B22AAA3D7C6}"/>
              </a:ext>
            </a:extLst>
          </p:cNvPr>
          <p:cNvSpPr>
            <a:spLocks noGrp="1"/>
          </p:cNvSpPr>
          <p:nvPr>
            <p:ph type="sldNum" sz="quarter" idx="12"/>
          </p:nvPr>
        </p:nvSpPr>
        <p:spPr/>
        <p:txBody>
          <a:bodyPr/>
          <a:lstStyle/>
          <a:p>
            <a:fld id="{F0EBD639-FBDF-4BE7-86EE-7F5910956510}" type="slidenum">
              <a:rPr lang="en-GB" smtClean="0"/>
              <a:pPr/>
              <a:t>6</a:t>
            </a:fld>
            <a:endParaRPr lang="en-GB"/>
          </a:p>
        </p:txBody>
      </p:sp>
      <p:sp>
        <p:nvSpPr>
          <p:cNvPr id="11" name="Content Placeholder 10">
            <a:extLst>
              <a:ext uri="{FF2B5EF4-FFF2-40B4-BE49-F238E27FC236}">
                <a16:creationId xmlns:a16="http://schemas.microsoft.com/office/drawing/2014/main" id="{16A69EC2-FDA2-4012-8948-B0E87A9F5E32}"/>
              </a:ext>
            </a:extLst>
          </p:cNvPr>
          <p:cNvSpPr>
            <a:spLocks noGrp="1"/>
          </p:cNvSpPr>
          <p:nvPr>
            <p:ph sz="quarter" idx="13"/>
          </p:nvPr>
        </p:nvSpPr>
        <p:spPr/>
        <p:txBody>
          <a:bodyPr/>
          <a:lstStyle/>
          <a:p>
            <a:r>
              <a:rPr lang="en-GB" dirty="0"/>
              <a:t>The baseline PSA model (Level 1, internal events) was used as a basis (20 h mission time).</a:t>
            </a:r>
          </a:p>
          <a:p>
            <a:pPr lvl="1"/>
            <a:r>
              <a:rPr lang="en-GB" dirty="0"/>
              <a:t>Needed to be extended to 72 hours mission time.</a:t>
            </a:r>
          </a:p>
          <a:p>
            <a:endParaRPr lang="en-GB" dirty="0"/>
          </a:p>
          <a:p>
            <a:r>
              <a:rPr lang="en-GB" dirty="0"/>
              <a:t>Functional safety:</a:t>
            </a:r>
          </a:p>
          <a:p>
            <a:pPr lvl="1"/>
            <a:r>
              <a:rPr lang="en-GB" i="1" dirty="0"/>
              <a:t>Q</a:t>
            </a:r>
            <a:r>
              <a:rPr lang="en-GB" i="1" baseline="-25000" dirty="0"/>
              <a:t>72h</a:t>
            </a:r>
            <a:r>
              <a:rPr lang="en-GB" dirty="0"/>
              <a:t> – Failure probability during 72 hours MT.</a:t>
            </a:r>
          </a:p>
          <a:p>
            <a:endParaRPr lang="en-GB" dirty="0"/>
          </a:p>
          <a:p>
            <a:r>
              <a:rPr lang="en-GB" dirty="0"/>
              <a:t>Unavailability:</a:t>
            </a:r>
          </a:p>
          <a:p>
            <a:endParaRPr lang="en-GB" dirty="0"/>
          </a:p>
          <a:p>
            <a:pPr lvl="1"/>
            <a:r>
              <a:rPr lang="en-GB" i="1" dirty="0" err="1"/>
              <a:t>Q</a:t>
            </a:r>
            <a:r>
              <a:rPr lang="en-GB" i="1" baseline="-25000" dirty="0" err="1"/>
              <a:t>Test</a:t>
            </a:r>
            <a:r>
              <a:rPr lang="en-GB" dirty="0"/>
              <a:t> – Unavailability due to ongoing tests</a:t>
            </a:r>
          </a:p>
          <a:p>
            <a:pPr lvl="1"/>
            <a:r>
              <a:rPr lang="en-GB" i="1" dirty="0"/>
              <a:t>Q</a:t>
            </a:r>
            <a:r>
              <a:rPr lang="en-GB" i="1" baseline="-25000" dirty="0"/>
              <a:t>M</a:t>
            </a:r>
            <a:r>
              <a:rPr lang="en-GB" dirty="0"/>
              <a:t> – Unavailability due to ongoing maintenance</a:t>
            </a:r>
          </a:p>
          <a:p>
            <a:pPr lvl="1"/>
            <a:r>
              <a:rPr lang="en-GB" i="1" dirty="0" err="1"/>
              <a:t>Q</a:t>
            </a:r>
            <a:r>
              <a:rPr lang="en-GB" i="1" baseline="-25000" dirty="0" err="1"/>
              <a:t>Syst</a:t>
            </a:r>
            <a:r>
              <a:rPr lang="en-GB" dirty="0"/>
              <a:t> – Unavailability due to system failures</a:t>
            </a:r>
          </a:p>
          <a:p>
            <a:pPr lvl="1"/>
            <a:endParaRPr lang="en-GB" dirty="0"/>
          </a:p>
          <a:p>
            <a:pPr lvl="1"/>
            <a:r>
              <a:rPr lang="en-GB" dirty="0"/>
              <a:t>Availability = 1 - Unavailability</a:t>
            </a:r>
          </a:p>
        </p:txBody>
      </p:sp>
      <p:sp>
        <p:nvSpPr>
          <p:cNvPr id="12" name="Content Placeholder 11">
            <a:extLst>
              <a:ext uri="{FF2B5EF4-FFF2-40B4-BE49-F238E27FC236}">
                <a16:creationId xmlns:a16="http://schemas.microsoft.com/office/drawing/2014/main" id="{27E31D0F-4EE4-4059-ADA6-0A1B7FEC6777}"/>
              </a:ext>
            </a:extLst>
          </p:cNvPr>
          <p:cNvSpPr>
            <a:spLocks noGrp="1"/>
          </p:cNvSpPr>
          <p:nvPr>
            <p:ph sz="quarter" idx="14"/>
          </p:nvPr>
        </p:nvSpPr>
        <p:spPr>
          <a:xfrm>
            <a:off x="6489812" y="4661012"/>
            <a:ext cx="5041598" cy="1132233"/>
          </a:xfrm>
        </p:spPr>
        <p:txBody>
          <a:bodyPr/>
          <a:lstStyle/>
          <a:p>
            <a:pPr marL="0" indent="0">
              <a:buNone/>
            </a:pPr>
            <a:r>
              <a:rPr lang="en-GB" dirty="0"/>
              <a:t>The above graph visualises a system which has a certain probability of failure at the onset of a scenario and how the failure probability then increases with the mission time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FB4B03-FEE4-45BF-9685-605585AC9AC3}"/>
                  </a:ext>
                </a:extLst>
              </p:cNvPr>
              <p:cNvSpPr txBox="1"/>
              <p:nvPr/>
            </p:nvSpPr>
            <p:spPr>
              <a:xfrm>
                <a:off x="2548990" y="2707091"/>
                <a:ext cx="1677073" cy="369332"/>
              </a:xfrm>
              <a:prstGeom prst="rect">
                <a:avLst/>
              </a:prstGeom>
              <a:solidFill>
                <a:schemeClr val="accent1">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n-SE" i="1" smtClean="0">
                          <a:latin typeface="Cambria Math" panose="02040503050406030204" pitchFamily="18" charset="0"/>
                        </a:rPr>
                        <m:t>𝑅</m:t>
                      </m:r>
                      <m:r>
                        <a:rPr lang="en-SE" i="0">
                          <a:latin typeface="Cambria Math" panose="02040503050406030204" pitchFamily="18" charset="0"/>
                        </a:rPr>
                        <m:t>= 1−</m:t>
                      </m:r>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0">
                              <a:latin typeface="Cambria Math" panose="02040503050406030204" pitchFamily="18" charset="0"/>
                            </a:rPr>
                            <m:t>72</m:t>
                          </m:r>
                          <m:r>
                            <a:rPr lang="en-SE" i="1">
                              <a:latin typeface="Cambria Math" panose="02040503050406030204" pitchFamily="18" charset="0"/>
                            </a:rPr>
                            <m:t>h</m:t>
                          </m:r>
                        </m:sub>
                      </m:sSub>
                    </m:oMath>
                  </m:oMathPara>
                </a14:m>
                <a:endParaRPr lang="en-SE" dirty="0"/>
              </a:p>
            </p:txBody>
          </p:sp>
        </mc:Choice>
        <mc:Fallback xmlns="">
          <p:sp>
            <p:nvSpPr>
              <p:cNvPr id="9" name="TextBox 8">
                <a:extLst>
                  <a:ext uri="{FF2B5EF4-FFF2-40B4-BE49-F238E27FC236}">
                    <a16:creationId xmlns:a16="http://schemas.microsoft.com/office/drawing/2014/main" id="{75FB4B03-FEE4-45BF-9685-605585AC9AC3}"/>
                  </a:ext>
                </a:extLst>
              </p:cNvPr>
              <p:cNvSpPr txBox="1">
                <a:spLocks noRot="1" noChangeAspect="1" noMove="1" noResize="1" noEditPoints="1" noAdjustHandles="1" noChangeArrowheads="1" noChangeShapeType="1" noTextEdit="1"/>
              </p:cNvSpPr>
              <p:nvPr/>
            </p:nvSpPr>
            <p:spPr>
              <a:xfrm>
                <a:off x="2548990" y="2707091"/>
                <a:ext cx="1677073" cy="369332"/>
              </a:xfrm>
              <a:prstGeom prst="rect">
                <a:avLst/>
              </a:prstGeom>
              <a:blipFill>
                <a:blip r:embed="rId2"/>
                <a:stretch>
                  <a:fillRect b="-1147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87996DE-28A1-46AC-A8DD-864B7DE7674B}"/>
                  </a:ext>
                </a:extLst>
              </p:cNvPr>
              <p:cNvSpPr txBox="1"/>
              <p:nvPr/>
            </p:nvSpPr>
            <p:spPr>
              <a:xfrm>
                <a:off x="804973" y="4028371"/>
                <a:ext cx="5213293" cy="391261"/>
              </a:xfrm>
              <a:prstGeom prst="rect">
                <a:avLst/>
              </a:prstGeom>
              <a:solidFill>
                <a:schemeClr val="accent1">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SE" i="1" smtClean="0">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𝑇</m:t>
                          </m:r>
                          <m:r>
                            <a:rPr lang="en-SE" i="0">
                              <a:latin typeface="Cambria Math" panose="02040503050406030204" pitchFamily="18" charset="0"/>
                            </a:rPr>
                            <m:t>=0</m:t>
                          </m:r>
                        </m:sub>
                      </m:sSub>
                      <m:r>
                        <a:rPr lang="en-SE" i="0">
                          <a:latin typeface="Cambria Math" panose="02040503050406030204" pitchFamily="18" charset="0"/>
                        </a:rPr>
                        <m:t>= </m:t>
                      </m:r>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𝑇𝑒𝑠𝑡</m:t>
                          </m:r>
                        </m:sub>
                      </m:sSub>
                      <m:r>
                        <a:rPr lang="en-SE" i="0">
                          <a:latin typeface="Cambria Math" panose="02040503050406030204" pitchFamily="18" charset="0"/>
                        </a:rPr>
                        <m:t>+</m:t>
                      </m:r>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𝑀</m:t>
                          </m:r>
                        </m:sub>
                      </m:sSub>
                      <m:r>
                        <a:rPr lang="en-SE" i="0">
                          <a:latin typeface="Cambria Math" panose="02040503050406030204" pitchFamily="18" charset="0"/>
                        </a:rPr>
                        <m:t>+</m:t>
                      </m:r>
                      <m:d>
                        <m:dPr>
                          <m:begChr m:val="["/>
                          <m:endChr m:val="]"/>
                          <m:ctrlPr>
                            <a:rPr lang="en-SE" i="1">
                              <a:solidFill>
                                <a:srgbClr val="836967"/>
                              </a:solidFill>
                              <a:latin typeface="Cambria Math" panose="02040503050406030204" pitchFamily="18" charset="0"/>
                            </a:rPr>
                          </m:ctrlPr>
                        </m:dPr>
                        <m:e>
                          <m:r>
                            <a:rPr lang="en-SE" i="0">
                              <a:latin typeface="Cambria Math" panose="02040503050406030204" pitchFamily="18" charset="0"/>
                            </a:rPr>
                            <m:t>1−</m:t>
                          </m:r>
                          <m:d>
                            <m:dPr>
                              <m:endChr m:val=""/>
                              <m:ctrlPr>
                                <a:rPr lang="en-SE" i="1">
                                  <a:solidFill>
                                    <a:srgbClr val="836967"/>
                                  </a:solidFill>
                                  <a:latin typeface="Cambria Math" panose="02040503050406030204" pitchFamily="18" charset="0"/>
                                </a:rPr>
                              </m:ctrlPr>
                            </m:dPr>
                            <m:e>
                              <m:d>
                                <m:dPr>
                                  <m:begChr m:val=""/>
                                  <m:ctrlPr>
                                    <a:rPr lang="en-SE" i="1">
                                      <a:latin typeface="Cambria Math" panose="02040503050406030204" pitchFamily="18" charset="0"/>
                                    </a:rPr>
                                  </m:ctrlPr>
                                </m:dPr>
                                <m:e>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𝑇𝑒𝑠𝑡</m:t>
                                      </m:r>
                                    </m:sub>
                                  </m:sSub>
                                  <m:r>
                                    <a:rPr lang="en-SE" i="0">
                                      <a:latin typeface="Cambria Math" panose="02040503050406030204" pitchFamily="18" charset="0"/>
                                    </a:rPr>
                                    <m:t>+</m:t>
                                  </m:r>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𝑀</m:t>
                                      </m:r>
                                    </m:sub>
                                  </m:sSub>
                                </m:e>
                              </m:d>
                            </m:e>
                          </m:d>
                        </m:e>
                      </m:d>
                      <m:r>
                        <a:rPr lang="en-SE" i="0">
                          <a:latin typeface="Cambria Math" panose="02040503050406030204" pitchFamily="18" charset="0"/>
                        </a:rPr>
                        <m:t>×</m:t>
                      </m:r>
                      <m:sSub>
                        <m:sSubPr>
                          <m:ctrlPr>
                            <a:rPr lang="en-SE" i="1">
                              <a:solidFill>
                                <a:srgbClr val="836967"/>
                              </a:solidFill>
                              <a:latin typeface="Cambria Math" panose="02040503050406030204" pitchFamily="18" charset="0"/>
                            </a:rPr>
                          </m:ctrlPr>
                        </m:sSubPr>
                        <m:e>
                          <m:r>
                            <a:rPr lang="en-SE" i="1">
                              <a:latin typeface="Cambria Math" panose="02040503050406030204" pitchFamily="18" charset="0"/>
                            </a:rPr>
                            <m:t>𝑄</m:t>
                          </m:r>
                        </m:e>
                        <m:sub>
                          <m:r>
                            <a:rPr lang="en-SE" i="1">
                              <a:latin typeface="Cambria Math" panose="02040503050406030204" pitchFamily="18" charset="0"/>
                            </a:rPr>
                            <m:t>𝑆𝑦𝑠𝑡</m:t>
                          </m:r>
                        </m:sub>
                      </m:sSub>
                    </m:oMath>
                  </m:oMathPara>
                </a14:m>
                <a:endParaRPr lang="en-SE" dirty="0"/>
              </a:p>
            </p:txBody>
          </p:sp>
        </mc:Choice>
        <mc:Fallback xmlns="">
          <p:sp>
            <p:nvSpPr>
              <p:cNvPr id="13" name="TextBox 12">
                <a:extLst>
                  <a:ext uri="{FF2B5EF4-FFF2-40B4-BE49-F238E27FC236}">
                    <a16:creationId xmlns:a16="http://schemas.microsoft.com/office/drawing/2014/main" id="{A87996DE-28A1-46AC-A8DD-864B7DE7674B}"/>
                  </a:ext>
                </a:extLst>
              </p:cNvPr>
              <p:cNvSpPr txBox="1">
                <a:spLocks noRot="1" noChangeAspect="1" noMove="1" noResize="1" noEditPoints="1" noAdjustHandles="1" noChangeArrowheads="1" noChangeShapeType="1" noTextEdit="1"/>
              </p:cNvSpPr>
              <p:nvPr/>
            </p:nvSpPr>
            <p:spPr>
              <a:xfrm>
                <a:off x="804973" y="4028371"/>
                <a:ext cx="5213293" cy="391261"/>
              </a:xfrm>
              <a:prstGeom prst="rect">
                <a:avLst/>
              </a:prstGeom>
              <a:blipFill>
                <a:blip r:embed="rId3"/>
                <a:stretch>
                  <a:fillRect t="-112500" b="-171875"/>
                </a:stretch>
              </a:blipFill>
            </p:spPr>
            <p:txBody>
              <a:bodyPr/>
              <a:lstStyle/>
              <a:p>
                <a:r>
                  <a:rPr lang="en-SE">
                    <a:noFill/>
                  </a:rPr>
                  <a:t> </a:t>
                </a:r>
              </a:p>
            </p:txBody>
          </p:sp>
        </mc:Fallback>
      </mc:AlternateContent>
      <p:pic>
        <p:nvPicPr>
          <p:cNvPr id="14" name="Picture 13" descr="Diagram, text, letter&#10;&#10;Description automatically generated">
            <a:extLst>
              <a:ext uri="{FF2B5EF4-FFF2-40B4-BE49-F238E27FC236}">
                <a16:creationId xmlns:a16="http://schemas.microsoft.com/office/drawing/2014/main" id="{10202D16-05E8-43CD-824B-F5840EB3D197}"/>
              </a:ext>
            </a:extLst>
          </p:cNvPr>
          <p:cNvPicPr>
            <a:picLocks noChangeAspect="1"/>
          </p:cNvPicPr>
          <p:nvPr/>
        </p:nvPicPr>
        <p:blipFill>
          <a:blip r:embed="rId4"/>
          <a:stretch>
            <a:fillRect/>
          </a:stretch>
        </p:blipFill>
        <p:spPr>
          <a:xfrm>
            <a:off x="6018266" y="1032708"/>
            <a:ext cx="5813668" cy="3048422"/>
          </a:xfrm>
          <a:prstGeom prst="rect">
            <a:avLst/>
          </a:prstGeom>
        </p:spPr>
      </p:pic>
    </p:spTree>
    <p:extLst>
      <p:ext uri="{BB962C8B-B14F-4D97-AF65-F5344CB8AC3E}">
        <p14:creationId xmlns:p14="http://schemas.microsoft.com/office/powerpoint/2010/main" val="328663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a:t>Methodology – Initiating events &amp; conservatisms</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7</a:t>
            </a:fld>
            <a:endParaRPr lang="en-GB"/>
          </a:p>
        </p:txBody>
      </p:sp>
      <p:sp>
        <p:nvSpPr>
          <p:cNvPr id="11" name="Content Placeholder 10">
            <a:extLst>
              <a:ext uri="{FF2B5EF4-FFF2-40B4-BE49-F238E27FC236}">
                <a16:creationId xmlns:a16="http://schemas.microsoft.com/office/drawing/2014/main" id="{105708E7-9655-45A8-AD36-71F036A2B36B}"/>
              </a:ext>
            </a:extLst>
          </p:cNvPr>
          <p:cNvSpPr>
            <a:spLocks noGrp="1"/>
          </p:cNvSpPr>
          <p:nvPr>
            <p:ph sz="quarter" idx="13"/>
          </p:nvPr>
        </p:nvSpPr>
        <p:spPr/>
        <p:txBody>
          <a:bodyPr/>
          <a:lstStyle/>
          <a:p>
            <a:pPr marL="0" indent="0">
              <a:buNone/>
            </a:pPr>
            <a:r>
              <a:rPr lang="en-GB" b="1" dirty="0"/>
              <a:t>Initiating events</a:t>
            </a:r>
          </a:p>
          <a:p>
            <a:r>
              <a:rPr lang="en-GB" dirty="0"/>
              <a:t>The OBH function at Oskarshamn 3 has specifically been designed to handle ELAP scenarios.</a:t>
            </a:r>
          </a:p>
          <a:p>
            <a:pPr lvl="1"/>
            <a:r>
              <a:rPr lang="en-GB" b="1" dirty="0"/>
              <a:t>E</a:t>
            </a:r>
            <a:r>
              <a:rPr lang="en-GB" dirty="0"/>
              <a:t>xtended </a:t>
            </a:r>
            <a:r>
              <a:rPr lang="en-GB" b="1" dirty="0"/>
              <a:t>L</a:t>
            </a:r>
            <a:r>
              <a:rPr lang="en-GB" dirty="0"/>
              <a:t>oss of all </a:t>
            </a:r>
            <a:r>
              <a:rPr lang="en-GB" b="1" dirty="0"/>
              <a:t>A</a:t>
            </a:r>
            <a:r>
              <a:rPr lang="en-GB" dirty="0"/>
              <a:t>C </a:t>
            </a:r>
            <a:r>
              <a:rPr lang="en-GB" b="1" dirty="0"/>
              <a:t>P</a:t>
            </a:r>
            <a:r>
              <a:rPr lang="en-GB" dirty="0"/>
              <a:t>ower</a:t>
            </a:r>
          </a:p>
          <a:p>
            <a:pPr algn="ctr"/>
            <a:r>
              <a:rPr lang="en-GB" dirty="0"/>
              <a:t>Taking a probabilistic approach would in principle mean that all initiating events (IE’s) are considered. </a:t>
            </a:r>
          </a:p>
          <a:p>
            <a:pPr lvl="1"/>
            <a:r>
              <a:rPr lang="en-GB" dirty="0"/>
              <a:t>Not practically possible</a:t>
            </a:r>
          </a:p>
          <a:p>
            <a:r>
              <a:rPr lang="en-GB" dirty="0"/>
              <a:t>A subset of IE’s were therefore selected (power and low power conditions):</a:t>
            </a:r>
          </a:p>
          <a:p>
            <a:pPr lvl="1"/>
            <a:r>
              <a:rPr lang="en-GB" dirty="0"/>
              <a:t>No specific IE</a:t>
            </a:r>
          </a:p>
          <a:p>
            <a:pPr lvl="1"/>
            <a:r>
              <a:rPr lang="en-GB" dirty="0"/>
              <a:t>Large top break LOCA</a:t>
            </a:r>
          </a:p>
          <a:p>
            <a:pPr lvl="1"/>
            <a:r>
              <a:rPr lang="en-GB" dirty="0"/>
              <a:t>SCRAM with no other conditions</a:t>
            </a:r>
          </a:p>
          <a:p>
            <a:pPr lvl="1"/>
            <a:r>
              <a:rPr lang="en-GB" dirty="0"/>
              <a:t>Loss of off-site power</a:t>
            </a:r>
          </a:p>
          <a:p>
            <a:pPr lvl="1"/>
            <a:r>
              <a:rPr lang="en-GB" dirty="0"/>
              <a:t>Clogging of cooling intake</a:t>
            </a:r>
          </a:p>
          <a:p>
            <a:r>
              <a:rPr lang="en-GB" dirty="0"/>
              <a:t>For refuelling outage only loss of residual heat removal was considered.</a:t>
            </a:r>
          </a:p>
        </p:txBody>
      </p:sp>
      <p:sp>
        <p:nvSpPr>
          <p:cNvPr id="8" name="Text Placeholder 7">
            <a:extLst>
              <a:ext uri="{FF2B5EF4-FFF2-40B4-BE49-F238E27FC236}">
                <a16:creationId xmlns:a16="http://schemas.microsoft.com/office/drawing/2014/main" id="{BE0D63A8-E49A-4F69-BF00-BB8717E0E920}"/>
              </a:ext>
            </a:extLst>
          </p:cNvPr>
          <p:cNvSpPr>
            <a:spLocks noGrp="1"/>
          </p:cNvSpPr>
          <p:nvPr>
            <p:ph sz="quarter" idx="14"/>
          </p:nvPr>
        </p:nvSpPr>
        <p:spPr/>
        <p:txBody>
          <a:bodyPr>
            <a:normAutofit fontScale="92500" lnSpcReduction="10000"/>
          </a:bodyPr>
          <a:lstStyle/>
          <a:p>
            <a:pPr marL="0" indent="0">
              <a:buNone/>
            </a:pPr>
            <a:r>
              <a:rPr lang="en-GB" b="1" dirty="0"/>
              <a:t>PSA conservatisms</a:t>
            </a:r>
          </a:p>
          <a:p>
            <a:r>
              <a:rPr lang="en-GB" dirty="0"/>
              <a:t>Before any specific analysis was made, a review was conducted of the cutsets generated by the baseline PSA model for the OBH function.</a:t>
            </a:r>
          </a:p>
          <a:p>
            <a:r>
              <a:rPr lang="en-GB" dirty="0"/>
              <a:t>The purpose was to identify possible conservatisms that would have significant impact on the results and complicate result interpretation.</a:t>
            </a:r>
          </a:p>
          <a:p>
            <a:r>
              <a:rPr lang="en-GB" dirty="0"/>
              <a:t>Two different type of conservatisms were identified:</a:t>
            </a:r>
          </a:p>
          <a:p>
            <a:pPr lvl="1"/>
            <a:r>
              <a:rPr lang="en-GB" dirty="0"/>
              <a:t>Combination of specific events, often including Human Failure Events (HFE’s)</a:t>
            </a:r>
          </a:p>
          <a:p>
            <a:pPr lvl="1"/>
            <a:r>
              <a:rPr lang="en-GB" dirty="0"/>
              <a:t>Assessment of likelihood that components are unavailable due to corrective maintenance.</a:t>
            </a:r>
          </a:p>
          <a:p>
            <a:pPr lvl="1"/>
            <a:endParaRPr lang="en-GB" dirty="0"/>
          </a:p>
          <a:p>
            <a:r>
              <a:rPr lang="en-GB" dirty="0"/>
              <a:t>The baseline model was updated so that the impact of identified conservatisms was reduced.</a:t>
            </a:r>
          </a:p>
          <a:p>
            <a:pPr lvl="1"/>
            <a:r>
              <a:rPr lang="en-GB" dirty="0"/>
              <a:t>Reduction factor of 1/10 </a:t>
            </a:r>
          </a:p>
          <a:p>
            <a:pPr lvl="1"/>
            <a:r>
              <a:rPr lang="en-GB" dirty="0"/>
              <a:t>Experience data for repair times instead of Allowed Outage Time (AOT) according to Tech. Spec.</a:t>
            </a:r>
          </a:p>
        </p:txBody>
      </p:sp>
      <p:pic>
        <p:nvPicPr>
          <p:cNvPr id="2" name="Picture 1">
            <a:extLst>
              <a:ext uri="{FF2B5EF4-FFF2-40B4-BE49-F238E27FC236}">
                <a16:creationId xmlns:a16="http://schemas.microsoft.com/office/drawing/2014/main" id="{0D4A8E3F-6F33-450D-90E1-FDB5CF1B97B3}"/>
              </a:ext>
            </a:extLst>
          </p:cNvPr>
          <p:cNvPicPr>
            <a:picLocks noChangeAspect="1"/>
          </p:cNvPicPr>
          <p:nvPr/>
        </p:nvPicPr>
        <p:blipFill>
          <a:blip r:embed="rId2"/>
          <a:stretch>
            <a:fillRect/>
          </a:stretch>
        </p:blipFill>
        <p:spPr>
          <a:xfrm>
            <a:off x="6201342" y="2338112"/>
            <a:ext cx="5224725" cy="3029975"/>
          </a:xfrm>
          <a:prstGeom prst="rect">
            <a:avLst/>
          </a:prstGeom>
        </p:spPr>
      </p:pic>
    </p:spTree>
    <p:extLst>
      <p:ext uri="{BB962C8B-B14F-4D97-AF65-F5344CB8AC3E}">
        <p14:creationId xmlns:p14="http://schemas.microsoft.com/office/powerpoint/2010/main" val="13663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a:t>Methodology – Increase of mission time</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8</a:t>
            </a:fld>
            <a:endParaRPr lang="en-GB"/>
          </a:p>
        </p:txBody>
      </p:sp>
      <p:sp>
        <p:nvSpPr>
          <p:cNvPr id="13" name="Content Placeholder 12">
            <a:extLst>
              <a:ext uri="{FF2B5EF4-FFF2-40B4-BE49-F238E27FC236}">
                <a16:creationId xmlns:a16="http://schemas.microsoft.com/office/drawing/2014/main" id="{5B0289BD-6DE7-46B8-93A4-488F1DE5F8C2}"/>
              </a:ext>
            </a:extLst>
          </p:cNvPr>
          <p:cNvSpPr>
            <a:spLocks noGrp="1"/>
          </p:cNvSpPr>
          <p:nvPr>
            <p:ph sz="quarter" idx="13"/>
          </p:nvPr>
        </p:nvSpPr>
        <p:spPr/>
        <p:txBody>
          <a:bodyPr/>
          <a:lstStyle/>
          <a:p>
            <a:r>
              <a:rPr lang="en-GB" dirty="0"/>
              <a:t>As the analysis should encompass a 72 hours mission time it was necessary to add 52 hours the 20 hours in the baseline model.</a:t>
            </a:r>
          </a:p>
          <a:p>
            <a:r>
              <a:rPr lang="en-GB" dirty="0"/>
              <a:t>Baseline PSA included ~800 basic events modelled with mission time …</a:t>
            </a:r>
          </a:p>
          <a:p>
            <a:endParaRPr lang="en-GB" dirty="0"/>
          </a:p>
          <a:p>
            <a:r>
              <a:rPr lang="en-GB" dirty="0"/>
              <a:t>An iterative screening process was applied in order to eliminate basic events which could be excluded from the extension to 72 hours.</a:t>
            </a:r>
          </a:p>
          <a:p>
            <a:pPr lvl="1"/>
            <a:r>
              <a:rPr lang="en-GB" dirty="0"/>
              <a:t>Fuses, measurement devices and similar “electrical” components were screened out.</a:t>
            </a:r>
          </a:p>
          <a:p>
            <a:r>
              <a:rPr lang="en-GB" dirty="0"/>
              <a:t>A total of 74 basic events (~100 fault trees) remained.</a:t>
            </a:r>
          </a:p>
          <a:p>
            <a:r>
              <a:rPr lang="en-GB" dirty="0"/>
              <a:t>The Macro Language tool in RiskSpectrum was used to update the fault trees as shown to the right.</a:t>
            </a:r>
          </a:p>
        </p:txBody>
      </p:sp>
      <p:pic>
        <p:nvPicPr>
          <p:cNvPr id="15" name="Picture 14" descr="Diagram&#10;&#10;Description automatically generated">
            <a:extLst>
              <a:ext uri="{FF2B5EF4-FFF2-40B4-BE49-F238E27FC236}">
                <a16:creationId xmlns:a16="http://schemas.microsoft.com/office/drawing/2014/main" id="{A8409BB7-59C2-4572-9726-C026BDB57D7D}"/>
              </a:ext>
            </a:extLst>
          </p:cNvPr>
          <p:cNvPicPr>
            <a:picLocks noChangeAspect="1"/>
          </p:cNvPicPr>
          <p:nvPr/>
        </p:nvPicPr>
        <p:blipFill>
          <a:blip r:embed="rId2"/>
          <a:stretch>
            <a:fillRect/>
          </a:stretch>
        </p:blipFill>
        <p:spPr>
          <a:xfrm>
            <a:off x="6331751" y="1351288"/>
            <a:ext cx="5199659" cy="4653726"/>
          </a:xfrm>
          <a:prstGeom prst="rect">
            <a:avLst/>
          </a:prstGeom>
        </p:spPr>
      </p:pic>
    </p:spTree>
    <p:extLst>
      <p:ext uri="{BB962C8B-B14F-4D97-AF65-F5344CB8AC3E}">
        <p14:creationId xmlns:p14="http://schemas.microsoft.com/office/powerpoint/2010/main" val="364872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a:t>Methodology – Available repair time</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9</a:t>
            </a:fld>
            <a:endParaRPr lang="en-GB"/>
          </a:p>
        </p:txBody>
      </p:sp>
      <p:sp>
        <p:nvSpPr>
          <p:cNvPr id="9" name="Content Placeholder 8">
            <a:extLst>
              <a:ext uri="{FF2B5EF4-FFF2-40B4-BE49-F238E27FC236}">
                <a16:creationId xmlns:a16="http://schemas.microsoft.com/office/drawing/2014/main" id="{6C2263AF-BD13-4ED6-9D6A-2B9795149D01}"/>
              </a:ext>
            </a:extLst>
          </p:cNvPr>
          <p:cNvSpPr>
            <a:spLocks noGrp="1"/>
          </p:cNvSpPr>
          <p:nvPr>
            <p:ph sz="quarter" idx="13"/>
          </p:nvPr>
        </p:nvSpPr>
        <p:spPr/>
        <p:txBody>
          <a:bodyPr/>
          <a:lstStyle/>
          <a:p>
            <a:r>
              <a:rPr lang="en-GB" dirty="0"/>
              <a:t>As the mission time was extended to 72 hours mission time, credit for repair of failed components could be taken.</a:t>
            </a:r>
          </a:p>
          <a:p>
            <a:pPr lvl="1"/>
            <a:r>
              <a:rPr lang="en-GB" dirty="0"/>
              <a:t>No credit in baseline PSA (20 hours MT)</a:t>
            </a:r>
          </a:p>
          <a:p>
            <a:r>
              <a:rPr lang="en-GB" dirty="0"/>
              <a:t>An important aspects to determine is the available repair time.</a:t>
            </a:r>
          </a:p>
          <a:p>
            <a:r>
              <a:rPr lang="en-GB" dirty="0"/>
              <a:t>A number of MAAP cases were setup where the only system function that was in operation was the OBH function (T=0).</a:t>
            </a:r>
          </a:p>
          <a:p>
            <a:r>
              <a:rPr lang="en-GB" dirty="0"/>
              <a:t>At a certain point in time the OBH function was failed and MAAP was used to determine how long after core damage occurred.</a:t>
            </a:r>
          </a:p>
          <a:p>
            <a:r>
              <a:rPr lang="en-GB" dirty="0"/>
              <a:t>Two time intervals were defined:</a:t>
            </a:r>
          </a:p>
          <a:p>
            <a:pPr lvl="1"/>
            <a:r>
              <a:rPr lang="en-GB" dirty="0"/>
              <a:t>0-20 hours:	   Available repair time of 4 hours</a:t>
            </a:r>
          </a:p>
          <a:p>
            <a:pPr lvl="1"/>
            <a:r>
              <a:rPr lang="en-GB" dirty="0"/>
              <a:t>21-72 hours:   Available repair time of 6 hours</a:t>
            </a:r>
          </a:p>
          <a:p>
            <a:endParaRPr lang="en-GB" dirty="0"/>
          </a:p>
        </p:txBody>
      </p:sp>
      <p:pic>
        <p:nvPicPr>
          <p:cNvPr id="14" name="Picture 13" descr="Chart, line chart&#10;&#10;Description automatically generated">
            <a:extLst>
              <a:ext uri="{FF2B5EF4-FFF2-40B4-BE49-F238E27FC236}">
                <a16:creationId xmlns:a16="http://schemas.microsoft.com/office/drawing/2014/main" id="{72BD7716-90F3-44AA-9E34-BCDDEC8A24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1470" y="2102720"/>
            <a:ext cx="5710238" cy="3428947"/>
          </a:xfrm>
          <a:prstGeom prst="rect">
            <a:avLst/>
          </a:prstGeom>
          <a:noFill/>
        </p:spPr>
      </p:pic>
      <p:sp>
        <p:nvSpPr>
          <p:cNvPr id="16" name="TextBox 15">
            <a:extLst>
              <a:ext uri="{FF2B5EF4-FFF2-40B4-BE49-F238E27FC236}">
                <a16:creationId xmlns:a16="http://schemas.microsoft.com/office/drawing/2014/main" id="{50BC429E-8446-4E09-AE88-572157436888}"/>
              </a:ext>
            </a:extLst>
          </p:cNvPr>
          <p:cNvSpPr txBox="1"/>
          <p:nvPr/>
        </p:nvSpPr>
        <p:spPr>
          <a:xfrm>
            <a:off x="6163147" y="1320039"/>
            <a:ext cx="6097508" cy="646331"/>
          </a:xfrm>
          <a:prstGeom prst="rect">
            <a:avLst/>
          </a:prstGeom>
          <a:noFill/>
        </p:spPr>
        <p:txBody>
          <a:bodyPr wrap="square">
            <a:spAutoFit/>
          </a:bodyPr>
          <a:lstStyle/>
          <a:p>
            <a:r>
              <a:rPr lang="en-GB" sz="1800" b="1" dirty="0">
                <a:effectLst/>
                <a:latin typeface="Times New Roman" panose="02020603050405020304" pitchFamily="18" charset="0"/>
                <a:ea typeface="PMingLiU" panose="02020500000000000000" pitchFamily="18" charset="-120"/>
              </a:rPr>
              <a:t>Available repair time (y axis) as a function of time when OBH fails (x axis).</a:t>
            </a:r>
            <a:endParaRPr lang="en-GB" dirty="0"/>
          </a:p>
        </p:txBody>
      </p:sp>
      <p:grpSp>
        <p:nvGrpSpPr>
          <p:cNvPr id="25" name="Group 24">
            <a:extLst>
              <a:ext uri="{FF2B5EF4-FFF2-40B4-BE49-F238E27FC236}">
                <a16:creationId xmlns:a16="http://schemas.microsoft.com/office/drawing/2014/main" id="{2D62BD28-5EAA-4A37-8A04-9439089B0410}"/>
              </a:ext>
            </a:extLst>
          </p:cNvPr>
          <p:cNvGrpSpPr/>
          <p:nvPr/>
        </p:nvGrpSpPr>
        <p:grpSpPr>
          <a:xfrm>
            <a:off x="6877050" y="2888055"/>
            <a:ext cx="4733925" cy="2073244"/>
            <a:chOff x="6877050" y="2888055"/>
            <a:chExt cx="4733925" cy="2073244"/>
          </a:xfrm>
        </p:grpSpPr>
        <p:cxnSp>
          <p:nvCxnSpPr>
            <p:cNvPr id="18" name="Straight Connector 17">
              <a:extLst>
                <a:ext uri="{FF2B5EF4-FFF2-40B4-BE49-F238E27FC236}">
                  <a16:creationId xmlns:a16="http://schemas.microsoft.com/office/drawing/2014/main" id="{F579D1E8-D80F-4153-A115-6791C2E2C8BB}"/>
                </a:ext>
              </a:extLst>
            </p:cNvPr>
            <p:cNvCxnSpPr/>
            <p:nvPr/>
          </p:nvCxnSpPr>
          <p:spPr>
            <a:xfrm>
              <a:off x="8229600" y="2888055"/>
              <a:ext cx="0" cy="2073244"/>
            </a:xfrm>
            <a:prstGeom prst="line">
              <a:avLst/>
            </a:prstGeom>
            <a:ln w="349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F8F812-4837-42B1-97B0-6116AB2323B1}"/>
                </a:ext>
              </a:extLst>
            </p:cNvPr>
            <p:cNvCxnSpPr/>
            <p:nvPr/>
          </p:nvCxnSpPr>
          <p:spPr>
            <a:xfrm>
              <a:off x="6877050" y="2888055"/>
              <a:ext cx="0" cy="2073244"/>
            </a:xfrm>
            <a:prstGeom prst="line">
              <a:avLst/>
            </a:prstGeom>
            <a:ln w="349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9BD260-322E-45E8-A7F0-107A413844A6}"/>
                </a:ext>
              </a:extLst>
            </p:cNvPr>
            <p:cNvCxnSpPr/>
            <p:nvPr/>
          </p:nvCxnSpPr>
          <p:spPr>
            <a:xfrm>
              <a:off x="11610975" y="2888055"/>
              <a:ext cx="0" cy="2073244"/>
            </a:xfrm>
            <a:prstGeom prst="line">
              <a:avLst/>
            </a:prstGeom>
            <a:ln w="349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676D647-84A8-4C64-B3AD-1ADB97158F4A}"/>
                </a:ext>
              </a:extLst>
            </p:cNvPr>
            <p:cNvCxnSpPr/>
            <p:nvPr/>
          </p:nvCxnSpPr>
          <p:spPr>
            <a:xfrm>
              <a:off x="6877050" y="3781425"/>
              <a:ext cx="1352550" cy="0"/>
            </a:xfrm>
            <a:prstGeom prst="straightConnector1">
              <a:avLst/>
            </a:prstGeom>
            <a:ln w="254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AC793E-9642-4CA6-98AF-5C6247914F2F}"/>
                </a:ext>
              </a:extLst>
            </p:cNvPr>
            <p:cNvCxnSpPr>
              <a:cxnSpLocks/>
            </p:cNvCxnSpPr>
            <p:nvPr/>
          </p:nvCxnSpPr>
          <p:spPr>
            <a:xfrm>
              <a:off x="8229600" y="3181350"/>
              <a:ext cx="3381375" cy="0"/>
            </a:xfrm>
            <a:prstGeom prst="straightConnector1">
              <a:avLst/>
            </a:prstGeom>
            <a:ln w="254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7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Effect transition="in" filter="fade">
                                      <p:cBhvr>
                                        <p:cTn id="13" dur="500"/>
                                        <p:tgtEl>
                                          <p:spTgt spid="9">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ysus">
      <a:dk1>
        <a:srgbClr val="1D1D1B"/>
      </a:dk1>
      <a:lt1>
        <a:srgbClr val="FFFFFF"/>
      </a:lt1>
      <a:dk2>
        <a:srgbClr val="005454"/>
      </a:dk2>
      <a:lt2>
        <a:srgbClr val="E7E6E6"/>
      </a:lt2>
      <a:accent1>
        <a:srgbClr val="00E3A9"/>
      </a:accent1>
      <a:accent2>
        <a:srgbClr val="F92D63"/>
      </a:accent2>
      <a:accent3>
        <a:srgbClr val="4C0B3D"/>
      </a:accent3>
      <a:accent4>
        <a:srgbClr val="8E329C"/>
      </a:accent4>
      <a:accent5>
        <a:srgbClr val="1CA0F9"/>
      </a:accent5>
      <a:accent6>
        <a:srgbClr val="05275E"/>
      </a:accent6>
      <a:hlink>
        <a:srgbClr val="00E3A9"/>
      </a:hlink>
      <a:folHlink>
        <a:srgbClr val="00E3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ysus template.potx" id="{1F238BB8-3FFD-4D17-8AD4-2B6F2E69D42E}" vid="{B1B9B32F-A7F8-4F0B-980C-D6CD98DEA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F8D514A0EBF04E89F2274396676A61" ma:contentTypeVersion="2" ma:contentTypeDescription="Create a new document." ma:contentTypeScope="" ma:versionID="9af5e01a48eb082046082b5fe9acddcd">
  <xsd:schema xmlns:xsd="http://www.w3.org/2001/XMLSchema" xmlns:xs="http://www.w3.org/2001/XMLSchema" xmlns:p="http://schemas.microsoft.com/office/2006/metadata/properties" xmlns:ns2="b46bedb1-664a-4cb2-915f-837ee28d0957" targetNamespace="http://schemas.microsoft.com/office/2006/metadata/properties" ma:root="true" ma:fieldsID="c58b3b56665995812fcdf2570efdb419" ns2:_="">
    <xsd:import namespace="b46bedb1-664a-4cb2-915f-837ee28d09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edb1-664a-4cb2-915f-837ee28d0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FFFC77-2BC4-4F32-8F8B-0E5D7BB2A775}">
  <ds:schemaRefs>
    <ds:schemaRef ds:uri="http://schemas.microsoft.com/sharepoint/v3/contenttype/forms"/>
  </ds:schemaRefs>
</ds:datastoreItem>
</file>

<file path=customXml/itemProps2.xml><?xml version="1.0" encoding="utf-8"?>
<ds:datastoreItem xmlns:ds="http://schemas.openxmlformats.org/officeDocument/2006/customXml" ds:itemID="{E6429D72-8E05-43B3-814C-FB1DE2DD8B27}">
  <ds:schemaRefs>
    <ds:schemaRef ds:uri="1c5975d1-2f44-462c-a438-eb3813407cdc"/>
    <ds:schemaRef ds:uri="http://schemas.openxmlformats.org/package/2006/metadata/core-propertie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df371efe-4e85-446a-b3e3-3e8c0079797f"/>
  </ds:schemaRefs>
</ds:datastoreItem>
</file>

<file path=customXml/itemProps3.xml><?xml version="1.0" encoding="utf-8"?>
<ds:datastoreItem xmlns:ds="http://schemas.openxmlformats.org/officeDocument/2006/customXml" ds:itemID="{6EA2CA9B-9A12-4B53-A0ED-7924CBC22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bedb1-664a-4cb2-915f-837ee28d0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799</TotalTime>
  <Words>1836</Words>
  <Application>Microsoft Office PowerPoint</Application>
  <PresentationFormat>Widescreen</PresentationFormat>
  <Paragraphs>198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arial</vt:lpstr>
      <vt:lpstr>Cambria Math</vt:lpstr>
      <vt:lpstr>Office Theme</vt:lpstr>
      <vt:lpstr>PowerPoint Presentation</vt:lpstr>
      <vt:lpstr>PowerPoint Presentation</vt:lpstr>
      <vt:lpstr>PowerPoint Presentation</vt:lpstr>
      <vt:lpstr>Introduction</vt:lpstr>
      <vt:lpstr>Definitions</vt:lpstr>
      <vt:lpstr>Methodology – Formulas</vt:lpstr>
      <vt:lpstr>Methodology – Initiating events &amp; conservatisms</vt:lpstr>
      <vt:lpstr>Methodology – Increase of mission time</vt:lpstr>
      <vt:lpstr>Methodology – Available repair time</vt:lpstr>
      <vt:lpstr>Methodology – Modelling of repair</vt:lpstr>
      <vt:lpstr>Methodology – Model adaption for availability analysis</vt:lpstr>
      <vt:lpstr>Results – Functional safety, power operation</vt:lpstr>
      <vt:lpstr>Results – Comparison with AFW and ECCS</vt:lpstr>
      <vt:lpstr>Results – Importance of component tests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Olsson</dc:creator>
  <cp:lastModifiedBy>Anders Olsson</cp:lastModifiedBy>
  <cp:revision>37</cp:revision>
  <dcterms:created xsi:type="dcterms:W3CDTF">2022-06-13T07:03:51Z</dcterms:created>
  <dcterms:modified xsi:type="dcterms:W3CDTF">2022-06-21T13:57:06Z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0x0101000AF8D514A0EBF04E89F2274396676A61</vt:lpwstr>
  </property>
</Properties>
</file>