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721" r:id="rId6"/>
    <p:sldMasterId id="2147483733" r:id="rId7"/>
    <p:sldMasterId id="2147483745" r:id="rId8"/>
  </p:sldMasterIdLst>
  <p:notesMasterIdLst>
    <p:notesMasterId r:id="rId28"/>
  </p:notesMasterIdLst>
  <p:sldIdLst>
    <p:sldId id="2145708384" r:id="rId9"/>
    <p:sldId id="2145708479" r:id="rId10"/>
    <p:sldId id="2145708480" r:id="rId11"/>
    <p:sldId id="2145708379" r:id="rId12"/>
    <p:sldId id="2145708220" r:id="rId13"/>
    <p:sldId id="2145708481" r:id="rId14"/>
    <p:sldId id="2145708478" r:id="rId15"/>
    <p:sldId id="2145708386" r:id="rId16"/>
    <p:sldId id="2145708473" r:id="rId17"/>
    <p:sldId id="2145708472" r:id="rId18"/>
    <p:sldId id="2145708474" r:id="rId19"/>
    <p:sldId id="2145708475" r:id="rId20"/>
    <p:sldId id="1248" r:id="rId21"/>
    <p:sldId id="266" r:id="rId22"/>
    <p:sldId id="1154" r:id="rId23"/>
    <p:sldId id="2145708485" r:id="rId24"/>
    <p:sldId id="273" r:id="rId25"/>
    <p:sldId id="281" r:id="rId26"/>
    <p:sldId id="21457084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owe, Jill M. (LARC-A)" initials="MJM(" lastIdx="30" clrIdx="0">
    <p:extLst>
      <p:ext uri="{19B8F6BF-5375-455C-9EA6-DF929625EA0E}">
        <p15:presenceInfo xmlns:p15="http://schemas.microsoft.com/office/powerpoint/2012/main" userId="S-1-5-21-330711430-3775241029-4075259233-79000" providerId="AD"/>
      </p:ext>
    </p:extLst>
  </p:cmAuthor>
  <p:cmAuthor id="2" name="Kolmstetter, Elizabeth B. (HQ-LE020)" initials="K(" lastIdx="10" clrIdx="1">
    <p:extLst>
      <p:ext uri="{19B8F6BF-5375-455C-9EA6-DF929625EA0E}">
        <p15:presenceInfo xmlns:p15="http://schemas.microsoft.com/office/powerpoint/2012/main" userId="S::ekolmste@ndc.nasa.gov::ce6195da-227d-4f34-a2d6-26c637199e1e" providerId="AD"/>
      </p:ext>
    </p:extLst>
  </p:cmAuthor>
  <p:cmAuthor id="3" name="Marlowe, Jill M. (LARC-A)" initials="M(" lastIdx="274" clrIdx="2">
    <p:extLst>
      <p:ext uri="{19B8F6BF-5375-455C-9EA6-DF929625EA0E}">
        <p15:presenceInfo xmlns:p15="http://schemas.microsoft.com/office/powerpoint/2012/main" userId="S::jmarlowe@ndc.nasa.gov::8d897314-e933-40cd-b5d9-9835f26be814" providerId="AD"/>
      </p:ext>
    </p:extLst>
  </p:cmAuthor>
  <p:cmAuthor id="4" name="Thompson, Ron (HQ-JH000)" initials="TR(" lastIdx="97" clrIdx="3">
    <p:extLst>
      <p:ext uri="{19B8F6BF-5375-455C-9EA6-DF929625EA0E}">
        <p15:presenceInfo xmlns:p15="http://schemas.microsoft.com/office/powerpoint/2012/main" userId="S::rathomp7@ndc.nasa.gov::9586c132-40de-4b7e-bd07-7304356ca00b" providerId="AD"/>
      </p:ext>
    </p:extLst>
  </p:cmAuthor>
  <p:cmAuthor id="5" name="Mclarney, Edward L. (LARC-B7)" initials="MEL(" lastIdx="25" clrIdx="4">
    <p:extLst>
      <p:ext uri="{19B8F6BF-5375-455C-9EA6-DF929625EA0E}">
        <p15:presenceInfo xmlns:p15="http://schemas.microsoft.com/office/powerpoint/2012/main" userId="S::emclarne@ndc.nasa.gov::b4ae9c9b-fce4-4514-805d-99e1562872ef" providerId="AD"/>
      </p:ext>
    </p:extLst>
  </p:cmAuthor>
  <p:cmAuthor id="6" name="Murphy, Patrick (HQ-OC000)" initials="MP(O" lastIdx="63" clrIdx="5">
    <p:extLst>
      <p:ext uri="{19B8F6BF-5375-455C-9EA6-DF929625EA0E}">
        <p15:presenceInfo xmlns:p15="http://schemas.microsoft.com/office/powerpoint/2012/main" userId="S::plmurphy@ndc.nasa.gov::b7b84fd9-ba4f-4d17-8908-3049935306c5" providerId="AD"/>
      </p:ext>
    </p:extLst>
  </p:cmAuthor>
  <p:cmAuthor id="7" name="Diventi, Anthony J. (HQ-GD000)" initials="DAJ(" lastIdx="20" clrIdx="6">
    <p:extLst>
      <p:ext uri="{19B8F6BF-5375-455C-9EA6-DF929625EA0E}">
        <p15:presenceInfo xmlns:p15="http://schemas.microsoft.com/office/powerpoint/2012/main" userId="S-1-5-21-330711430-3775241029-4075259233-95881" providerId="AD"/>
      </p:ext>
    </p:extLst>
  </p:cmAuthor>
  <p:cmAuthor id="8" name="Krut, Keith A. (HQ-LE020)" initials="K(" lastIdx="15" clrIdx="7">
    <p:extLst>
      <p:ext uri="{19B8F6BF-5375-455C-9EA6-DF929625EA0E}">
        <p15:presenceInfo xmlns:p15="http://schemas.microsoft.com/office/powerpoint/2012/main" userId="S::kkrut@ndc.nasa.gov::7e79d905-f286-4e56-a0c8-615137c7a50b" providerId="AD"/>
      </p:ext>
    </p:extLst>
  </p:cmAuthor>
  <p:cmAuthor id="9" name="Duley, Jason J. (ARC-JH000)" initials="DJJ(J" lastIdx="9" clrIdx="8">
    <p:extLst>
      <p:ext uri="{19B8F6BF-5375-455C-9EA6-DF929625EA0E}">
        <p15:presenceInfo xmlns:p15="http://schemas.microsoft.com/office/powerpoint/2012/main" userId="S::jduley@ndc.nasa.gov::69bec630-a550-487b-9d3c-7b15daa6d14e" providerId="AD"/>
      </p:ext>
    </p:extLst>
  </p:cmAuthor>
  <p:cmAuthor id="10" name="Sang, Anthony C. (JSC-OE111)" initials="S(" lastIdx="4" clrIdx="9">
    <p:extLst>
      <p:ext uri="{19B8F6BF-5375-455C-9EA6-DF929625EA0E}">
        <p15:presenceInfo xmlns:p15="http://schemas.microsoft.com/office/powerpoint/2012/main" userId="S::asang@ndc.nasa.gov::d3f53c62-0352-4b5a-9a2d-1357c0b526d3" providerId="AD"/>
      </p:ext>
    </p:extLst>
  </p:cmAuthor>
  <p:cmAuthor id="11" name="Miller, Nikki L. (MSFC-IS91)" initials="M(" lastIdx="7" clrIdx="10">
    <p:extLst>
      <p:ext uri="{19B8F6BF-5375-455C-9EA6-DF929625EA0E}">
        <p15:presenceInfo xmlns:p15="http://schemas.microsoft.com/office/powerpoint/2012/main" userId="S::nlmiller@ndc.nasa.gov::75b06a18-efb7-4525-bf21-6ce4e063485b" providerId="AD"/>
      </p:ext>
    </p:extLst>
  </p:cmAuthor>
  <p:cmAuthor id="12" name="Oza, Nikunj C. (ARC-TI)" initials="O(" lastIdx="5" clrIdx="11">
    <p:extLst>
      <p:ext uri="{19B8F6BF-5375-455C-9EA6-DF929625EA0E}">
        <p15:presenceInfo xmlns:p15="http://schemas.microsoft.com/office/powerpoint/2012/main" userId="S::noza@ndc.nasa.gov::62590626-f7e3-426c-8168-48f20ae7de94" providerId="AD"/>
      </p:ext>
    </p:extLst>
  </p:cmAuthor>
  <p:cmAuthor id="13" name="Casuga, Jules P. (ARC-ID)" initials="C(" lastIdx="2" clrIdx="12">
    <p:extLst>
      <p:ext uri="{19B8F6BF-5375-455C-9EA6-DF929625EA0E}">
        <p15:presenceInfo xmlns:p15="http://schemas.microsoft.com/office/powerpoint/2012/main" userId="S::jcasuga@ndc.nasa.gov::f8c8661f-c2ea-4a7d-bf1c-4bae16793d22" providerId="AD"/>
      </p:ext>
    </p:extLst>
  </p:cmAuthor>
  <p:cmAuthor id="14" name="Casuga, Jules P. (ARC-ID)" initials="CJP(" lastIdx="9" clrIdx="13">
    <p:extLst>
      <p:ext uri="{19B8F6BF-5375-455C-9EA6-DF929625EA0E}">
        <p15:presenceInfo xmlns:p15="http://schemas.microsoft.com/office/powerpoint/2012/main" userId="S-1-5-21-330711430-3775241029-4075259233-811803" providerId="AD"/>
      </p:ext>
    </p:extLst>
  </p:cmAuthor>
  <p:cmAuthor id="15" name="Microsoft Office User" initials="MOU" lastIdx="16" clrIdx="14">
    <p:extLst>
      <p:ext uri="{19B8F6BF-5375-455C-9EA6-DF929625EA0E}">
        <p15:presenceInfo xmlns:p15="http://schemas.microsoft.com/office/powerpoint/2012/main" userId="Microsoft Office User" providerId="None"/>
      </p:ext>
    </p:extLst>
  </p:cmAuthor>
  <p:cmAuthor id="16" name="Diventi, Anthony J. (HQ-GD000)" initials="D(" lastIdx="14" clrIdx="15">
    <p:extLst>
      <p:ext uri="{19B8F6BF-5375-455C-9EA6-DF929625EA0E}">
        <p15:presenceInfo xmlns:p15="http://schemas.microsoft.com/office/powerpoint/2012/main" userId="S::adiventi@ndc.nasa.gov::4d8744c2-0282-4964-ae2a-a5bb83c4e1ae" providerId="AD"/>
      </p:ext>
    </p:extLst>
  </p:cmAuthor>
  <p:cmAuthor id="17" name="Hill, Shanee (HQ-AA000)[Total Solutions Inc]" initials="HI" lastIdx="112" clrIdx="16">
    <p:extLst>
      <p:ext uri="{19B8F6BF-5375-455C-9EA6-DF929625EA0E}">
        <p15:presenceInfo xmlns:p15="http://schemas.microsoft.com/office/powerpoint/2012/main" userId="S::shill9@ndc.nasa.gov::5a416de2-edd8-4cf4-bbb7-d9aa27411782" providerId="AD"/>
      </p:ext>
    </p:extLst>
  </p:cmAuthor>
  <p:cmAuthor id="18" name="Davie, Mary A. (HQ-LA000)" initials="D(" lastIdx="2" clrIdx="17">
    <p:extLst>
      <p:ext uri="{19B8F6BF-5375-455C-9EA6-DF929625EA0E}">
        <p15:presenceInfo xmlns:p15="http://schemas.microsoft.com/office/powerpoint/2012/main" userId="S::madavie@ndc.nasa.gov::7cfe025d-281e-47d8-98eb-a82f864adba3" providerId="AD"/>
      </p:ext>
    </p:extLst>
  </p:cmAuthor>
  <p:cmAuthor id="19" name="Ortiz, James N. (JSC-AA000)" initials="O(" lastIdx="2" clrIdx="18">
    <p:extLst>
      <p:ext uri="{19B8F6BF-5375-455C-9EA6-DF929625EA0E}">
        <p15:presenceInfo xmlns:p15="http://schemas.microsoft.com/office/powerpoint/2012/main" userId="S::jnortiz@ndc.nasa.gov::b3a7500b-3818-4800-9317-39a6cdffb6ad" providerId="AD"/>
      </p:ext>
    </p:extLst>
  </p:cmAuthor>
  <p:cmAuthor id="20" name="Haymes, Christina L. (LARC-A)" initials="H(" lastIdx="12" clrIdx="19">
    <p:extLst>
      <p:ext uri="{19B8F6BF-5375-455C-9EA6-DF929625EA0E}">
        <p15:presenceInfo xmlns:p15="http://schemas.microsoft.com/office/powerpoint/2012/main" userId="S::clhaymes@ndc.nasa.gov::d736866f-e6ef-4709-8b81-2bae39e4f905" providerId="AD"/>
      </p:ext>
    </p:extLst>
  </p:cmAuthor>
  <p:cmAuthor id="21" name="Saunders, Melanie (HQ-AA000)" initials="S(" lastIdx="44" clrIdx="20">
    <p:extLst>
      <p:ext uri="{19B8F6BF-5375-455C-9EA6-DF929625EA0E}">
        <p15:presenceInfo xmlns:p15="http://schemas.microsoft.com/office/powerpoint/2012/main" userId="S::mwsaunde@ndc.nasa.gov::98a94439-5e60-4bf3-8189-1fa65cd48ba7" providerId="AD"/>
      </p:ext>
    </p:extLst>
  </p:cmAuthor>
  <p:cmAuthor id="22" name="Groen, Frank J. (HQ-GA000)" initials="G(" lastIdx="3" clrIdx="21">
    <p:extLst>
      <p:ext uri="{19B8F6BF-5375-455C-9EA6-DF929625EA0E}">
        <p15:presenceInfo xmlns:p15="http://schemas.microsoft.com/office/powerpoint/2012/main" userId="S::fgroen@ndc.nasa.gov::22be729c-4378-423b-b430-1da5a2b50afd" providerId="AD"/>
      </p:ext>
    </p:extLst>
  </p:cmAuthor>
  <p:cmAuthor id="23" name="Plante, Jeannette F. (HQ-GD000)" initials="PJF(G" lastIdx="1" clrIdx="22">
    <p:extLst>
      <p:ext uri="{19B8F6BF-5375-455C-9EA6-DF929625EA0E}">
        <p15:presenceInfo xmlns:p15="http://schemas.microsoft.com/office/powerpoint/2012/main" userId="S::jplante@ndc.nasa.gov::8541ff1b-302e-4c55-b607-57550d369e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8099"/>
    <a:srgbClr val="93AA64"/>
    <a:srgbClr val="2D392D"/>
    <a:srgbClr val="FFCC00"/>
    <a:srgbClr val="009644"/>
    <a:srgbClr val="C0504D"/>
    <a:srgbClr val="9BBB59"/>
    <a:srgbClr val="6688B0"/>
    <a:srgbClr val="C9D5E3"/>
    <a:srgbClr val="FD5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70827" autoAdjust="0"/>
  </p:normalViewPr>
  <p:slideViewPr>
    <p:cSldViewPr snapToGrid="0">
      <p:cViewPr varScale="1">
        <p:scale>
          <a:sx n="41" d="100"/>
          <a:sy n="41" d="100"/>
        </p:scale>
        <p:origin x="1360" y="20"/>
      </p:cViewPr>
      <p:guideLst/>
    </p:cSldViewPr>
  </p:slideViewPr>
  <p:notesTextViewPr>
    <p:cViewPr>
      <p:scale>
        <a:sx n="100" d="100"/>
        <a:sy n="100" d="100"/>
      </p:scale>
      <p:origin x="0" y="0"/>
    </p:cViewPr>
  </p:notesTextViewPr>
  <p:notesViewPr>
    <p:cSldViewPr snapToGrid="0">
      <p:cViewPr>
        <p:scale>
          <a:sx n="70" d="100"/>
          <a:sy n="70" d="100"/>
        </p:scale>
        <p:origin x="984" y="-22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26169-ACBA-4AAF-928B-C22BEE736E8A}" type="datetimeFigureOut">
              <a:rPr lang="en-US" smtClean="0"/>
              <a:t>6/22/2022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18781-3C5D-4042-9197-A5F4489FD26B}" type="slidenum">
              <a:rPr lang="en-US" smtClean="0"/>
              <a:t>‹#›</a:t>
            </a:fld>
            <a:endParaRPr lang="en-US"/>
          </a:p>
        </p:txBody>
      </p:sp>
    </p:spTree>
    <p:extLst>
      <p:ext uri="{BB962C8B-B14F-4D97-AF65-F5344CB8AC3E}">
        <p14:creationId xmlns:p14="http://schemas.microsoft.com/office/powerpoint/2010/main" val="155160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gsouto-digitalteacher.blogspot.com/2017/09/schools-samuel-johnson-pioneer.html" TargetMode="External"/><Relationship Id="rId7" Type="http://schemas.openxmlformats.org/officeDocument/2006/relationships/hyperlink" Target="http://insightextractor.com/2016/07/07/reasons-developing-data-dictionary-important/"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creativecommons.org/licenses/by-nc/3.0/" TargetMode="External"/><Relationship Id="rId5" Type="http://schemas.openxmlformats.org/officeDocument/2006/relationships/hyperlink" Target="https://freepngimg.com/png/17184-time-png-clipart" TargetMode="External"/><Relationship Id="rId4" Type="http://schemas.openxmlformats.org/officeDocument/2006/relationships/hyperlink" Target="https://creativecommons.org/licenses/by-nc-nd/3.0/" TargetMode="External"/><Relationship Id="rId9" Type="http://schemas.openxmlformats.org/officeDocument/2006/relationships/hyperlink" Target="http://english.tachyonbeam.com/2017/04/20/the-arrival-of-two-new-astronauts-on-the-international-space-station-completes-the-expedition-51-crew/"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gsouto-digitalteacher.blogspot.com/2017/09/schools-samuel-johnson-pioneer.html" TargetMode="External"/><Relationship Id="rId7" Type="http://schemas.openxmlformats.org/officeDocument/2006/relationships/hyperlink" Target="http://insightextractor.com/2016/07/07/reasons-developing-data-dictionary-important/"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creativecommons.org/licenses/by-nc/3.0/" TargetMode="External"/><Relationship Id="rId5" Type="http://schemas.openxmlformats.org/officeDocument/2006/relationships/hyperlink" Target="https://freepngimg.com/png/17184-time-png-clipart" TargetMode="External"/><Relationship Id="rId4" Type="http://schemas.openxmlformats.org/officeDocument/2006/relationships/hyperlink" Target="https://creativecommons.org/licenses/by-nc-nd/3.0/" TargetMode="External"/><Relationship Id="rId9" Type="http://schemas.openxmlformats.org/officeDocument/2006/relationships/hyperlink" Target="http://english.tachyonbeam.com/2017/04/20/the-arrival-of-two-new-astronauts-on-the-international-space-station-completes-the-expedition-51-crew/"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Supersoni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Thank PSAM for the opportunity to present here today. </a:t>
            </a:r>
          </a:p>
          <a:p>
            <a:r>
              <a:rPr lang="en-US" sz="1800" dirty="0">
                <a:solidFill>
                  <a:srgbClr val="2F5496"/>
                </a:solidFill>
                <a:effectLst/>
                <a:latin typeface="Calibri" panose="020F0502020204030204" pitchFamily="34" charset="0"/>
                <a:cs typeface="Times New Roman" panose="02020603050405020304" pitchFamily="18" charset="0"/>
              </a:rPr>
              <a:t>Thank the Contributors (list here) who helped put together this presentation (directly or indirectly)</a:t>
            </a:r>
          </a:p>
          <a:p>
            <a:r>
              <a:rPr lang="en-US" sz="1800" dirty="0">
                <a:solidFill>
                  <a:srgbClr val="2F5496"/>
                </a:solidFill>
                <a:effectLst/>
                <a:latin typeface="Calibri" panose="020F0502020204030204" pitchFamily="34" charset="0"/>
                <a:cs typeface="Times New Roman" panose="02020603050405020304" pitchFamily="18" charset="0"/>
              </a:rPr>
              <a:t>Personally, delighted to share how NASA OSMA is working to harness “Digital/Digitization” and evolving Data-Centric and Model-Based Frameworks to transform NASA</a:t>
            </a:r>
            <a:endParaRPr lang="en-US" dirty="0"/>
          </a:p>
        </p:txBody>
      </p:sp>
    </p:spTree>
    <p:extLst>
      <p:ext uri="{BB962C8B-B14F-4D97-AF65-F5344CB8AC3E}">
        <p14:creationId xmlns:p14="http://schemas.microsoft.com/office/powerpoint/2010/main" val="117208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other key element is translating our Vision (elimination of the N-1 problem) into a Series of the Top Level Transformational Goals (read…_), from which a Digital Transformation Roadmap can be developed.</a:t>
            </a:r>
          </a:p>
          <a:p>
            <a:endParaRPr lang="en-US" dirty="0"/>
          </a:p>
          <a:p>
            <a:r>
              <a:rPr lang="en-US" dirty="0"/>
              <a:t>Our NASA SMA Roadmap is built around 4 evolutionary paths (i.e.,</a:t>
            </a:r>
            <a:r>
              <a:rPr lang="en-US" dirty="0" err="1"/>
              <a:t>x,x,x,x</a:t>
            </a:r>
            <a:r>
              <a:rPr lang="en-US" dirty="0"/>
              <a:t>), all leading to the transformational outcomes being sought.</a:t>
            </a:r>
          </a:p>
          <a:p>
            <a:endParaRPr lang="en-US" dirty="0"/>
          </a:p>
          <a:p>
            <a:r>
              <a:rPr lang="en-US" dirty="0"/>
              <a:t>As Yogi Berra once said, if you…….., you may end up somewhere else.</a:t>
            </a:r>
          </a:p>
        </p:txBody>
      </p:sp>
      <p:sp>
        <p:nvSpPr>
          <p:cNvPr id="4" name="Slide Number Placeholder 3"/>
          <p:cNvSpPr>
            <a:spLocks noGrp="1"/>
          </p:cNvSpPr>
          <p:nvPr>
            <p:ph type="sldNum" sz="quarter" idx="5"/>
          </p:nvPr>
        </p:nvSpPr>
        <p:spPr/>
        <p:txBody>
          <a:bodyPr/>
          <a:lstStyle/>
          <a:p>
            <a:fld id="{61618781-3C5D-4042-9197-A5F4489FD26B}" type="slidenum">
              <a:rPr lang="en-US" smtClean="0"/>
              <a:t>10</a:t>
            </a:fld>
            <a:endParaRPr lang="en-US"/>
          </a:p>
        </p:txBody>
      </p:sp>
    </p:spTree>
    <p:extLst>
      <p:ext uri="{BB962C8B-B14F-4D97-AF65-F5344CB8AC3E}">
        <p14:creationId xmlns:p14="http://schemas.microsoft.com/office/powerpoint/2010/main" val="275095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 to highlight foundation element starting with NPD 8700, and it 3 Top OSMA Objectives, and the Objectives Hierarchy that follow to build an Interoperable Environment for SMA.  </a:t>
            </a:r>
          </a:p>
          <a:p>
            <a:endParaRPr lang="en-US" dirty="0"/>
          </a:p>
          <a:p>
            <a:r>
              <a:rPr lang="en-US" dirty="0"/>
              <a:t>This Hierarchical Structure is being used to build an SMA Framework from which information can be digitally integrated and interconnected with other domains (Project Management, Design Engineering, Systems Engineering, </a:t>
            </a:r>
            <a:r>
              <a:rPr lang="en-US" dirty="0" err="1"/>
              <a:t>etc</a:t>
            </a:r>
            <a:r>
              <a:rPr lang="en-US" dirty="0"/>
              <a:t>) using an Objectives-Based Ontology for SMA.</a:t>
            </a:r>
          </a:p>
          <a:p>
            <a:endParaRPr lang="en-US" dirty="0"/>
          </a:p>
          <a:p>
            <a:r>
              <a:rPr lang="en-US" dirty="0"/>
              <a:t>The Top 3 8700 objectives (CLICK) are decomposed into the objectives laid out in Appendix D of NPR 8705.4 (which are being expanded as part of Rev B) for </a:t>
            </a:r>
            <a:r>
              <a:rPr lang="en-US" dirty="0" err="1"/>
              <a:t>Uncrewed</a:t>
            </a:r>
            <a:r>
              <a:rPr lang="en-US" dirty="0"/>
              <a:t> missions and those that will be laid out in NPR 8705.2 for Human Rated missions</a:t>
            </a:r>
          </a:p>
          <a:p>
            <a:endParaRPr lang="en-US" dirty="0"/>
          </a:p>
          <a:p>
            <a:r>
              <a:rPr lang="en-US" dirty="0"/>
              <a:t>CLICK – These objectives are then decomposed into supporting NPRs and STDs addressing the different SMA discipline areas</a:t>
            </a:r>
          </a:p>
          <a:p>
            <a:endParaRPr lang="en-US" dirty="0"/>
          </a:p>
          <a:p>
            <a:r>
              <a:rPr lang="en-US" dirty="0"/>
              <a:t>CLICK – And These objectives are then decomposed into any lower-level objectives and/or supporting evidence, and so –on and so –on as applicable.</a:t>
            </a:r>
          </a:p>
        </p:txBody>
      </p:sp>
      <p:sp>
        <p:nvSpPr>
          <p:cNvPr id="4" name="Slide Number Placeholder 3"/>
          <p:cNvSpPr>
            <a:spLocks noGrp="1"/>
          </p:cNvSpPr>
          <p:nvPr>
            <p:ph type="sldNum" sz="quarter" idx="5"/>
          </p:nvPr>
        </p:nvSpPr>
        <p:spPr/>
        <p:txBody>
          <a:bodyPr/>
          <a:lstStyle/>
          <a:p>
            <a:fld id="{1D93249F-58FA-4366-B46E-D46AC96129D6}" type="slidenum">
              <a:rPr lang="en-US" smtClean="0"/>
              <a:t>11</a:t>
            </a:fld>
            <a:endParaRPr lang="en-US"/>
          </a:p>
        </p:txBody>
      </p:sp>
    </p:spTree>
    <p:extLst>
      <p:ext uri="{BB962C8B-B14F-4D97-AF65-F5344CB8AC3E}">
        <p14:creationId xmlns:p14="http://schemas.microsoft.com/office/powerpoint/2010/main" val="204828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Transition Page</a:t>
            </a:r>
          </a:p>
        </p:txBody>
      </p:sp>
    </p:spTree>
    <p:extLst>
      <p:ext uri="{BB962C8B-B14F-4D97-AF65-F5344CB8AC3E}">
        <p14:creationId xmlns:p14="http://schemas.microsoft.com/office/powerpoint/2010/main" val="2033193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a:t>
            </a:r>
            <a:r>
              <a:rPr lang="en-US" dirty="0" err="1"/>
              <a:t>The</a:t>
            </a:r>
            <a:r>
              <a:rPr lang="en-US" dirty="0"/>
              <a:t> Good news!! – is that a complete Objectives Hierarchical Framework provides the key elements of what is needed for an Assurance Case and our emerging SMS Assurance Framework </a:t>
            </a:r>
          </a:p>
        </p:txBody>
      </p:sp>
      <p:sp>
        <p:nvSpPr>
          <p:cNvPr id="4" name="Slide Number Placeholder 3"/>
          <p:cNvSpPr>
            <a:spLocks noGrp="1"/>
          </p:cNvSpPr>
          <p:nvPr>
            <p:ph type="sldNum" sz="quarter" idx="5"/>
          </p:nvPr>
        </p:nvSpPr>
        <p:spPr/>
        <p:txBody>
          <a:bodyPr/>
          <a:lstStyle/>
          <a:p>
            <a:fld id="{1D93249F-58FA-4366-B46E-D46AC96129D6}" type="slidenum">
              <a:rPr lang="en-US" smtClean="0"/>
              <a:t>13</a:t>
            </a:fld>
            <a:endParaRPr lang="en-US"/>
          </a:p>
        </p:txBody>
      </p:sp>
      <p:sp>
        <p:nvSpPr>
          <p:cNvPr id="5" name="Rectangle 4">
            <a:extLst>
              <a:ext uri="{FF2B5EF4-FFF2-40B4-BE49-F238E27FC236}">
                <a16:creationId xmlns:a16="http://schemas.microsoft.com/office/drawing/2014/main" id="{968ABA8A-BD5F-4948-8DE0-5906BF611AA2}"/>
              </a:ext>
            </a:extLst>
          </p:cNvPr>
          <p:cNvSpPr/>
          <p:nvPr/>
        </p:nvSpPr>
        <p:spPr>
          <a:xfrm>
            <a:off x="697368" y="458787"/>
            <a:ext cx="5474832" cy="1754326"/>
          </a:xfrm>
          <a:prstGeom prst="rect">
            <a:avLst/>
          </a:prstGeom>
          <a:noFill/>
        </p:spPr>
        <p:txBody>
          <a:bodyPr wrap="non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Consider Checklist </a:t>
            </a:r>
          </a:p>
          <a:p>
            <a:pPr algn="ctr"/>
            <a:r>
              <a:rPr lang="en-US" sz="5400" b="0" cap="none" spc="0" dirty="0">
                <a:ln w="0"/>
                <a:gradFill>
                  <a:gsLst>
                    <a:gs pos="21000">
                      <a:srgbClr val="53575C"/>
                    </a:gs>
                    <a:gs pos="88000">
                      <a:srgbClr val="C5C7CA"/>
                    </a:gs>
                  </a:gsLst>
                  <a:lin ang="5400000"/>
                </a:gradFill>
                <a:effectLst/>
              </a:rPr>
              <a:t>graphic</a:t>
            </a:r>
          </a:p>
        </p:txBody>
      </p:sp>
    </p:spTree>
    <p:extLst>
      <p:ext uri="{BB962C8B-B14F-4D97-AF65-F5344CB8AC3E}">
        <p14:creationId xmlns:p14="http://schemas.microsoft.com/office/powerpoint/2010/main" val="3340257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618781-3C5D-4042-9197-A5F4489FD26B}" type="slidenum">
              <a:rPr lang="en-US" smtClean="0"/>
              <a:t>15</a:t>
            </a:fld>
            <a:endParaRPr lang="en-US"/>
          </a:p>
        </p:txBody>
      </p:sp>
    </p:spTree>
    <p:extLst>
      <p:ext uri="{BB962C8B-B14F-4D97-AF65-F5344CB8AC3E}">
        <p14:creationId xmlns:p14="http://schemas.microsoft.com/office/powerpoint/2010/main" val="3346328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combine…..Click for Circles….we create a framework to measure and track progress toward meeting Objectives around a Safe and Successful mission over the project life cycle.</a:t>
            </a:r>
          </a:p>
        </p:txBody>
      </p:sp>
      <p:sp>
        <p:nvSpPr>
          <p:cNvPr id="4" name="Slide Number Placeholder 3"/>
          <p:cNvSpPr>
            <a:spLocks noGrp="1"/>
          </p:cNvSpPr>
          <p:nvPr>
            <p:ph type="sldNum" sz="quarter" idx="5"/>
          </p:nvPr>
        </p:nvSpPr>
        <p:spPr/>
        <p:txBody>
          <a:bodyPr/>
          <a:lstStyle/>
          <a:p>
            <a:fld id="{61618781-3C5D-4042-9197-A5F4489FD26B}" type="slidenum">
              <a:rPr lang="en-US" smtClean="0"/>
              <a:t>16</a:t>
            </a:fld>
            <a:endParaRPr lang="en-US"/>
          </a:p>
        </p:txBody>
      </p:sp>
    </p:spTree>
    <p:extLst>
      <p:ext uri="{BB962C8B-B14F-4D97-AF65-F5344CB8AC3E}">
        <p14:creationId xmlns:p14="http://schemas.microsoft.com/office/powerpoint/2010/main" val="3303565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 hoc state was the motivation for developing a digital dictionary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are we talking about data mining?  To use the best knowledge to support projects. But individual data mining is effectively impossible since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628650" lvl="1" indent="-171450">
              <a:buFont typeface="Arial" panose="020B0604020202020204" pitchFamily="34" charset="0"/>
              <a:buChar char="•"/>
            </a:pPr>
            <a:r>
              <a:rPr lang="en-US" dirty="0"/>
              <a:t>Access to Data Sources hard to acquire</a:t>
            </a:r>
          </a:p>
          <a:p>
            <a:pPr marL="628650" lvl="1" indent="-171450">
              <a:buFont typeface="Arial" panose="020B0604020202020204" pitchFamily="34" charset="0"/>
              <a:buChar char="•"/>
            </a:pPr>
            <a:r>
              <a:rPr lang="en-US" dirty="0"/>
              <a:t>Data spread out among many different Sources</a:t>
            </a:r>
          </a:p>
          <a:p>
            <a:pPr marL="628650" lvl="1" indent="-171450">
              <a:buFont typeface="Arial" panose="020B0604020202020204" pitchFamily="34" charset="0"/>
              <a:buChar char="•"/>
            </a:pPr>
            <a:r>
              <a:rPr lang="en-US" dirty="0"/>
              <a:t>Sources may or may not have usable Data</a:t>
            </a:r>
          </a:p>
          <a:p>
            <a:pPr marL="628650" lvl="1" indent="-171450">
              <a:buFont typeface="Arial" panose="020B0604020202020204" pitchFamily="34" charset="0"/>
              <a:buChar char="•"/>
            </a:pPr>
            <a:r>
              <a:rPr lang="en-US" dirty="0"/>
              <a:t>No standard framework or ontology</a:t>
            </a:r>
          </a:p>
          <a:p>
            <a:endParaRPr lang="en-US" dirty="0"/>
          </a:p>
          <a:p>
            <a:r>
              <a:rPr lang="en-US" dirty="0"/>
              <a:t>Making SMA work analyst dependent not analyst agnostic.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tooltip="https://gsouto-digitalteacher.blogspot.com/2017/09/schools-samuel-johnson-pioneer.htm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gsouto-digitalteacher.blogspot.com/2017/09/schools-samuel-johnson-pioneer.html"/>
              </a:rPr>
              <a:t>This Photo</a:t>
            </a:r>
            <a:r>
              <a:rPr lang="en-US" sz="1200" dirty="0"/>
              <a:t> by Unknown Author is licensed under </a:t>
            </a:r>
            <a:r>
              <a:rPr lang="en-US" sz="1200" dirty="0">
                <a:hlinkClick r:id="rId4" tooltip="https://creativecommons.org/licenses/by-nc-nd/3.0/"/>
              </a:rPr>
              <a:t>CC BY-NC-ND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tooltip="https://freepngimg.com/png/17184-time-png-clipart"/>
              </a:rPr>
              <a:t>This Photo</a:t>
            </a:r>
            <a:r>
              <a:rPr lang="en-US" sz="1200" dirty="0"/>
              <a:t> by Unknown Author is licensed under </a:t>
            </a:r>
            <a:r>
              <a:rPr lang="en-US" sz="1200" dirty="0">
                <a:hlinkClick r:id="rId6" tooltip="https://creativecommons.org/licenses/by-nc/3.0/"/>
              </a:rPr>
              <a:t>CC BY-NC</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7" tooltip="http://insightextractor.com/2016/07/07/reasons-developing-data-dictionary-important/"/>
              </a:rPr>
              <a:t>This Photo</a:t>
            </a:r>
            <a:r>
              <a:rPr lang="en-US" sz="1200" dirty="0"/>
              <a:t> by Unknown Author is licensed under </a:t>
            </a:r>
            <a:r>
              <a:rPr lang="en-US" sz="1200" dirty="0">
                <a:hlinkClick r:id="rId8" tooltip="https://creativecommons.org/licenses/by-nc-sa/3.0/"/>
              </a:rPr>
              <a:t>CC BY-SA-NC</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9" tooltip="http://english.tachyonbeam.com/2017/04/20/the-arrival-of-two-new-astronauts-on-the-international-space-station-completes-the-expedition-51-crew/"/>
              </a:rPr>
              <a:t>This Photo</a:t>
            </a:r>
            <a:r>
              <a:rPr lang="en-US" sz="1200" dirty="0"/>
              <a:t> by Unknown Author is licensed under </a:t>
            </a:r>
            <a:r>
              <a:rPr lang="en-US" sz="1200" dirty="0">
                <a:hlinkClick r:id="rId8" tooltip="https://creativecommons.org/licenses/by-nc-sa/3.0/"/>
              </a:rPr>
              <a:t>CC BY-SA-NC</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Blue circle indicates now at best and the challenge</a:t>
            </a:r>
          </a:p>
          <a:p>
            <a:endParaRPr lang="en-US" dirty="0"/>
          </a:p>
        </p:txBody>
      </p:sp>
      <p:sp>
        <p:nvSpPr>
          <p:cNvPr id="4" name="Slide Number Placeholder 3"/>
          <p:cNvSpPr>
            <a:spLocks noGrp="1"/>
          </p:cNvSpPr>
          <p:nvPr>
            <p:ph type="sldNum" sz="quarter" idx="5"/>
          </p:nvPr>
        </p:nvSpPr>
        <p:spPr/>
        <p:txBody>
          <a:bodyPr/>
          <a:lstStyle/>
          <a:p>
            <a:fld id="{E47E4D20-675F-4BBD-AFD4-33B45083FE70}" type="slidenum">
              <a:rPr lang="en-US" smtClean="0"/>
              <a:t>17</a:t>
            </a:fld>
            <a:endParaRPr lang="en-US" dirty="0"/>
          </a:p>
        </p:txBody>
      </p:sp>
    </p:spTree>
    <p:extLst>
      <p:ext uri="{BB962C8B-B14F-4D97-AF65-F5344CB8AC3E}">
        <p14:creationId xmlns:p14="http://schemas.microsoft.com/office/powerpoint/2010/main" val="2825180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2">
              <a:defRPr/>
            </a:pPr>
            <a:endParaRPr lang="en-US" sz="700" dirty="0">
              <a:latin typeface="Times New Roman" panose="02020603050405020304" pitchFamily="18" charset="0"/>
              <a:ea typeface="Calibri" panose="020F0502020204030204" pitchFamily="34" charset="0"/>
            </a:endParaRPr>
          </a:p>
          <a:p>
            <a:pPr defTabSz="923922">
              <a:defRPr/>
            </a:pPr>
            <a:r>
              <a:rPr lang="en-US" sz="700" dirty="0">
                <a:latin typeface="Times New Roman"/>
                <a:ea typeface="Calibri" panose="020F0502020204030204" pitchFamily="34" charset="0"/>
                <a:cs typeface="Times New Roman"/>
              </a:rPr>
              <a:t>Emphasize the importance of reliability engineering's role in developing the likelihood of success/failure in assessing risk.  with that, the focus our PoF efforts has been bridge the interconnective between Probability estimates and PoF analysis.  </a:t>
            </a:r>
            <a:endParaRPr lang="en-US" sz="700" dirty="0">
              <a:latin typeface="Times New Roman" panose="02020603050405020304" pitchFamily="18" charset="0"/>
              <a:ea typeface="Calibri" panose="020F0502020204030204" pitchFamily="34" charset="0"/>
            </a:endParaRPr>
          </a:p>
          <a:p>
            <a:pPr defTabSz="923922">
              <a:defRPr/>
            </a:pPr>
            <a:endParaRPr lang="en-US" sz="700" dirty="0">
              <a:latin typeface="Times New Roman"/>
              <a:ea typeface="Calibri" panose="020F0502020204030204" pitchFamily="34" charset="0"/>
              <a:cs typeface="Times New Roman"/>
            </a:endParaRPr>
          </a:p>
          <a:p>
            <a:pPr defTabSz="923922">
              <a:defRPr/>
            </a:pPr>
            <a:r>
              <a:rPr lang="en-US" sz="700" dirty="0">
                <a:latin typeface="Times New Roman" panose="02020603050405020304" pitchFamily="18" charset="0"/>
                <a:ea typeface="Calibri" panose="020F0502020204030204" pitchFamily="34" charset="0"/>
              </a:rPr>
              <a:t>In the past, much of our reliability and PoF activities have been </a:t>
            </a:r>
            <a:r>
              <a:rPr lang="en-US" sz="700" dirty="0" err="1">
                <a:latin typeface="Times New Roman" panose="02020603050405020304" pitchFamily="18" charset="0"/>
                <a:ea typeface="Calibri" panose="020F0502020204030204" pitchFamily="34" charset="0"/>
              </a:rPr>
              <a:t>adhoc</a:t>
            </a:r>
            <a:r>
              <a:rPr lang="en-US" sz="700" dirty="0">
                <a:latin typeface="Times New Roman" panose="02020603050405020304" pitchFamily="18" charset="0"/>
                <a:ea typeface="Calibri" panose="020F0502020204030204" pitchFamily="34" charset="0"/>
              </a:rPr>
              <a:t> in nature, whether doing empirical Strength vs Stress statistical analysis, deterministic fatigue analysis, or doing PoF related simulations through an engineering tool/platform.  </a:t>
            </a:r>
          </a:p>
          <a:p>
            <a:pPr defTabSz="923922">
              <a:defRPr/>
            </a:pPr>
            <a:endParaRPr lang="en-US" sz="700" dirty="0">
              <a:latin typeface="Times New Roman" panose="02020603050405020304" pitchFamily="18" charset="0"/>
              <a:ea typeface="Calibri" panose="020F0502020204030204" pitchFamily="34" charset="0"/>
            </a:endParaRPr>
          </a:p>
          <a:p>
            <a:pPr marL="0" marR="0" lvl="0" indent="0" algn="l" defTabSz="923922" rtl="0" eaLnBrk="1" fontAlgn="auto" latinLnBrk="0" hangingPunct="1">
              <a:lnSpc>
                <a:spcPct val="100000"/>
              </a:lnSpc>
              <a:spcBef>
                <a:spcPts val="0"/>
              </a:spcBef>
              <a:spcAft>
                <a:spcPts val="0"/>
              </a:spcAft>
              <a:buClrTx/>
              <a:buSzTx/>
              <a:buFontTx/>
              <a:buNone/>
              <a:tabLst/>
              <a:defRPr/>
            </a:pPr>
            <a:r>
              <a:rPr lang="en-US" sz="700" dirty="0">
                <a:latin typeface="Times New Roman" panose="02020603050405020304" pitchFamily="18" charset="0"/>
                <a:ea typeface="Calibri" panose="020F0502020204030204" pitchFamily="34" charset="0"/>
              </a:rPr>
              <a:t>Today, from a Reliability perspective, we are moving the ball forward with developing an integrated body of knowledge and application frameworks to support advanced and consistent Reliability support of mission throughout their life cycle. For example, we have developed an RMA knowledge portal and we are continually expanding our training and method advancement knowledge sharing via frameworks (PMD, </a:t>
            </a:r>
            <a:r>
              <a:rPr lang="en-US" sz="700" dirty="0" err="1">
                <a:latin typeface="Times New Roman" panose="02020603050405020304" pitchFamily="18" charset="0"/>
                <a:ea typeface="Calibri" panose="020F0502020204030204" pitchFamily="34" charset="0"/>
              </a:rPr>
              <a:t>PoF</a:t>
            </a:r>
            <a:r>
              <a:rPr lang="en-US" sz="700" dirty="0">
                <a:latin typeface="Times New Roman" panose="02020603050405020304" pitchFamily="18" charset="0"/>
                <a:ea typeface="Calibri" panose="020F0502020204030204" pitchFamily="34" charset="0"/>
              </a:rPr>
              <a:t>. Maintainability). </a:t>
            </a:r>
            <a:r>
              <a:rPr lang="en-US" altLang="en-US" sz="700" dirty="0">
                <a:latin typeface="Times New Roman" panose="02020603050405020304" pitchFamily="18" charset="0"/>
                <a:ea typeface="Times New Roman" panose="02020603050405020304" pitchFamily="18" charset="0"/>
                <a:sym typeface="Wingdings" panose="05000000000000000000" pitchFamily="2" charset="2"/>
              </a:rPr>
              <a:t>This is allowing Reliability to raise the knowledge curve and push it to the left .</a:t>
            </a:r>
          </a:p>
          <a:p>
            <a:pPr defTabSz="923922">
              <a:defRPr/>
            </a:pPr>
            <a:endParaRPr lang="en-US" sz="700" dirty="0">
              <a:latin typeface="Times New Roman" panose="02020603050405020304" pitchFamily="18" charset="0"/>
              <a:ea typeface="Calibri" panose="020F0502020204030204" pitchFamily="34" charset="0"/>
            </a:endParaRPr>
          </a:p>
          <a:p>
            <a:pPr marL="0" marR="0" lvl="0" indent="0" algn="l" defTabSz="923922" rtl="0" eaLnBrk="1" fontAlgn="auto" latinLnBrk="0" hangingPunct="1">
              <a:lnSpc>
                <a:spcPct val="100000"/>
              </a:lnSpc>
              <a:spcBef>
                <a:spcPts val="0"/>
              </a:spcBef>
              <a:spcAft>
                <a:spcPts val="0"/>
              </a:spcAft>
              <a:buClrTx/>
              <a:buSzTx/>
              <a:buFontTx/>
              <a:buNone/>
              <a:tabLst/>
              <a:defRPr/>
            </a:pPr>
            <a:r>
              <a:rPr lang="en-US" sz="700" dirty="0">
                <a:latin typeface="Times New Roman" panose="02020603050405020304" pitchFamily="18" charset="0"/>
                <a:ea typeface="Calibri" panose="020F0502020204030204" pitchFamily="34" charset="0"/>
              </a:rPr>
              <a:t>Tomorrow, our evolutionary vision is that of Full Digital Utilization!!!   Many of you have probably heard about the evolving DT principles and applications being applied across associated with making our DATA/Knowledge F.A.I.R and linking necessary requirements, processes, data, and products together using Model-Based tools and methods, it is with these DT activities that we can begin building digital threads between PoF analysis describing and predicting how items can fail and corresponding analysis products such as FTA or FMEA/FMECA/CILs, which provide decision makers with necessary information when decided whether to accept or continue mitigating failure risks to Mission Success or Safety.  Furthermore, with FULL digital utilization,  whether it is access to Orders of Magnitude more data than ever before through use of sensor or other means, or Order of Magnitude improvements to our computing power and speed (including High End Computing (HEC)), we have real opportunities to utilize Model-based engineering and  AI/ML and other advancements as part of our day-to-day applications. </a:t>
            </a:r>
            <a:r>
              <a:rPr lang="en-US" altLang="en-US" sz="700" dirty="0">
                <a:latin typeface="Times New Roman" panose="02020603050405020304" pitchFamily="18" charset="0"/>
                <a:ea typeface="Times New Roman" panose="02020603050405020304" pitchFamily="18" charset="0"/>
                <a:sym typeface="Wingdings" panose="05000000000000000000" pitchFamily="2" charset="2"/>
              </a:rPr>
              <a:t>This will allow Reliability and SMA to raise the knowledge curve and further to the left .</a:t>
            </a:r>
          </a:p>
          <a:p>
            <a:pPr defTabSz="923922">
              <a:defRPr/>
            </a:pPr>
            <a:endParaRPr lang="en-US" sz="700" dirty="0">
              <a:latin typeface="Times New Roman" panose="02020603050405020304" pitchFamily="18" charset="0"/>
              <a:ea typeface="Calibri" panose="020F0502020204030204" pitchFamily="34" charset="0"/>
            </a:endParaRPr>
          </a:p>
          <a:p>
            <a:pPr marL="0" marR="0" lvl="0" indent="0" algn="l" defTabSz="923922" rtl="0" eaLnBrk="1" fontAlgn="auto" latinLnBrk="0" hangingPunct="1">
              <a:lnSpc>
                <a:spcPct val="100000"/>
              </a:lnSpc>
              <a:spcBef>
                <a:spcPts val="0"/>
              </a:spcBef>
              <a:spcAft>
                <a:spcPts val="0"/>
              </a:spcAft>
              <a:buClrTx/>
              <a:buSzTx/>
              <a:buFontTx/>
              <a:buNone/>
              <a:tabLst/>
              <a:defRPr/>
            </a:pPr>
            <a:r>
              <a:rPr lang="en-US" sz="700" dirty="0">
                <a:latin typeface="Times New Roman" panose="02020603050405020304" pitchFamily="18" charset="0"/>
                <a:ea typeface="Calibri" panose="020F0502020204030204" pitchFamily="34" charset="0"/>
              </a:rPr>
              <a:t>Reliability is not waiting for full digital transformation begin transforming. We are already creating and providing Digital Handbooks and Guidance (emboldened text)  to practitioners and stakeholders. One of these efforts has been the conversion of the </a:t>
            </a:r>
            <a:r>
              <a:rPr lang="en-US" sz="700" dirty="0" err="1">
                <a:latin typeface="Times New Roman" panose="02020603050405020304" pitchFamily="18" charset="0"/>
                <a:ea typeface="Calibri" panose="020F0502020204030204" pitchFamily="34" charset="0"/>
              </a:rPr>
              <a:t>PoF</a:t>
            </a:r>
            <a:r>
              <a:rPr lang="en-US" sz="700" dirty="0">
                <a:latin typeface="Times New Roman" panose="02020603050405020304" pitchFamily="18" charset="0"/>
                <a:ea typeface="Calibri" panose="020F0502020204030204" pitchFamily="34" charset="0"/>
              </a:rPr>
              <a:t> body of knowledge into a NASA handbook, which is available digitally and provides a potential common window/portal to access needed information for particular </a:t>
            </a:r>
            <a:r>
              <a:rPr lang="en-US" sz="700" dirty="0" err="1">
                <a:latin typeface="Times New Roman" panose="02020603050405020304" pitchFamily="18" charset="0"/>
                <a:ea typeface="Calibri" panose="020F0502020204030204" pitchFamily="34" charset="0"/>
              </a:rPr>
              <a:t>PoF</a:t>
            </a:r>
            <a:r>
              <a:rPr lang="en-US" sz="700" dirty="0">
                <a:latin typeface="Times New Roman" panose="02020603050405020304" pitchFamily="18" charset="0"/>
                <a:ea typeface="Calibri" panose="020F0502020204030204" pitchFamily="34" charset="0"/>
              </a:rPr>
              <a:t> applications.  It is this Digital window that provides the basis for a new NASA framework to continually build our </a:t>
            </a:r>
            <a:r>
              <a:rPr lang="en-US" sz="700" dirty="0" err="1">
                <a:latin typeface="Times New Roman" panose="02020603050405020304" pitchFamily="18" charset="0"/>
                <a:ea typeface="Calibri" panose="020F0502020204030204" pitchFamily="34" charset="0"/>
              </a:rPr>
              <a:t>PoF</a:t>
            </a:r>
            <a:r>
              <a:rPr lang="en-US" sz="700" dirty="0">
                <a:latin typeface="Times New Roman" panose="02020603050405020304" pitchFamily="18" charset="0"/>
                <a:ea typeface="Calibri" panose="020F0502020204030204" pitchFamily="34" charset="0"/>
              </a:rPr>
              <a:t> body of knowledge complete with actual use-case examples across the NASA life cycle. At this time, I just want to emphasize how excited we are share this work with both the SMA and Engineering communities as part of today’s meeting.  Collectively, we have a tremendous opportunity to bring both best practices and evolving </a:t>
            </a:r>
            <a:r>
              <a:rPr lang="en-US" sz="700" dirty="0" err="1">
                <a:latin typeface="Times New Roman" panose="02020603050405020304" pitchFamily="18" charset="0"/>
                <a:ea typeface="Calibri" panose="020F0502020204030204" pitchFamily="34" charset="0"/>
              </a:rPr>
              <a:t>PoF</a:t>
            </a:r>
            <a:r>
              <a:rPr lang="en-US" sz="700" dirty="0">
                <a:latin typeface="Times New Roman" panose="02020603050405020304" pitchFamily="18" charset="0"/>
                <a:ea typeface="Calibri" panose="020F0502020204030204" pitchFamily="34" charset="0"/>
              </a:rPr>
              <a:t> tools/applications/methods together to match Needs across all of NASA’s lifecycle applications.  I know myself, Nancy, and her team are very excited to work with you and others on this effort.</a:t>
            </a:r>
          </a:p>
          <a:p>
            <a:pPr marL="0" marR="0" lvl="0" indent="0" algn="l" defTabSz="923922" rtl="0" eaLnBrk="1" fontAlgn="auto" latinLnBrk="0" hangingPunct="1">
              <a:lnSpc>
                <a:spcPct val="100000"/>
              </a:lnSpc>
              <a:spcBef>
                <a:spcPts val="0"/>
              </a:spcBef>
              <a:spcAft>
                <a:spcPts val="0"/>
              </a:spcAft>
              <a:buClrTx/>
              <a:buSzTx/>
              <a:buFontTx/>
              <a:buNone/>
              <a:tabLst/>
              <a:defRPr/>
            </a:pPr>
            <a:endParaRPr lang="en-US" sz="700" dirty="0">
              <a:latin typeface="Times New Roman" panose="02020603050405020304" pitchFamily="18" charset="0"/>
              <a:ea typeface="Calibri" panose="020F0502020204030204" pitchFamily="34" charset="0"/>
            </a:endParaRPr>
          </a:p>
          <a:p>
            <a:pPr defTabSz="923922">
              <a:defRPr/>
            </a:pPr>
            <a:endParaRPr lang="en-US" sz="700" dirty="0">
              <a:latin typeface="Times New Roman" panose="02020603050405020304" pitchFamily="18" charset="0"/>
              <a:ea typeface="Calibri" panose="020F0502020204030204" pitchFamily="34" charset="0"/>
            </a:endParaRPr>
          </a:p>
          <a:p>
            <a:pPr defTabSz="923922">
              <a:defRPr/>
            </a:pPr>
            <a:r>
              <a:rPr lang="en-US" sz="700" dirty="0">
                <a:latin typeface="Times New Roman" panose="02020603050405020304" pitchFamily="18" charset="0"/>
                <a:ea typeface="Calibri" panose="020F0502020204030204" pitchFamily="34" charset="0"/>
              </a:rPr>
              <a:t>Keeping these opportunities in mind, I am excited to turn the mic over to Nancy who will share the work done by there team in developing the PoF Handbook and basis for our evolving NASA PoF application framework……</a:t>
            </a:r>
          </a:p>
          <a:p>
            <a:pPr defTabSz="923922">
              <a:defRPr/>
            </a:pPr>
            <a:endParaRPr lang="en-US" sz="700" dirty="0">
              <a:latin typeface="Times New Roman" panose="02020603050405020304" pitchFamily="18" charset="0"/>
              <a:ea typeface="Calibri" panose="020F0502020204030204" pitchFamily="34" charset="0"/>
            </a:endParaRPr>
          </a:p>
          <a:p>
            <a:pPr defTabSz="923922">
              <a:defRPr/>
            </a:pPr>
            <a:endParaRPr lang="en-US" sz="700" dirty="0">
              <a:latin typeface="Times New Roman" panose="02020603050405020304" pitchFamily="18" charset="0"/>
              <a:ea typeface="Calibri" panose="020F0502020204030204" pitchFamily="34" charset="0"/>
            </a:endParaRPr>
          </a:p>
          <a:p>
            <a:pPr defTabSz="923922">
              <a:defRPr/>
            </a:pPr>
            <a:r>
              <a:rPr lang="en-US" sz="200" dirty="0">
                <a:latin typeface="Times New Roman" panose="02020603050405020304" pitchFamily="18" charset="0"/>
                <a:ea typeface="Calibri" panose="020F0502020204030204" pitchFamily="34" charset="0"/>
              </a:rPr>
              <a:t>References:</a:t>
            </a:r>
          </a:p>
          <a:p>
            <a:pPr defTabSz="923922">
              <a:defRPr/>
            </a:pPr>
            <a:endParaRPr lang="en-US" sz="200" dirty="0">
              <a:latin typeface="Times New Roman" panose="02020603050405020304" pitchFamily="18" charset="0"/>
              <a:ea typeface="Calibri" panose="020F0502020204030204" pitchFamily="34" charset="0"/>
            </a:endParaRPr>
          </a:p>
          <a:p>
            <a:pPr marL="0" marR="0" lvl="0" indent="0" algn="l" defTabSz="923922" rtl="0" eaLnBrk="1" fontAlgn="auto" latinLnBrk="0" hangingPunct="1">
              <a:lnSpc>
                <a:spcPct val="100000"/>
              </a:lnSpc>
              <a:spcBef>
                <a:spcPts val="0"/>
              </a:spcBef>
              <a:spcAft>
                <a:spcPts val="0"/>
              </a:spcAft>
              <a:buClrTx/>
              <a:buSzTx/>
              <a:buFontTx/>
              <a:buNone/>
              <a:tabLst/>
              <a:defRPr/>
            </a:pPr>
            <a:r>
              <a:rPr lang="en-US" sz="200" dirty="0">
                <a:latin typeface="Times New Roman" panose="02020603050405020304" pitchFamily="18" charset="0"/>
                <a:ea typeface="Calibri" panose="020F0502020204030204" pitchFamily="34" charset="0"/>
              </a:rPr>
              <a:t>[1] </a:t>
            </a:r>
            <a:r>
              <a:rPr lang="en-US" sz="800" kern="1200" dirty="0">
                <a:solidFill>
                  <a:schemeClr val="tx1"/>
                </a:solidFill>
                <a:effectLst/>
                <a:latin typeface="+mn-lt"/>
                <a:ea typeface="+mn-ea"/>
                <a:cs typeface="+mn-cs"/>
              </a:rPr>
              <a:t>Infusing Big Data as part of a NEW Physics of Failure (</a:t>
            </a:r>
            <a:r>
              <a:rPr lang="en-US" sz="800" kern="1200" dirty="0" err="1">
                <a:solidFill>
                  <a:schemeClr val="tx1"/>
                </a:solidFill>
                <a:effectLst/>
                <a:latin typeface="+mn-lt"/>
                <a:ea typeface="+mn-ea"/>
                <a:cs typeface="+mn-cs"/>
              </a:rPr>
              <a:t>PoF</a:t>
            </a:r>
            <a:r>
              <a:rPr lang="en-US" sz="800" kern="1200" dirty="0">
                <a:solidFill>
                  <a:schemeClr val="tx1"/>
                </a:solidFill>
                <a:effectLst/>
                <a:latin typeface="+mn-lt"/>
                <a:ea typeface="+mn-ea"/>
                <a:cs typeface="+mn-cs"/>
              </a:rPr>
              <a:t>) Framework, Anthony </a:t>
            </a:r>
            <a:r>
              <a:rPr lang="en-US" sz="800" kern="1200" dirty="0" err="1">
                <a:solidFill>
                  <a:schemeClr val="tx1"/>
                </a:solidFill>
                <a:effectLst/>
                <a:latin typeface="+mn-lt"/>
                <a:ea typeface="+mn-ea"/>
                <a:cs typeface="+mn-cs"/>
              </a:rPr>
              <a:t>DiVenti</a:t>
            </a:r>
            <a:r>
              <a:rPr lang="en-US" sz="800" kern="1200" dirty="0">
                <a:solidFill>
                  <a:schemeClr val="tx1"/>
                </a:solidFill>
                <a:effectLst/>
                <a:latin typeface="+mn-lt"/>
                <a:ea typeface="+mn-ea"/>
                <a:cs typeface="+mn-cs"/>
              </a:rPr>
              <a:t>, Bhanu Sood PhD, &amp; Prince Kalia, NASA, </a:t>
            </a:r>
            <a:r>
              <a:rPr lang="fr-FR" sz="800" kern="1200" dirty="0">
                <a:solidFill>
                  <a:schemeClr val="tx1"/>
                </a:solidFill>
                <a:effectLst/>
                <a:latin typeface="+mn-lt"/>
                <a:ea typeface="+mn-ea"/>
                <a:cs typeface="+mn-cs"/>
              </a:rPr>
              <a:t>Doug Sheldon PhD, NASA JPL, California Institute of Technology</a:t>
            </a:r>
            <a:endParaRPr lang="en-US" sz="800" kern="1200" dirty="0">
              <a:solidFill>
                <a:schemeClr val="tx1"/>
              </a:solidFill>
              <a:effectLst/>
              <a:latin typeface="+mn-lt"/>
              <a:ea typeface="+mn-ea"/>
              <a:cs typeface="+mn-cs"/>
            </a:endParaRPr>
          </a:p>
          <a:p>
            <a:pPr defTabSz="923922">
              <a:defRPr/>
            </a:pPr>
            <a:endParaRPr lang="en-US" sz="700" dirty="0">
              <a:cs typeface="Calibri" panose="020F0502020204030204"/>
            </a:endParaRPr>
          </a:p>
        </p:txBody>
      </p:sp>
    </p:spTree>
    <p:extLst>
      <p:ext uri="{BB962C8B-B14F-4D97-AF65-F5344CB8AC3E}">
        <p14:creationId xmlns:p14="http://schemas.microsoft.com/office/powerpoint/2010/main" val="3260983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Status? In work… Prototyping</a:t>
            </a:r>
          </a:p>
          <a:p>
            <a:r>
              <a:rPr lang="en-US" dirty="0"/>
              <a:t>Work to be Done? Define how and what other modeling tools or RMA Tools need to ingest library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hlinkClick r:id="rId3" tooltip="https://gsouto-digitalteacher.blogspot.com/2017/09/schools-samuel-johnson-pioneer.html"/>
            </a:endParaRPr>
          </a:p>
          <a:p>
            <a:r>
              <a:rPr lang="en-US" dirty="0"/>
              <a:t>Observations so far – </a:t>
            </a:r>
          </a:p>
          <a:p>
            <a:r>
              <a:rPr lang="en-US" dirty="0"/>
              <a:t>Have Already collected significant amount of Data for use MB-applications; importing is possible.</a:t>
            </a:r>
          </a:p>
          <a:p>
            <a:r>
              <a:rPr lang="en-US" dirty="0"/>
              <a:t>Can already create large scale models of Spacecraft Systems, Subsystems, and Components effectively/efficiently with libraries.</a:t>
            </a:r>
          </a:p>
          <a:p>
            <a:r>
              <a:rPr lang="en-US" dirty="0"/>
              <a:t>These models will be a “Single Source of Truth” and the final product of this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hlinkClick r:id="" action="ppaction://noaction"/>
            </a:endParaRPr>
          </a:p>
          <a:p>
            <a:r>
              <a:rPr lang="en-US" dirty="0"/>
              <a:t>Blue Star indicates what could be with full MBMA enabled tools</a:t>
            </a:r>
          </a:p>
          <a:p>
            <a:r>
              <a:rPr lang="en-US" dirty="0"/>
              <a:t>Modeling picture courtesy of GSFC MBSMAI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gsouto-digitalteacher.blogspot.com/2017/09/schools-samuel-johnson-pioneer.html"/>
              </a:rPr>
              <a:t>This Photo</a:t>
            </a:r>
            <a:r>
              <a:rPr lang="en-US" sz="1200" dirty="0"/>
              <a:t> by Unknown Author is licensed under </a:t>
            </a:r>
            <a:r>
              <a:rPr lang="en-US" sz="1200" dirty="0">
                <a:hlinkClick r:id="rId4" tooltip="https://creativecommons.org/licenses/by-nc-nd/3.0/"/>
              </a:rPr>
              <a:t>CC BY-NC-ND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tooltip="https://freepngimg.com/png/17184-time-png-clipart"/>
              </a:rPr>
              <a:t>This Photo</a:t>
            </a:r>
            <a:r>
              <a:rPr lang="en-US" sz="1200" dirty="0"/>
              <a:t> by Unknown Author is licensed under </a:t>
            </a:r>
            <a:r>
              <a:rPr lang="en-US" sz="1200" dirty="0">
                <a:hlinkClick r:id="rId6" tooltip="https://creativecommons.org/licenses/by-nc/3.0/"/>
              </a:rPr>
              <a:t>CC BY-NC</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7" tooltip="http://insightextractor.com/2016/07/07/reasons-developing-data-dictionary-important/"/>
              </a:rPr>
              <a:t>This Photo</a:t>
            </a:r>
            <a:r>
              <a:rPr lang="en-US" sz="1200" dirty="0"/>
              <a:t> by Unknown Author is licensed under </a:t>
            </a:r>
            <a:r>
              <a:rPr lang="en-US" sz="1200" dirty="0">
                <a:hlinkClick r:id="rId8" tooltip="https://creativecommons.org/licenses/by-nc-sa/3.0/"/>
              </a:rPr>
              <a:t>CC BY-SA-NC</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9" tooltip="http://english.tachyonbeam.com/2017/04/20/the-arrival-of-two-new-astronauts-on-the-international-space-station-completes-the-expedition-51-crew/"/>
              </a:rPr>
              <a:t>This Photo</a:t>
            </a:r>
            <a:r>
              <a:rPr lang="en-US" sz="1200" dirty="0"/>
              <a:t> by Unknown Author is licensed under </a:t>
            </a:r>
            <a:r>
              <a:rPr lang="en-US" sz="1200" dirty="0">
                <a:hlinkClick r:id="rId8" tooltip="https://creativecommons.org/licenses/by-nc-sa/3.0/"/>
              </a:rPr>
              <a:t>CC BY-SA-NC</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E47E4D20-675F-4BBD-AFD4-33B45083FE70}" type="slidenum">
              <a:rPr lang="en-US" smtClean="0"/>
              <a:t>19</a:t>
            </a:fld>
            <a:endParaRPr lang="en-US" dirty="0"/>
          </a:p>
        </p:txBody>
      </p:sp>
    </p:spTree>
    <p:extLst>
      <p:ext uri="{BB962C8B-B14F-4D97-AF65-F5344CB8AC3E}">
        <p14:creationId xmlns:p14="http://schemas.microsoft.com/office/powerpoint/2010/main" val="321304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922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Theme 1 - Background</a:t>
            </a:r>
          </a:p>
          <a:p>
            <a:r>
              <a:rPr lang="en-US" dirty="0"/>
              <a:t>Quick Transition Page</a:t>
            </a:r>
          </a:p>
        </p:txBody>
      </p:sp>
    </p:spTree>
    <p:extLst>
      <p:ext uri="{BB962C8B-B14F-4D97-AF65-F5344CB8AC3E}">
        <p14:creationId xmlns:p14="http://schemas.microsoft.com/office/powerpoint/2010/main" val="362756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point I want to make is….Why is NASA even here! …Well, I think it is to do and enable the hard stuff!!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its inception, NASA has and continues, to transform our understanding of the universe and our place in it for decades, all by pushing the frontiers of technology to do what has never been done before (e.g., </a:t>
            </a:r>
            <a:r>
              <a:rPr lang="en-US" sz="1200" b="0" i="0" kern="1200" dirty="0">
                <a:solidFill>
                  <a:schemeClr val="tx1"/>
                </a:solidFill>
                <a:effectLst/>
                <a:latin typeface="+mn-lt"/>
                <a:ea typeface="+mn-ea"/>
                <a:cs typeface="+mn-cs"/>
              </a:rPr>
              <a:t>The first manned </a:t>
            </a:r>
            <a:r>
              <a:rPr lang="en-US" sz="1200" b="0" i="0" u="none" strike="noStrike" kern="1200" dirty="0">
                <a:solidFill>
                  <a:schemeClr val="tx1"/>
                </a:solidFill>
                <a:effectLst/>
                <a:latin typeface="+mn-lt"/>
                <a:ea typeface="+mn-ea"/>
                <a:cs typeface="+mn-cs"/>
                <a:hlinkClick r:id="rId3" tooltip="Supersonic"/>
              </a:rPr>
              <a:t>supersonic</a:t>
            </a:r>
            <a:r>
              <a:rPr lang="en-US" sz="1200" b="0" i="0" kern="1200" dirty="0">
                <a:solidFill>
                  <a:schemeClr val="tx1"/>
                </a:solidFill>
                <a:effectLst/>
                <a:latin typeface="+mn-lt"/>
                <a:ea typeface="+mn-ea"/>
                <a:cs typeface="+mn-cs"/>
              </a:rPr>
              <a:t> flight, Chuck </a:t>
            </a:r>
            <a:r>
              <a:rPr lang="en-US" sz="1200" b="0" i="0" kern="1200" dirty="0" err="1">
                <a:solidFill>
                  <a:schemeClr val="tx1"/>
                </a:solidFill>
                <a:effectLst/>
                <a:latin typeface="+mn-lt"/>
                <a:ea typeface="+mn-ea"/>
                <a:cs typeface="+mn-cs"/>
              </a:rPr>
              <a:t>Yager</a:t>
            </a:r>
            <a:r>
              <a:rPr lang="en-US" sz="1200" b="0" i="0" kern="1200" dirty="0">
                <a:solidFill>
                  <a:schemeClr val="tx1"/>
                </a:solidFill>
                <a:effectLst/>
                <a:latin typeface="+mn-lt"/>
                <a:ea typeface="+mn-ea"/>
                <a:cs typeface="+mn-cs"/>
              </a:rPr>
              <a:t> mission, in 1947……; Putting the 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Human on the Moon in 1969; revealing how Stars are formed, as illustrated by Hubble’s Eagle Nebula image taken in 2015 from an event some 6,500-7,000 light years from Earth; or by launching JWST launch in 2021) or the bold mission work currently underway such as creating a permanent presence on the Moon (Click),  returning the first samples of MARs rock/rock dust back to Earth in the 2026 – 2028 timeframe (Click) or putting the first humans on MARS in the late 2030’s or early 2040’s.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With these new missions there are number of Safety and Reliability Challenges…………….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What will take to keep and sustain human life on the moon for not only days, but for months and years, as we look to establish a permanent presence?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How do we create a sustainable supply chain to space? What type of life support and sustainment systems will be needed? What type and with what frequency are diagnostics and repairs needed to maintain these systems?  How will we continue to launch and service spacecrafts and stations in a space environment where the amount of space debris continues to increase around earth?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And then, on the other end of the spectrum, doing more under constrained and/or  shrinking budget conditions?  For example</a:t>
            </a:r>
          </a:p>
          <a:p>
            <a:pPr marL="285750" marR="0" indent="-285750">
              <a:lnSpc>
                <a:spcPct val="107000"/>
              </a:lnSpc>
              <a:spcBef>
                <a:spcPts val="0"/>
              </a:spcBef>
              <a:spcAft>
                <a:spcPts val="800"/>
              </a:spcAft>
              <a:buFontTx/>
              <a:buChar char="-"/>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Launching more spacecraft with an ever increasing cadences (CubeSats and </a:t>
            </a:r>
            <a:r>
              <a:rPr lang="en-US" sz="1800" dirty="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SmallSats</a:t>
            </a: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07000"/>
              </a:lnSpc>
              <a:spcBef>
                <a:spcPts val="0"/>
              </a:spcBef>
              <a:spcAft>
                <a:spcPts val="800"/>
              </a:spcAft>
              <a:buFontTx/>
              <a:buChar char="-"/>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Accepting more commercial development, novel practices, and industry / consensus </a:t>
            </a:r>
            <a:r>
              <a:rPr lang="en-US" sz="1800" dirty="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stds</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With these types of challenges, what is needed more than ever from our community is the ability to generate, integrate, and/or deliver high fidelity and relevant, Safety and Reliability information to more rapidly to enable critical decision making (whether it be for planning, design, or operations) on or before when such decisions are made and needed.  Far too often, I have seen our analysis coming in too late.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1618781-3C5D-4042-9197-A5F4489FD26B}" type="slidenum">
              <a:rPr lang="en-US" smtClean="0"/>
              <a:t>4</a:t>
            </a:fld>
            <a:endParaRPr lang="en-US"/>
          </a:p>
        </p:txBody>
      </p:sp>
    </p:spTree>
    <p:extLst>
      <p:ext uri="{BB962C8B-B14F-4D97-AF65-F5344CB8AC3E}">
        <p14:creationId xmlns:p14="http://schemas.microsoft.com/office/powerpoint/2010/main" val="100408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0" dirty="0"/>
              <a:t>The second point I want to make is that NASA has </a:t>
            </a:r>
            <a:r>
              <a:rPr lang="en-US" b="1" dirty="0"/>
              <a:t>embraced “digital transformation” not only at a local organizational/center lever, but at an Enterprise Initiative led out of NASA HQ and the OCIO.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Describe what NASA means by “Digital Transformation” – see chart</a:t>
            </a:r>
            <a:endParaRPr lang="en-US" b="0" dirty="0">
              <a:cs typeface="Calibri"/>
            </a:endParaRPr>
          </a:p>
          <a:p>
            <a:pPr marL="171450" indent="-171450">
              <a:buFont typeface="Arial" panose="020B0604020202020204" pitchFamily="34" charset="0"/>
              <a:buChar char="•"/>
              <a:defRPr/>
            </a:pPr>
            <a:r>
              <a:rPr lang="en-US" b="0" dirty="0"/>
              <a:t>Now, each organization being asked to respond to the HOW – what are they are going to</a:t>
            </a:r>
            <a:r>
              <a:rPr lang="en-US" dirty="0"/>
              <a:t> do to</a:t>
            </a:r>
            <a:r>
              <a:rPr lang="en-US" b="0" dirty="0"/>
              <a:t> transform their organizations (in my case….S&amp;MA and R&amp;M )</a:t>
            </a:r>
            <a:endParaRPr lang="en-US" b="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p:txBody>
      </p:sp>
      <p:sp>
        <p:nvSpPr>
          <p:cNvPr id="4" name="Slide Number Placeholder 3"/>
          <p:cNvSpPr>
            <a:spLocks noGrp="1"/>
          </p:cNvSpPr>
          <p:nvPr>
            <p:ph type="sldNum" sz="quarter" idx="5"/>
          </p:nvPr>
        </p:nvSpPr>
        <p:spPr/>
        <p:txBody>
          <a:bodyPr/>
          <a:lstStyle/>
          <a:p>
            <a:fld id="{61618781-3C5D-4042-9197-A5F4489FD26B}" type="slidenum">
              <a:rPr lang="en-US" smtClean="0"/>
              <a:t>5</a:t>
            </a:fld>
            <a:endParaRPr lang="en-US"/>
          </a:p>
        </p:txBody>
      </p:sp>
    </p:spTree>
    <p:extLst>
      <p:ext uri="{BB962C8B-B14F-4D97-AF65-F5344CB8AC3E}">
        <p14:creationId xmlns:p14="http://schemas.microsoft.com/office/powerpoint/2010/main" val="401369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point I want to me is the NASA and OSMA have embraced the concepted of Interoperability build upon Data-Centric and Model-Based methods.  While many of you have probably heard of Digital Engineering or MBSE, </a:t>
            </a:r>
            <a:r>
              <a:rPr lang="en-US" dirty="0" err="1"/>
              <a:t>Oother</a:t>
            </a:r>
            <a:r>
              <a:rPr lang="en-US" dirty="0"/>
              <a:t> Project and/or Mission Development entities such SMA (Click) need to part of this framework.</a:t>
            </a:r>
          </a:p>
          <a:p>
            <a:endParaRPr lang="en-US" dirty="0"/>
          </a:p>
          <a:p>
            <a:r>
              <a:rPr lang="en-US" dirty="0"/>
              <a:t>At the Fundamental Data level, we are in pursuit of the FAIR principle.  Making our data Findable, Accessible, Interoperable, and Reusable (i.e. FAIR)</a:t>
            </a:r>
          </a:p>
          <a:p>
            <a:endParaRPr lang="en-US" dirty="0"/>
          </a:p>
          <a:p>
            <a:r>
              <a:rPr lang="en-US" dirty="0"/>
              <a:t>At the next level up, we are in pursuit of Model-Based methods  (i.e., inter/intra-connectivity Modeling) to connect data from different processes to different output products to the custom views needed by different customers/stakeholders as part of an Interoperable Enterprise Environment.</a:t>
            </a:r>
          </a:p>
          <a:p>
            <a:endParaRPr lang="en-US" dirty="0"/>
          </a:p>
          <a:p>
            <a:endParaRPr lang="en-US" dirty="0"/>
          </a:p>
        </p:txBody>
      </p:sp>
    </p:spTree>
    <p:extLst>
      <p:ext uri="{BB962C8B-B14F-4D97-AF65-F5344CB8AC3E}">
        <p14:creationId xmlns:p14="http://schemas.microsoft.com/office/powerpoint/2010/main" val="4032105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point, which I hope is becoming clear, is that the conditions are right to enable the transformations needed to do our business (e.g., Space Flight, Oil Drilling, </a:t>
            </a:r>
            <a:r>
              <a:rPr lang="en-US" dirty="0" err="1"/>
              <a:t>etc</a:t>
            </a:r>
            <a:r>
              <a:rPr lang="en-US" dirty="0"/>
              <a:t>), which includes  Safety and Mission Success related activities…….</a:t>
            </a:r>
          </a:p>
          <a:p>
            <a:endParaRPr lang="en-US" dirty="0"/>
          </a:p>
          <a:p>
            <a:r>
              <a:rPr lang="en-US" dirty="0"/>
              <a:t>In NASA’s case, for example , read first line (this statements applies to not only technological developments, but also to the complex partnerships we’re forming with Industry (e.g.,  Space-X, Blue-Origin), International Partners, etc.</a:t>
            </a:r>
          </a:p>
          <a:p>
            <a:endParaRPr lang="en-US" dirty="0"/>
          </a:p>
          <a:p>
            <a:r>
              <a:rPr lang="en-US" dirty="0"/>
              <a:t>And so and so on…..</a:t>
            </a:r>
          </a:p>
        </p:txBody>
      </p:sp>
      <p:sp>
        <p:nvSpPr>
          <p:cNvPr id="4" name="Slide Number Placeholder 3"/>
          <p:cNvSpPr>
            <a:spLocks noGrp="1"/>
          </p:cNvSpPr>
          <p:nvPr>
            <p:ph type="sldNum" sz="quarter" idx="5"/>
          </p:nvPr>
        </p:nvSpPr>
        <p:spPr/>
        <p:txBody>
          <a:bodyPr/>
          <a:lstStyle/>
          <a:p>
            <a:fld id="{61618781-3C5D-4042-9197-A5F4489FD26B}" type="slidenum">
              <a:rPr lang="en-US" smtClean="0"/>
              <a:t>7</a:t>
            </a:fld>
            <a:endParaRPr lang="en-US"/>
          </a:p>
        </p:txBody>
      </p:sp>
    </p:spTree>
    <p:extLst>
      <p:ext uri="{BB962C8B-B14F-4D97-AF65-F5344CB8AC3E}">
        <p14:creationId xmlns:p14="http://schemas.microsoft.com/office/powerpoint/2010/main" val="200922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Transition Page – So with this confluence of conditions, NASA OSMA  is embracing a number of foundational principles and technological advances to transform what we do!</a:t>
            </a:r>
          </a:p>
        </p:txBody>
      </p:sp>
    </p:spTree>
    <p:extLst>
      <p:ext uri="{BB962C8B-B14F-4D97-AF65-F5344CB8AC3E}">
        <p14:creationId xmlns:p14="http://schemas.microsoft.com/office/powerpoint/2010/main" val="126994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heart of OSMA’s Transformation Vision is the need to eliminate the N – 1 problem.  What do I mean by that…..</a:t>
            </a:r>
          </a:p>
          <a:p>
            <a:endParaRPr lang="en-US" dirty="0"/>
          </a:p>
          <a:p>
            <a:r>
              <a:rPr lang="en-US" dirty="0"/>
              <a:t>People often say that many Catastrophes or Near-Catastrophes could have been eliminated if there was earlier and more robust delivery of key reliability/ safety/ risk / hazard related knowledge to Decision-Makers.  My experience in the Safety &amp; Reliability realm is that our delivery of relevant information is often lagging that of design or systems engineering to enable the best or optimal decisions.  For example.</a:t>
            </a:r>
          </a:p>
          <a:p>
            <a:endParaRPr lang="en-US" dirty="0"/>
          </a:p>
          <a:p>
            <a:pPr marL="171450" indent="-171450">
              <a:buFontTx/>
              <a:buChar char="-"/>
            </a:pPr>
            <a:r>
              <a:rPr lang="en-US" dirty="0"/>
              <a:t>Could the issues or human threatening conditions encountered by ISS’s Astronaut </a:t>
            </a:r>
            <a:r>
              <a:rPr lang="en-US" b="0" i="0" dirty="0">
                <a:solidFill>
                  <a:srgbClr val="4D5156"/>
                </a:solidFill>
                <a:effectLst/>
                <a:latin typeface="Roboto" panose="02000000000000000000" pitchFamily="2" charset="0"/>
              </a:rPr>
              <a:t>Parmitano (i.e.,</a:t>
            </a:r>
            <a:r>
              <a:rPr lang="en-US" dirty="0"/>
              <a:t> when his Helmet filled up with water in space) have been avoided.  As another example,</a:t>
            </a:r>
          </a:p>
          <a:p>
            <a:pPr marL="171450" indent="-171450">
              <a:buFontTx/>
              <a:buChar char="-"/>
            </a:pPr>
            <a:r>
              <a:rPr lang="en-US" dirty="0"/>
              <a:t>On a more common basis, could many of the mission cost over-runs experience have been avoided by having earlier access to  supply chain issues, poor quality indicators, reliable reliability estimate characterizations or the lack there-of, etc.  </a:t>
            </a:r>
          </a:p>
        </p:txBody>
      </p:sp>
    </p:spTree>
    <p:extLst>
      <p:ext uri="{BB962C8B-B14F-4D97-AF65-F5344CB8AC3E}">
        <p14:creationId xmlns:p14="http://schemas.microsoft.com/office/powerpoint/2010/main" val="2330901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Google Shape;258;p1" descr="OCT Digital Transformation PPT Template 2 Title.jpg"/>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3050" y="-1"/>
            <a:ext cx="12188950" cy="6858001"/>
          </a:xfrm>
          <a:prstGeom prst="rect">
            <a:avLst/>
          </a:prstGeom>
          <a:noFill/>
          <a:ln>
            <a:noFill/>
          </a:ln>
        </p:spPr>
      </p:pic>
      <p:sp>
        <p:nvSpPr>
          <p:cNvPr id="2" name="Title 1"/>
          <p:cNvSpPr>
            <a:spLocks noGrp="1"/>
          </p:cNvSpPr>
          <p:nvPr>
            <p:ph type="ctrTitle"/>
          </p:nvPr>
        </p:nvSpPr>
        <p:spPr>
          <a:xfrm>
            <a:off x="914400" y="2130426"/>
            <a:ext cx="10363200" cy="1470025"/>
          </a:xfrm>
        </p:spPr>
        <p:txBody>
          <a:bodyPr/>
          <a:lstStyle>
            <a:lvl1pPr algn="ctr">
              <a:defRPr>
                <a:effectLst>
                  <a:glow rad="101600">
                    <a:schemeClr val="bg1">
                      <a:alpha val="60000"/>
                    </a:schemeClr>
                  </a:glow>
                </a:effectLst>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effectLst>
                  <a:glow rad="101600">
                    <a:schemeClr val="bg1">
                      <a:alpha val="60000"/>
                    </a:schemeClr>
                  </a:glo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9/2/2018</a:t>
            </a:r>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pic>
        <p:nvPicPr>
          <p:cNvPr id="8" name="Google Shape;261;p1" descr="DT_ON_WHITE.png"/>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105395" y="63392"/>
            <a:ext cx="2426517" cy="972181"/>
          </a:xfrm>
          <a:prstGeom prst="rect">
            <a:avLst/>
          </a:prstGeom>
          <a:noFill/>
          <a:ln>
            <a:noFill/>
          </a:ln>
        </p:spPr>
      </p:pic>
    </p:spTree>
    <p:extLst>
      <p:ext uri="{BB962C8B-B14F-4D97-AF65-F5344CB8AC3E}">
        <p14:creationId xmlns:p14="http://schemas.microsoft.com/office/powerpoint/2010/main" val="3374341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9/2/2018</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32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9/2/2018</a:t>
            </a: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984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2358" y="0"/>
            <a:ext cx="10710041" cy="794327"/>
          </a:xfrm>
        </p:spPr>
        <p:txBody>
          <a:bodyPr anchor="b">
            <a:normAutofit/>
          </a:bodyPr>
          <a:lstStyle>
            <a:lvl1pPr algn="l">
              <a:defRPr sz="4000" b="0"/>
            </a:lvl1pPr>
          </a:lstStyle>
          <a:p>
            <a:r>
              <a:rPr lang="en-US"/>
              <a:t>Click to edit Master title style</a:t>
            </a:r>
          </a:p>
        </p:txBody>
      </p:sp>
      <p:sp>
        <p:nvSpPr>
          <p:cNvPr id="3" name="Content Placeholder 2"/>
          <p:cNvSpPr>
            <a:spLocks noGrp="1"/>
          </p:cNvSpPr>
          <p:nvPr>
            <p:ph idx="1"/>
          </p:nvPr>
        </p:nvSpPr>
        <p:spPr>
          <a:xfrm>
            <a:off x="4766733" y="960582"/>
            <a:ext cx="6815667" cy="5165582"/>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960583"/>
            <a:ext cx="4011084" cy="51655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9/2/2018</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066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338667" y="176107"/>
            <a:ext cx="11352107" cy="274639"/>
          </a:xfrm>
          <a:prstGeom prst="rect">
            <a:avLst/>
          </a:prstGeom>
        </p:spPr>
        <p:txBody>
          <a:bodyPr anchor="t">
            <a:noAutofit/>
          </a:bodyPr>
          <a:lstStyle>
            <a:lvl1pPr marL="0" indent="0" algn="l">
              <a:buNone/>
              <a:tabLst/>
              <a:defRPr sz="1067" baseline="0">
                <a:solidFill>
                  <a:schemeClr val="bg1">
                    <a:lumMod val="50000"/>
                  </a:schemeClr>
                </a:solidFill>
                <a:latin typeface="+mj-lt"/>
              </a:defRPr>
            </a:lvl1pPr>
            <a:lvl2pPr marL="548626" indent="0">
              <a:buNone/>
              <a:defRPr sz="1333"/>
            </a:lvl2pPr>
            <a:lvl3pPr marL="1036294" indent="0">
              <a:buNone/>
              <a:defRPr sz="1333"/>
            </a:lvl3pPr>
            <a:lvl4pPr marL="1402045" indent="0">
              <a:buNone/>
              <a:defRPr sz="1333"/>
            </a:lvl4pPr>
            <a:lvl5pPr marL="1767796" indent="0">
              <a:buNone/>
              <a:defRPr sz="1333"/>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cstate="email">
            <a:extLst>
              <a:ext uri="{28A0092B-C50C-407E-A947-70E740481C1C}">
                <a14:useLocalDpi xmlns:a14="http://schemas.microsoft.com/office/drawing/2010/main"/>
              </a:ext>
            </a:extLst>
          </a:blip>
          <a:srcRect l="6920" r="64328"/>
          <a:stretch/>
        </p:blipFill>
        <p:spPr>
          <a:xfrm>
            <a:off x="11476113" y="6454142"/>
            <a:ext cx="484561" cy="28088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338667" y="1009572"/>
            <a:ext cx="11352107" cy="467016"/>
          </a:xfrm>
          <a:prstGeom prst="rect">
            <a:avLst/>
          </a:prstGeom>
        </p:spPr>
        <p:txBody>
          <a:bodyPr vert="horz">
            <a:noAutofit/>
          </a:bodyPr>
          <a:lstStyle>
            <a:lvl1pPr marL="0" indent="0">
              <a:buFontTx/>
              <a:buNone/>
              <a:defRPr sz="2667" baseline="0">
                <a:solidFill>
                  <a:srgbClr val="000000"/>
                </a:solidFill>
              </a:defRPr>
            </a:lvl1pPr>
            <a:lvl2pPr marL="609585" indent="0">
              <a:buFontTx/>
              <a:buNone/>
              <a:defRPr sz="2667"/>
            </a:lvl2pPr>
            <a:lvl3pPr marL="1219170" indent="0">
              <a:buFontTx/>
              <a:buNone/>
              <a:defRPr sz="2667"/>
            </a:lvl3pPr>
            <a:lvl4pPr marL="1828754" indent="0">
              <a:buFontTx/>
              <a:buNone/>
              <a:defRPr sz="2667"/>
            </a:lvl4pPr>
            <a:lvl5pPr marL="2438339" indent="0">
              <a:buFontTx/>
              <a:buNone/>
              <a:defRPr sz="2667"/>
            </a:lvl5pPr>
          </a:lstStyle>
          <a:p>
            <a:pPr lvl="0"/>
            <a:r>
              <a:rPr lang="en-US"/>
              <a:t>Click to Edit Subhead</a:t>
            </a:r>
          </a:p>
        </p:txBody>
      </p:sp>
      <p:sp>
        <p:nvSpPr>
          <p:cNvPr id="13" name="Content Placeholder 2"/>
          <p:cNvSpPr>
            <a:spLocks noGrp="1"/>
          </p:cNvSpPr>
          <p:nvPr>
            <p:ph sz="quarter" idx="19"/>
          </p:nvPr>
        </p:nvSpPr>
        <p:spPr>
          <a:xfrm>
            <a:off x="1882987" y="2136141"/>
            <a:ext cx="8426027" cy="3625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0"/>
          </p:nvPr>
        </p:nvSpPr>
        <p:spPr/>
        <p:txBody>
          <a:bodyPr/>
          <a:lstStyle/>
          <a:p>
            <a:r>
              <a:rPr lang="en-US"/>
              <a:t>9/2/2018</a:t>
            </a:r>
          </a:p>
        </p:txBody>
      </p:sp>
      <p:sp>
        <p:nvSpPr>
          <p:cNvPr id="3" name="Footer Placeholder 2"/>
          <p:cNvSpPr>
            <a:spLocks noGrp="1"/>
          </p:cNvSpPr>
          <p:nvPr>
            <p:ph type="ftr" sz="quarter" idx="21"/>
          </p:nvPr>
        </p:nvSpPr>
        <p:spPr/>
        <p:txBody>
          <a:bodyPr/>
          <a:lstStyle/>
          <a:p>
            <a:endParaRPr lang="en-US"/>
          </a:p>
        </p:txBody>
      </p:sp>
      <p:sp>
        <p:nvSpPr>
          <p:cNvPr id="8" name="Slide Number Placeholder 7"/>
          <p:cNvSpPr>
            <a:spLocks noGrp="1"/>
          </p:cNvSpPr>
          <p:nvPr>
            <p:ph type="sldNum" sz="quarter" idx="22"/>
          </p:nvPr>
        </p:nvSpPr>
        <p:spPr/>
        <p:txBody>
          <a:bodyPr/>
          <a:lstStyle/>
          <a:p>
            <a:endParaRPr lang="en-US"/>
          </a:p>
        </p:txBody>
      </p:sp>
    </p:spTree>
    <p:extLst>
      <p:ext uri="{BB962C8B-B14F-4D97-AF65-F5344CB8AC3E}">
        <p14:creationId xmlns:p14="http://schemas.microsoft.com/office/powerpoint/2010/main" val="1664427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Google Shape;258;p1" descr="OCT Digital Transformation PPT Template 2 Title.jpg"/>
          <p:cNvPicPr preferRelativeResize="0"/>
          <p:nvPr userDrawn="1"/>
        </p:nvPicPr>
        <p:blipFill rotWithShape="1">
          <a:blip r:embed="rId2" cstate="email">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050" y="-1"/>
            <a:ext cx="12188950" cy="6858001"/>
          </a:xfrm>
          <a:prstGeom prst="rect">
            <a:avLst/>
          </a:prstGeom>
          <a:noFill/>
          <a:ln>
            <a:noFill/>
          </a:ln>
        </p:spPr>
      </p:pic>
      <p:pic>
        <p:nvPicPr>
          <p:cNvPr id="3" name="Picture 2" descr="A picture containing background pattern&#10;&#10;Description automatically generated">
            <a:extLst>
              <a:ext uri="{FF2B5EF4-FFF2-40B4-BE49-F238E27FC236}">
                <a16:creationId xmlns:a16="http://schemas.microsoft.com/office/drawing/2014/main" id="{AE568F39-A053-BD43-B2D3-FFE031007B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5819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view of the earth from space&#10;&#10;Description automatically generated with medium confidence">
            <a:extLst>
              <a:ext uri="{FF2B5EF4-FFF2-40B4-BE49-F238E27FC236}">
                <a16:creationId xmlns:a16="http://schemas.microsoft.com/office/drawing/2014/main" id="{5A9E980E-9207-4170-AA72-94A8A78572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320" t="-280" r="2907" b="66733"/>
          <a:stretch/>
        </p:blipFill>
        <p:spPr>
          <a:xfrm rot="10800000" flipH="1">
            <a:off x="0" y="-1"/>
            <a:ext cx="12192001" cy="6934198"/>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AE568F39-A053-BD43-B2D3-FFE031007B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7408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5BD4BA7-62BE-744D-93FE-A9DE392C2580}"/>
              </a:ext>
            </a:extLst>
          </p:cNvPr>
          <p:cNvSpPr>
            <a:spLocks noGrp="1"/>
          </p:cNvSpPr>
          <p:nvPr>
            <p:ph type="sldNum" sz="quarter" idx="4"/>
          </p:nvPr>
        </p:nvSpPr>
        <p:spPr>
          <a:xfrm>
            <a:off x="11693769" y="6425725"/>
            <a:ext cx="332252" cy="215444"/>
          </a:xfrm>
          <a:prstGeom prst="rect">
            <a:avLst/>
          </a:prstGeom>
        </p:spPr>
        <p:txBody>
          <a:bodyPr wrap="square">
            <a:spAutoFit/>
          </a:bodyPr>
          <a:lstStyle>
            <a:lvl1pPr algn="ctr">
              <a:lnSpc>
                <a:spcPct val="100000"/>
              </a:lnSpc>
              <a:defRPr lang="en-US" sz="800" b="1" i="0" smtClean="0">
                <a:solidFill>
                  <a:schemeClr val="tx1">
                    <a:lumMod val="50000"/>
                  </a:schemeClr>
                </a:solidFill>
                <a:latin typeface="Helvetica" pitchFamily="2" charset="0"/>
                <a:ea typeface="Helvetica" pitchFamily="2" charset="0"/>
                <a:cs typeface="Arial" panose="020B0604020202020204" pitchFamily="34" charset="0"/>
              </a:defRPr>
            </a:lvl1pPr>
          </a:lstStyle>
          <a:p>
            <a:fld id="{F3652C93-0894-6C41-AECA-3DF4A20CE1FC}" type="slidenum">
              <a:rPr lang="en-US" smtClean="0"/>
              <a:pPr/>
              <a:t>‹#›</a:t>
            </a:fld>
            <a:endParaRPr lang="en-US"/>
          </a:p>
        </p:txBody>
      </p:sp>
    </p:spTree>
    <p:extLst>
      <p:ext uri="{BB962C8B-B14F-4D97-AF65-F5344CB8AC3E}">
        <p14:creationId xmlns:p14="http://schemas.microsoft.com/office/powerpoint/2010/main" val="4193107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e Slide">
    <p:bg>
      <p:bgPr>
        <a:solidFill>
          <a:schemeClr val="tx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4434D00-3D05-C947-A682-D4D13CA3F0E5}"/>
              </a:ext>
            </a:extLst>
          </p:cNvPr>
          <p:cNvSpPr>
            <a:spLocks noGrp="1"/>
          </p:cNvSpPr>
          <p:nvPr>
            <p:ph type="sldNum" sz="quarter" idx="4"/>
          </p:nvPr>
        </p:nvSpPr>
        <p:spPr>
          <a:xfrm>
            <a:off x="11693769" y="6425725"/>
            <a:ext cx="332252" cy="215444"/>
          </a:xfrm>
          <a:prstGeom prst="rect">
            <a:avLst/>
          </a:prstGeom>
        </p:spPr>
        <p:txBody>
          <a:bodyPr wrap="square">
            <a:spAutoFit/>
          </a:bodyPr>
          <a:lstStyle>
            <a:lvl1pPr algn="ctr">
              <a:lnSpc>
                <a:spcPct val="100000"/>
              </a:lnSpc>
              <a:defRPr lang="en-US" sz="800" b="1" i="0" smtClean="0">
                <a:solidFill>
                  <a:schemeClr val="tx1">
                    <a:lumMod val="50000"/>
                  </a:schemeClr>
                </a:solidFill>
                <a:latin typeface="Helvetica" pitchFamily="2" charset="0"/>
                <a:ea typeface="Helvetica" pitchFamily="2" charset="0"/>
                <a:cs typeface="Arial" panose="020B0604020202020204" pitchFamily="34" charset="0"/>
              </a:defRPr>
            </a:lvl1pPr>
          </a:lstStyle>
          <a:p>
            <a:fld id="{F3652C93-0894-6C41-AECA-3DF4A20CE1FC}" type="slidenum">
              <a:rPr lang="en-US" smtClean="0"/>
              <a:pPr/>
              <a:t>‹#›</a:t>
            </a:fld>
            <a:endParaRPr lang="en-US"/>
          </a:p>
        </p:txBody>
      </p:sp>
    </p:spTree>
    <p:extLst>
      <p:ext uri="{BB962C8B-B14F-4D97-AF65-F5344CB8AC3E}">
        <p14:creationId xmlns:p14="http://schemas.microsoft.com/office/powerpoint/2010/main" val="1166139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Base Slide">
    <p:bg>
      <p:bgPr>
        <a:solidFill>
          <a:schemeClr val="tx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527BC4-B291-224C-A8A0-FB8022A33636}"/>
              </a:ext>
            </a:extLst>
          </p:cNvPr>
          <p:cNvSpPr/>
          <p:nvPr userDrawn="1"/>
        </p:nvSpPr>
        <p:spPr>
          <a:xfrm>
            <a:off x="0" y="536627"/>
            <a:ext cx="12188952" cy="5760720"/>
          </a:xfrm>
          <a:prstGeom prst="rect">
            <a:avLst/>
          </a:prstGeom>
          <a:pattFill prst="pct5">
            <a:fgClr>
              <a:schemeClr val="tx1">
                <a:lumMod val="75000"/>
              </a:schemeClr>
            </a:fgClr>
            <a:bgClr>
              <a:schemeClr val="tx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73D2A9-3CA0-3942-BE8B-CAD59F4975E0}"/>
              </a:ext>
            </a:extLst>
          </p:cNvPr>
          <p:cNvSpPr/>
          <p:nvPr userDrawn="1"/>
        </p:nvSpPr>
        <p:spPr>
          <a:xfrm rot="5400000">
            <a:off x="3890890" y="-2003764"/>
            <a:ext cx="5760720" cy="10841503"/>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with medium confidence">
            <a:extLst>
              <a:ext uri="{FF2B5EF4-FFF2-40B4-BE49-F238E27FC236}">
                <a16:creationId xmlns:a16="http://schemas.microsoft.com/office/drawing/2014/main" id="{2166FEC0-1057-C848-BC0E-1C49B5581BF5}"/>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tretch>
            <a:fillRect/>
          </a:stretch>
        </p:blipFill>
        <p:spPr>
          <a:xfrm>
            <a:off x="2116265" y="0"/>
            <a:ext cx="10075735" cy="6858000"/>
          </a:xfrm>
          <a:prstGeom prst="rect">
            <a:avLst/>
          </a:prstGeom>
        </p:spPr>
      </p:pic>
      <p:sp>
        <p:nvSpPr>
          <p:cNvPr id="6" name="Slide Number Placeholder 5">
            <a:extLst>
              <a:ext uri="{FF2B5EF4-FFF2-40B4-BE49-F238E27FC236}">
                <a16:creationId xmlns:a16="http://schemas.microsoft.com/office/drawing/2014/main" id="{A374640B-55EA-714E-904B-D302E81CCFF6}"/>
              </a:ext>
            </a:extLst>
          </p:cNvPr>
          <p:cNvSpPr>
            <a:spLocks noGrp="1"/>
          </p:cNvSpPr>
          <p:nvPr>
            <p:ph type="sldNum" sz="quarter" idx="4"/>
          </p:nvPr>
        </p:nvSpPr>
        <p:spPr>
          <a:xfrm>
            <a:off x="11693769" y="6425725"/>
            <a:ext cx="332252" cy="215444"/>
          </a:xfrm>
          <a:prstGeom prst="rect">
            <a:avLst/>
          </a:prstGeom>
        </p:spPr>
        <p:txBody>
          <a:bodyPr wrap="square">
            <a:spAutoFit/>
          </a:bodyPr>
          <a:lstStyle>
            <a:lvl1pPr algn="ctr">
              <a:lnSpc>
                <a:spcPct val="100000"/>
              </a:lnSpc>
              <a:defRPr lang="en-US" sz="800" b="1" i="0" smtClean="0">
                <a:solidFill>
                  <a:schemeClr val="tx1">
                    <a:lumMod val="50000"/>
                  </a:schemeClr>
                </a:solidFill>
                <a:latin typeface="Helvetica" pitchFamily="2" charset="0"/>
                <a:ea typeface="Helvetica" pitchFamily="2" charset="0"/>
                <a:cs typeface="Arial" panose="020B0604020202020204" pitchFamily="34" charset="0"/>
              </a:defRPr>
            </a:lvl1pPr>
          </a:lstStyle>
          <a:p>
            <a:fld id="{F3652C93-0894-6C41-AECA-3DF4A20CE1FC}" type="slidenum">
              <a:rPr lang="en-US" smtClean="0"/>
              <a:pPr/>
              <a:t>‹#›</a:t>
            </a:fld>
            <a:endParaRPr lang="en-US"/>
          </a:p>
        </p:txBody>
      </p:sp>
    </p:spTree>
    <p:extLst>
      <p:ext uri="{BB962C8B-B14F-4D97-AF65-F5344CB8AC3E}">
        <p14:creationId xmlns:p14="http://schemas.microsoft.com/office/powerpoint/2010/main" val="1732481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Base Slide">
    <p:bg>
      <p:bgPr>
        <a:solidFill>
          <a:schemeClr val="tx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527BC4-B291-224C-A8A0-FB8022A33636}"/>
              </a:ext>
            </a:extLst>
          </p:cNvPr>
          <p:cNvSpPr/>
          <p:nvPr userDrawn="1"/>
        </p:nvSpPr>
        <p:spPr>
          <a:xfrm>
            <a:off x="0" y="536627"/>
            <a:ext cx="12188952" cy="5760720"/>
          </a:xfrm>
          <a:prstGeom prst="rect">
            <a:avLst/>
          </a:prstGeom>
          <a:pattFill prst="pct5">
            <a:fgClr>
              <a:schemeClr val="tx1">
                <a:lumMod val="75000"/>
              </a:schemeClr>
            </a:fgClr>
            <a:bgClr>
              <a:schemeClr val="tx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73D2A9-3CA0-3942-BE8B-CAD59F4975E0}"/>
              </a:ext>
            </a:extLst>
          </p:cNvPr>
          <p:cNvSpPr/>
          <p:nvPr userDrawn="1"/>
        </p:nvSpPr>
        <p:spPr>
          <a:xfrm rot="5400000">
            <a:off x="3890890" y="-2003764"/>
            <a:ext cx="5760720" cy="10841503"/>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38A1E2B-BA34-584D-948F-92AB99F96D3E}"/>
              </a:ext>
            </a:extLst>
          </p:cNvPr>
          <p:cNvSpPr/>
          <p:nvPr userDrawn="1"/>
        </p:nvSpPr>
        <p:spPr>
          <a:xfrm>
            <a:off x="9654639" y="536627"/>
            <a:ext cx="2532888" cy="5760720"/>
          </a:xfrm>
          <a:prstGeom prst="rect">
            <a:avLst/>
          </a:prstGeom>
          <a:solidFill>
            <a:srgbClr val="E8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374640B-55EA-714E-904B-D302E81CCFF6}"/>
              </a:ext>
            </a:extLst>
          </p:cNvPr>
          <p:cNvSpPr>
            <a:spLocks noGrp="1"/>
          </p:cNvSpPr>
          <p:nvPr>
            <p:ph type="sldNum" sz="quarter" idx="4"/>
          </p:nvPr>
        </p:nvSpPr>
        <p:spPr>
          <a:xfrm>
            <a:off x="11693769" y="6425725"/>
            <a:ext cx="332252" cy="215444"/>
          </a:xfrm>
          <a:prstGeom prst="rect">
            <a:avLst/>
          </a:prstGeom>
        </p:spPr>
        <p:txBody>
          <a:bodyPr wrap="square">
            <a:spAutoFit/>
          </a:bodyPr>
          <a:lstStyle>
            <a:lvl1pPr algn="ctr">
              <a:lnSpc>
                <a:spcPct val="100000"/>
              </a:lnSpc>
              <a:defRPr lang="en-US" sz="800" b="1" i="0" smtClean="0">
                <a:solidFill>
                  <a:schemeClr val="tx1">
                    <a:lumMod val="50000"/>
                  </a:schemeClr>
                </a:solidFill>
                <a:latin typeface="Helvetica" pitchFamily="2" charset="0"/>
                <a:ea typeface="Helvetica" pitchFamily="2" charset="0"/>
                <a:cs typeface="Arial" panose="020B0604020202020204" pitchFamily="34" charset="0"/>
              </a:defRPr>
            </a:lvl1pPr>
          </a:lstStyle>
          <a:p>
            <a:fld id="{F3652C93-0894-6C41-AECA-3DF4A20CE1FC}" type="slidenum">
              <a:rPr lang="en-US" smtClean="0"/>
              <a:pPr/>
              <a:t>‹#›</a:t>
            </a:fld>
            <a:endParaRPr lang="en-US"/>
          </a:p>
        </p:txBody>
      </p:sp>
    </p:spTree>
    <p:extLst>
      <p:ext uri="{BB962C8B-B14F-4D97-AF65-F5344CB8AC3E}">
        <p14:creationId xmlns:p14="http://schemas.microsoft.com/office/powerpoint/2010/main" val="179280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20" descr="Full Hd 3d Planet Wallpaper For Desktop posted by John Simpson">
            <a:extLst>
              <a:ext uri="{FF2B5EF4-FFF2-40B4-BE49-F238E27FC236}">
                <a16:creationId xmlns:a16="http://schemas.microsoft.com/office/drawing/2014/main" id="{7B5D7F76-F81E-4365-99A8-EAF592A9A4E8}"/>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269" t="1590" r="1269" b="80463"/>
          <a:stretch/>
        </p:blipFill>
        <p:spPr bwMode="auto">
          <a:xfrm flipH="1">
            <a:off x="-14734" y="-39317"/>
            <a:ext cx="9550619" cy="871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Full Hd 3d Planet Wallpaper For Desktop posted by John Simpson">
            <a:extLst>
              <a:ext uri="{FF2B5EF4-FFF2-40B4-BE49-F238E27FC236}">
                <a16:creationId xmlns:a16="http://schemas.microsoft.com/office/drawing/2014/main" id="{923CD0F4-7010-4E41-8DCC-C72387BBB810}"/>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t="26327" b="28134"/>
          <a:stretch/>
        </p:blipFill>
        <p:spPr bwMode="auto">
          <a:xfrm flipH="1">
            <a:off x="9351024" y="-35311"/>
            <a:ext cx="2860085" cy="86299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9A577568-7D3A-4301-9C14-8E393B020452}"/>
              </a:ext>
            </a:extLst>
          </p:cNvPr>
          <p:cNvCxnSpPr>
            <a:cxnSpLocks/>
          </p:cNvCxnSpPr>
          <p:nvPr userDrawn="1"/>
        </p:nvCxnSpPr>
        <p:spPr>
          <a:xfrm>
            <a:off x="-14734" y="827685"/>
            <a:ext cx="1222584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1673" y="6426"/>
            <a:ext cx="11360727" cy="739942"/>
          </a:xfr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9/2/2018</a:t>
            </a:r>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507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Base Slide">
    <p:bg>
      <p:bgPr>
        <a:solidFill>
          <a:schemeClr val="tx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71CC7C-A6B1-E340-AACD-A415367A7A68}"/>
              </a:ext>
            </a:extLst>
          </p:cNvPr>
          <p:cNvSpPr/>
          <p:nvPr userDrawn="1"/>
        </p:nvSpPr>
        <p:spPr>
          <a:xfrm rot="16200000">
            <a:off x="2177475" y="-2209473"/>
            <a:ext cx="718586" cy="5115499"/>
          </a:xfrm>
          <a:prstGeom prst="rect">
            <a:avLst/>
          </a:prstGeom>
          <a:gradFill>
            <a:gsLst>
              <a:gs pos="0">
                <a:schemeClr val="tx1">
                  <a:alpha val="85000"/>
                </a:schemeClr>
              </a:gs>
              <a:gs pos="100000">
                <a:schemeClr val="tx1">
                  <a:alpha val="0"/>
                </a:schemeClr>
              </a:gs>
            </a:gsLst>
            <a:lin ang="5400000" scaled="0"/>
          </a:gradFill>
          <a:ln w="6350">
            <a:gradFill>
              <a:gsLst>
                <a:gs pos="0">
                  <a:schemeClr val="tx1">
                    <a:lumMod val="7500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8EACBF32-B3B7-3D45-BD03-04CD76D94EE4}"/>
              </a:ext>
            </a:extLst>
          </p:cNvPr>
          <p:cNvSpPr>
            <a:spLocks noGrp="1"/>
          </p:cNvSpPr>
          <p:nvPr>
            <p:ph type="sldNum" sz="quarter" idx="4"/>
          </p:nvPr>
        </p:nvSpPr>
        <p:spPr>
          <a:xfrm>
            <a:off x="11693769" y="6425725"/>
            <a:ext cx="332252" cy="215444"/>
          </a:xfrm>
          <a:prstGeom prst="rect">
            <a:avLst/>
          </a:prstGeom>
        </p:spPr>
        <p:txBody>
          <a:bodyPr wrap="square">
            <a:spAutoFit/>
          </a:bodyPr>
          <a:lstStyle>
            <a:lvl1pPr algn="ctr">
              <a:lnSpc>
                <a:spcPct val="100000"/>
              </a:lnSpc>
              <a:defRPr lang="en-US" sz="800" b="1" i="0" smtClean="0">
                <a:solidFill>
                  <a:schemeClr val="tx1">
                    <a:lumMod val="50000"/>
                  </a:schemeClr>
                </a:solidFill>
                <a:latin typeface="Helvetica" pitchFamily="2" charset="0"/>
                <a:ea typeface="Helvetica" pitchFamily="2" charset="0"/>
                <a:cs typeface="Arial" panose="020B0604020202020204" pitchFamily="34" charset="0"/>
              </a:defRPr>
            </a:lvl1pPr>
          </a:lstStyle>
          <a:p>
            <a:fld id="{F3652C93-0894-6C41-AECA-3DF4A20CE1FC}" type="slidenum">
              <a:rPr lang="en-US" smtClean="0"/>
              <a:pPr/>
              <a:t>‹#›</a:t>
            </a:fld>
            <a:endParaRPr lang="en-US"/>
          </a:p>
        </p:txBody>
      </p:sp>
    </p:spTree>
    <p:extLst>
      <p:ext uri="{BB962C8B-B14F-4D97-AF65-F5344CB8AC3E}">
        <p14:creationId xmlns:p14="http://schemas.microsoft.com/office/powerpoint/2010/main" val="2881621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Base Slide">
    <p:bg>
      <p:bgPr>
        <a:solidFill>
          <a:schemeClr val="tx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614BC-D67A-6547-8CE2-CE7046ADC66B}"/>
              </a:ext>
            </a:extLst>
          </p:cNvPr>
          <p:cNvSpPr/>
          <p:nvPr userDrawn="1"/>
        </p:nvSpPr>
        <p:spPr>
          <a:xfrm>
            <a:off x="4867833" y="4876799"/>
            <a:ext cx="7324344" cy="1420547"/>
          </a:xfrm>
          <a:prstGeom prst="rect">
            <a:avLst/>
          </a:prstGeom>
          <a:pattFill prst="pct5">
            <a:fgClr>
              <a:schemeClr val="tx1">
                <a:lumMod val="75000"/>
              </a:schemeClr>
            </a:fgClr>
            <a:bgClr>
              <a:schemeClr val="tx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154D9C11-86E7-A146-9346-561089CECC5C}"/>
              </a:ext>
            </a:extLst>
          </p:cNvPr>
          <p:cNvCxnSpPr>
            <a:cxnSpLocks/>
          </p:cNvCxnSpPr>
          <p:nvPr userDrawn="1"/>
        </p:nvCxnSpPr>
        <p:spPr>
          <a:xfrm>
            <a:off x="4867834" y="5158379"/>
            <a:ext cx="7324166"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2580EC8-9E40-8841-BAB7-3D7E8AB91946}"/>
              </a:ext>
            </a:extLst>
          </p:cNvPr>
          <p:cNvSpPr/>
          <p:nvPr userDrawn="1"/>
        </p:nvSpPr>
        <p:spPr>
          <a:xfrm>
            <a:off x="4867833" y="0"/>
            <a:ext cx="7324344" cy="4882777"/>
          </a:xfrm>
          <a:prstGeom prst="rect">
            <a:avLst/>
          </a:prstGeom>
          <a:solidFill>
            <a:srgbClr val="E8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8B9E7531-FEAB-5449-BEAA-E751CC3390E5}"/>
              </a:ext>
            </a:extLst>
          </p:cNvPr>
          <p:cNvSpPr>
            <a:spLocks noGrp="1"/>
          </p:cNvSpPr>
          <p:nvPr>
            <p:ph type="sldNum" sz="quarter" idx="4"/>
          </p:nvPr>
        </p:nvSpPr>
        <p:spPr>
          <a:xfrm>
            <a:off x="11693769" y="6425725"/>
            <a:ext cx="332252" cy="215444"/>
          </a:xfrm>
          <a:prstGeom prst="rect">
            <a:avLst/>
          </a:prstGeom>
        </p:spPr>
        <p:txBody>
          <a:bodyPr wrap="square">
            <a:spAutoFit/>
          </a:bodyPr>
          <a:lstStyle>
            <a:lvl1pPr algn="ctr">
              <a:lnSpc>
                <a:spcPct val="100000"/>
              </a:lnSpc>
              <a:defRPr lang="en-US" sz="800" b="1" i="0" smtClean="0">
                <a:solidFill>
                  <a:schemeClr val="tx1">
                    <a:lumMod val="50000"/>
                  </a:schemeClr>
                </a:solidFill>
                <a:latin typeface="Helvetica" pitchFamily="2" charset="0"/>
                <a:ea typeface="Helvetica" pitchFamily="2" charset="0"/>
                <a:cs typeface="Arial" panose="020B0604020202020204" pitchFamily="34" charset="0"/>
              </a:defRPr>
            </a:lvl1pPr>
          </a:lstStyle>
          <a:p>
            <a:fld id="{F3652C93-0894-6C41-AECA-3DF4A20CE1FC}" type="slidenum">
              <a:rPr lang="en-US" smtClean="0"/>
              <a:pPr/>
              <a:t>‹#›</a:t>
            </a:fld>
            <a:endParaRPr lang="en-US"/>
          </a:p>
        </p:txBody>
      </p:sp>
      <p:sp>
        <p:nvSpPr>
          <p:cNvPr id="9" name="Rectangle 13">
            <a:extLst>
              <a:ext uri="{FF2B5EF4-FFF2-40B4-BE49-F238E27FC236}">
                <a16:creationId xmlns:a16="http://schemas.microsoft.com/office/drawing/2014/main" id="{42B3DC5C-426E-584D-BA5E-F39130548F86}"/>
              </a:ext>
            </a:extLst>
          </p:cNvPr>
          <p:cNvSpPr/>
          <p:nvPr userDrawn="1"/>
        </p:nvSpPr>
        <p:spPr>
          <a:xfrm rot="5400000">
            <a:off x="4822858" y="4528172"/>
            <a:ext cx="399450" cy="399450"/>
          </a:xfrm>
          <a:custGeom>
            <a:avLst/>
            <a:gdLst>
              <a:gd name="connsiteX0" fmla="*/ 0 w 2189871"/>
              <a:gd name="connsiteY0" fmla="*/ 0 h 2189871"/>
              <a:gd name="connsiteX1" fmla="*/ 2189871 w 2189871"/>
              <a:gd name="connsiteY1" fmla="*/ 0 h 2189871"/>
              <a:gd name="connsiteX2" fmla="*/ 2189871 w 2189871"/>
              <a:gd name="connsiteY2" fmla="*/ 2189871 h 2189871"/>
              <a:gd name="connsiteX3" fmla="*/ 0 w 2189871"/>
              <a:gd name="connsiteY3" fmla="*/ 2189871 h 2189871"/>
              <a:gd name="connsiteX4" fmla="*/ 0 w 2189871"/>
              <a:gd name="connsiteY4" fmla="*/ 0 h 2189871"/>
              <a:gd name="connsiteX0" fmla="*/ 0 w 2189871"/>
              <a:gd name="connsiteY0" fmla="*/ 0 h 2189871"/>
              <a:gd name="connsiteX1" fmla="*/ 2189871 w 2189871"/>
              <a:gd name="connsiteY1" fmla="*/ 0 h 2189871"/>
              <a:gd name="connsiteX2" fmla="*/ 2189871 w 2189871"/>
              <a:gd name="connsiteY2" fmla="*/ 2189871 h 2189871"/>
              <a:gd name="connsiteX3" fmla="*/ 0 w 2189871"/>
              <a:gd name="connsiteY3" fmla="*/ 2189871 h 2189871"/>
              <a:gd name="connsiteX4" fmla="*/ 91440 w 2189871"/>
              <a:gd name="connsiteY4" fmla="*/ 91440 h 2189871"/>
              <a:gd name="connsiteX0" fmla="*/ 0 w 2189871"/>
              <a:gd name="connsiteY0" fmla="*/ 0 h 2189871"/>
              <a:gd name="connsiteX1" fmla="*/ 2189871 w 2189871"/>
              <a:gd name="connsiteY1" fmla="*/ 0 h 2189871"/>
              <a:gd name="connsiteX2" fmla="*/ 2189871 w 2189871"/>
              <a:gd name="connsiteY2" fmla="*/ 2189871 h 2189871"/>
              <a:gd name="connsiteX3" fmla="*/ 0 w 2189871"/>
              <a:gd name="connsiteY3" fmla="*/ 2189871 h 2189871"/>
              <a:gd name="connsiteX0" fmla="*/ 2189871 w 2189871"/>
              <a:gd name="connsiteY0" fmla="*/ 0 h 2189871"/>
              <a:gd name="connsiteX1" fmla="*/ 2189871 w 2189871"/>
              <a:gd name="connsiteY1" fmla="*/ 2189871 h 2189871"/>
              <a:gd name="connsiteX2" fmla="*/ 0 w 2189871"/>
              <a:gd name="connsiteY2" fmla="*/ 2189871 h 2189871"/>
            </a:gdLst>
            <a:ahLst/>
            <a:cxnLst>
              <a:cxn ang="0">
                <a:pos x="connsiteX0" y="connsiteY0"/>
              </a:cxn>
              <a:cxn ang="0">
                <a:pos x="connsiteX1" y="connsiteY1"/>
              </a:cxn>
              <a:cxn ang="0">
                <a:pos x="connsiteX2" y="connsiteY2"/>
              </a:cxn>
            </a:cxnLst>
            <a:rect l="l" t="t" r="r" b="b"/>
            <a:pathLst>
              <a:path w="2189871" h="2189871">
                <a:moveTo>
                  <a:pt x="2189871" y="0"/>
                </a:moveTo>
                <a:lnTo>
                  <a:pt x="2189871" y="2189871"/>
                </a:lnTo>
                <a:lnTo>
                  <a:pt x="0" y="2189871"/>
                </a:lnTo>
              </a:path>
            </a:pathLst>
          </a:custGeom>
          <a:noFill/>
          <a:ln w="889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202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350" name="Rectangle 62"/>
          <p:cNvSpPr>
            <a:spLocks noGrp="1" noChangeArrowheads="1"/>
          </p:cNvSpPr>
          <p:nvPr>
            <p:ph type="subTitle" sz="quarter" idx="1"/>
          </p:nvPr>
        </p:nvSpPr>
        <p:spPr>
          <a:xfrm>
            <a:off x="299948" y="5259665"/>
            <a:ext cx="10109793" cy="708144"/>
          </a:xfrm>
        </p:spPr>
        <p:txBody>
          <a:bodyPr/>
          <a:lstStyle>
            <a:lvl1pPr marL="0" indent="0" algn="r">
              <a:lnSpc>
                <a:spcPct val="90000"/>
              </a:lnSpc>
              <a:buFontTx/>
              <a:buNone/>
              <a:defRPr sz="1800" spc="0">
                <a:solidFill>
                  <a:srgbClr val="FFFFFF"/>
                </a:solidFill>
                <a:effectLst/>
              </a:defRPr>
            </a:lvl1pPr>
          </a:lstStyle>
          <a:p>
            <a:r>
              <a:rPr lang="en-US" dirty="0"/>
              <a:t>Click to edit Master subtitle style</a:t>
            </a:r>
          </a:p>
        </p:txBody>
      </p:sp>
      <p:sp>
        <p:nvSpPr>
          <p:cNvPr id="7" name="TextBox 6"/>
          <p:cNvSpPr txBox="1"/>
          <p:nvPr userDrawn="1"/>
        </p:nvSpPr>
        <p:spPr>
          <a:xfrm rot="16200000">
            <a:off x="9556396" y="2824582"/>
            <a:ext cx="3762169" cy="1107996"/>
          </a:xfrm>
          <a:prstGeom prst="rect">
            <a:avLst/>
          </a:prstGeom>
          <a:solidFill>
            <a:schemeClr val="tx1"/>
          </a:solidFill>
        </p:spPr>
        <p:txBody>
          <a:bodyPr wrap="square" rtlCol="0">
            <a:spAutoFit/>
          </a:bodyPr>
          <a:lstStyle/>
          <a:p>
            <a:r>
              <a:rPr lang="en-US" sz="6600" dirty="0">
                <a:solidFill>
                  <a:schemeClr val="bg1"/>
                </a:solidFill>
                <a:latin typeface="Arial Black" panose="020B0A04020102020204" pitchFamily="34" charset="0"/>
              </a:rPr>
              <a:t>MBSMA</a:t>
            </a:r>
          </a:p>
        </p:txBody>
      </p:sp>
      <p:pic>
        <p:nvPicPr>
          <p:cNvPr id="9" name="Picture 8"/>
          <p:cNvPicPr>
            <a:picLocks noChangeAspect="1"/>
          </p:cNvPicPr>
          <p:nvPr userDrawn="1"/>
        </p:nvPicPr>
        <p:blipFill>
          <a:blip r:embed="rId3"/>
          <a:stretch>
            <a:fillRect/>
          </a:stretch>
        </p:blipFill>
        <p:spPr>
          <a:xfrm>
            <a:off x="5757495" y="114222"/>
            <a:ext cx="2670888" cy="4699222"/>
          </a:xfrm>
          <a:prstGeom prst="rect">
            <a:avLst/>
          </a:prstGeom>
        </p:spPr>
      </p:pic>
      <p:pic>
        <p:nvPicPr>
          <p:cNvPr id="13" name="Picture 12"/>
          <p:cNvPicPr>
            <a:picLocks noChangeAspect="1"/>
          </p:cNvPicPr>
          <p:nvPr userDrawn="1"/>
        </p:nvPicPr>
        <p:blipFill>
          <a:blip r:embed="rId3"/>
          <a:stretch>
            <a:fillRect/>
          </a:stretch>
        </p:blipFill>
        <p:spPr>
          <a:xfrm>
            <a:off x="1676580" y="722915"/>
            <a:ext cx="2536605" cy="3928058"/>
          </a:xfrm>
          <a:prstGeom prst="rect">
            <a:avLst/>
          </a:prstGeom>
        </p:spPr>
      </p:pic>
      <p:pic>
        <p:nvPicPr>
          <p:cNvPr id="14" name="Picture 13"/>
          <p:cNvPicPr>
            <a:picLocks noChangeAspect="1"/>
          </p:cNvPicPr>
          <p:nvPr userDrawn="1"/>
        </p:nvPicPr>
        <p:blipFill>
          <a:blip r:embed="rId3"/>
          <a:stretch>
            <a:fillRect/>
          </a:stretch>
        </p:blipFill>
        <p:spPr>
          <a:xfrm>
            <a:off x="46659" y="722915"/>
            <a:ext cx="2314575" cy="3928058"/>
          </a:xfrm>
          <a:prstGeom prst="rect">
            <a:avLst/>
          </a:prstGeom>
        </p:spPr>
      </p:pic>
      <p:pic>
        <p:nvPicPr>
          <p:cNvPr id="15" name="Picture 14"/>
          <p:cNvPicPr>
            <a:picLocks noChangeAspect="1"/>
          </p:cNvPicPr>
          <p:nvPr userDrawn="1"/>
        </p:nvPicPr>
        <p:blipFill>
          <a:blip r:embed="rId3"/>
          <a:stretch>
            <a:fillRect/>
          </a:stretch>
        </p:blipFill>
        <p:spPr>
          <a:xfrm>
            <a:off x="3130368" y="-16118"/>
            <a:ext cx="4061120" cy="4934856"/>
          </a:xfrm>
          <a:prstGeom prst="rect">
            <a:avLst/>
          </a:prstGeom>
        </p:spPr>
      </p:pic>
      <p:pic>
        <p:nvPicPr>
          <p:cNvPr id="16" name="Picture 15"/>
          <p:cNvPicPr>
            <a:picLocks noChangeAspect="1"/>
          </p:cNvPicPr>
          <p:nvPr userDrawn="1"/>
        </p:nvPicPr>
        <p:blipFill>
          <a:blip r:embed="rId3"/>
          <a:stretch>
            <a:fillRect/>
          </a:stretch>
        </p:blipFill>
        <p:spPr>
          <a:xfrm>
            <a:off x="7228390" y="114222"/>
            <a:ext cx="3269848" cy="4804516"/>
          </a:xfrm>
          <a:prstGeom prst="rect">
            <a:avLst/>
          </a:prstGeom>
        </p:spPr>
      </p:pic>
      <p:pic>
        <p:nvPicPr>
          <p:cNvPr id="10" name="Picture 9"/>
          <p:cNvPicPr>
            <a:picLocks noChangeAspect="1"/>
          </p:cNvPicPr>
          <p:nvPr userDrawn="1"/>
        </p:nvPicPr>
        <p:blipFill>
          <a:blip r:embed="rId4"/>
          <a:stretch>
            <a:fillRect/>
          </a:stretch>
        </p:blipFill>
        <p:spPr>
          <a:xfrm>
            <a:off x="2680941" y="3645442"/>
            <a:ext cx="5537084" cy="1508929"/>
          </a:xfrm>
          <a:prstGeom prst="rect">
            <a:avLst/>
          </a:prstGeom>
        </p:spPr>
      </p:pic>
      <p:pic>
        <p:nvPicPr>
          <p:cNvPr id="11" name="Picture 10"/>
          <p:cNvPicPr>
            <a:picLocks noChangeAspect="1"/>
          </p:cNvPicPr>
          <p:nvPr userDrawn="1"/>
        </p:nvPicPr>
        <p:blipFill>
          <a:blip r:embed="rId5"/>
          <a:stretch>
            <a:fillRect/>
          </a:stretch>
        </p:blipFill>
        <p:spPr>
          <a:xfrm>
            <a:off x="1" y="2017653"/>
            <a:ext cx="3887716" cy="1755694"/>
          </a:xfrm>
          <a:prstGeom prst="rect">
            <a:avLst/>
          </a:prstGeom>
        </p:spPr>
      </p:pic>
    </p:spTree>
    <p:extLst>
      <p:ext uri="{BB962C8B-B14F-4D97-AF65-F5344CB8AC3E}">
        <p14:creationId xmlns:p14="http://schemas.microsoft.com/office/powerpoint/2010/main" val="3725595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347451" y="5972176"/>
            <a:ext cx="844549" cy="442912"/>
          </a:xfrm>
          <a:solidFill>
            <a:schemeClr val="bg1"/>
          </a:solidFill>
          <a:ln/>
        </p:spPr>
        <p:txBody>
          <a:bodyPr/>
          <a:lstStyle>
            <a:lvl1pPr algn="ctr">
              <a:defRPr sz="1000">
                <a:solidFill>
                  <a:schemeClr val="accent1">
                    <a:lumMod val="90000"/>
                  </a:schemeClr>
                </a:solidFill>
              </a:defRPr>
            </a:lvl1pPr>
          </a:lstStyle>
          <a:p>
            <a:fld id="{23919FE6-CD3F-45D0-988A-ECB72163E789}" type="slidenum">
              <a:rPr lang="en-US" altLang="en-US" smtClean="0"/>
              <a:pPr/>
              <a:t>‹#›</a:t>
            </a:fld>
            <a:endParaRPr lang="en-US" altLang="en-US" dirty="0"/>
          </a:p>
        </p:txBody>
      </p:sp>
      <p:pic>
        <p:nvPicPr>
          <p:cNvPr id="5" name="Picture 4"/>
          <p:cNvPicPr>
            <a:picLocks noChangeAspect="1"/>
          </p:cNvPicPr>
          <p:nvPr userDrawn="1"/>
        </p:nvPicPr>
        <p:blipFill>
          <a:blip r:embed="rId2"/>
          <a:stretch>
            <a:fillRect/>
          </a:stretch>
        </p:blipFill>
        <p:spPr>
          <a:xfrm>
            <a:off x="9853913" y="6415088"/>
            <a:ext cx="2338087" cy="442912"/>
          </a:xfrm>
          <a:prstGeom prst="rect">
            <a:avLst/>
          </a:prstGeom>
          <a:ln>
            <a:solidFill>
              <a:schemeClr val="bg1"/>
            </a:solidFill>
          </a:ln>
        </p:spPr>
      </p:pic>
    </p:spTree>
    <p:extLst>
      <p:ext uri="{BB962C8B-B14F-4D97-AF65-F5344CB8AC3E}">
        <p14:creationId xmlns:p14="http://schemas.microsoft.com/office/powerpoint/2010/main" val="3216230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fld id="{2167C8D4-1F6D-42C2-8CB6-7652095DF1C8}" type="slidenum">
              <a:rPr lang="en-US" altLang="en-US"/>
              <a:pPr/>
              <a:t>‹#›</a:t>
            </a:fld>
            <a:endParaRPr lang="en-US" altLang="en-US" dirty="0"/>
          </a:p>
        </p:txBody>
      </p:sp>
    </p:spTree>
    <p:extLst>
      <p:ext uri="{BB962C8B-B14F-4D97-AF65-F5344CB8AC3E}">
        <p14:creationId xmlns:p14="http://schemas.microsoft.com/office/powerpoint/2010/main" val="2395491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2384" y="1522414"/>
            <a:ext cx="491913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34718" y="1522414"/>
            <a:ext cx="491913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fld id="{EB36FCB5-36CC-4024-9199-5ABD32303C6B}" type="slidenum">
              <a:rPr lang="en-US" altLang="en-US"/>
              <a:pPr/>
              <a:t>‹#›</a:t>
            </a:fld>
            <a:endParaRPr lang="en-US" altLang="en-US" dirty="0"/>
          </a:p>
        </p:txBody>
      </p:sp>
    </p:spTree>
    <p:extLst>
      <p:ext uri="{BB962C8B-B14F-4D97-AF65-F5344CB8AC3E}">
        <p14:creationId xmlns:p14="http://schemas.microsoft.com/office/powerpoint/2010/main" val="4004782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B03D202E-7CED-4E90-9546-F911BB2A2609}" type="slidenum">
              <a:rPr lang="en-US" altLang="en-US"/>
              <a:pPr/>
              <a:t>‹#›</a:t>
            </a:fld>
            <a:endParaRPr lang="en-US" altLang="en-US" dirty="0"/>
          </a:p>
        </p:txBody>
      </p:sp>
    </p:spTree>
    <p:extLst>
      <p:ext uri="{BB962C8B-B14F-4D97-AF65-F5344CB8AC3E}">
        <p14:creationId xmlns:p14="http://schemas.microsoft.com/office/powerpoint/2010/main" val="3824281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fld id="{87F1773E-A90E-4ED7-B1FA-DE4D3C1E57AF}" type="slidenum">
              <a:rPr lang="en-US" altLang="en-US"/>
              <a:pPr/>
              <a:t>‹#›</a:t>
            </a:fld>
            <a:endParaRPr lang="en-US" altLang="en-US" dirty="0"/>
          </a:p>
        </p:txBody>
      </p:sp>
    </p:spTree>
    <p:extLst>
      <p:ext uri="{BB962C8B-B14F-4D97-AF65-F5344CB8AC3E}">
        <p14:creationId xmlns:p14="http://schemas.microsoft.com/office/powerpoint/2010/main" val="3023171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630CD37D-DFF1-42B0-AA4E-5CBC6F2C9E21}" type="slidenum">
              <a:rPr lang="en-US" altLang="en-US"/>
              <a:pPr/>
              <a:t>‹#›</a:t>
            </a:fld>
            <a:endParaRPr lang="en-US" altLang="en-US" dirty="0"/>
          </a:p>
        </p:txBody>
      </p:sp>
    </p:spTree>
    <p:extLst>
      <p:ext uri="{BB962C8B-B14F-4D97-AF65-F5344CB8AC3E}">
        <p14:creationId xmlns:p14="http://schemas.microsoft.com/office/powerpoint/2010/main" val="3343634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4E9C1B2D-54EC-4A5E-B6CF-5EEA55A9D039}" type="slidenum">
              <a:rPr lang="en-US" altLang="en-US"/>
              <a:pPr/>
              <a:t>‹#›</a:t>
            </a:fld>
            <a:endParaRPr lang="en-US" altLang="en-US" dirty="0"/>
          </a:p>
        </p:txBody>
      </p:sp>
    </p:spTree>
    <p:extLst>
      <p:ext uri="{BB962C8B-B14F-4D97-AF65-F5344CB8AC3E}">
        <p14:creationId xmlns:p14="http://schemas.microsoft.com/office/powerpoint/2010/main" val="420978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1673" y="6426"/>
            <a:ext cx="11360727" cy="739942"/>
          </a:xfrm>
        </p:spPr>
        <p:txBody>
          <a:bodyPr/>
          <a:lstStyle>
            <a:lvl1pPr algn="l">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9/2/2018</a:t>
            </a:r>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587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E8D6E14C-E7F4-44BC-BD04-A2A0C93F024D}" type="slidenum">
              <a:rPr lang="en-US" altLang="en-US"/>
              <a:pPr/>
              <a:t>‹#›</a:t>
            </a:fld>
            <a:endParaRPr lang="en-US" altLang="en-US" dirty="0"/>
          </a:p>
        </p:txBody>
      </p:sp>
    </p:spTree>
    <p:extLst>
      <p:ext uri="{BB962C8B-B14F-4D97-AF65-F5344CB8AC3E}">
        <p14:creationId xmlns:p14="http://schemas.microsoft.com/office/powerpoint/2010/main" val="402656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A7FCD448-3AD7-4597-A929-38B0B14F8CC9}" type="slidenum">
              <a:rPr lang="en-US" altLang="en-US"/>
              <a:pPr/>
              <a:t>‹#›</a:t>
            </a:fld>
            <a:endParaRPr lang="en-US" altLang="en-US" dirty="0"/>
          </a:p>
        </p:txBody>
      </p:sp>
    </p:spTree>
    <p:extLst>
      <p:ext uri="{BB962C8B-B14F-4D97-AF65-F5344CB8AC3E}">
        <p14:creationId xmlns:p14="http://schemas.microsoft.com/office/powerpoint/2010/main" val="1980772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53501" y="517526"/>
            <a:ext cx="2849033" cy="5605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1" y="517526"/>
            <a:ext cx="8343900" cy="5605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D75ED00F-5A48-467B-8E16-78BE0DE7BAAC}" type="slidenum">
              <a:rPr lang="en-US" altLang="en-US"/>
              <a:pPr/>
              <a:t>‹#›</a:t>
            </a:fld>
            <a:endParaRPr lang="en-US" altLang="en-US" dirty="0"/>
          </a:p>
        </p:txBody>
      </p:sp>
    </p:spTree>
    <p:extLst>
      <p:ext uri="{BB962C8B-B14F-4D97-AF65-F5344CB8AC3E}">
        <p14:creationId xmlns:p14="http://schemas.microsoft.com/office/powerpoint/2010/main" val="3182637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7235F3-909E-4195-9E00-8D119BC38673}"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175809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C31BCE-3E27-4EB9-AF88-6C96D61C4E32}"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188492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446F20-1F61-427F-AAC0-D7BFCDFFC3E5}"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466584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6FEAD2-F574-448A-A1BD-7DA1425D351F}" type="datetime1">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3860323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44044F-D4BE-497E-BA31-41FFFD8C7DE8}" type="datetime1">
              <a:rPr lang="en-US" smtClean="0"/>
              <a:t>6/22/2022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2317870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112708-43FF-46DB-8983-52701463F295}" type="datetime1">
              <a:rPr lang="en-US" smtClean="0"/>
              <a:t>6/22/2022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2348368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36A68-7FDA-4EDA-8D10-C9AD9F5C452F}" type="datetime1">
              <a:rPr lang="en-US" smtClean="0"/>
              <a:t>6/22/2022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70155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oogle Shape;258;p1" descr="OCT Digital Transformation PPT Template 2 Title.jpg"/>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188950" cy="6858001"/>
          </a:xfrm>
          <a:prstGeom prst="rect">
            <a:avLst/>
          </a:prstGeom>
          <a:noFill/>
          <a:ln>
            <a:noFill/>
          </a:ln>
        </p:spPr>
      </p:pic>
      <p:sp>
        <p:nvSpPr>
          <p:cNvPr id="2" name="Title 1"/>
          <p:cNvSpPr>
            <a:spLocks noGrp="1"/>
          </p:cNvSpPr>
          <p:nvPr>
            <p:ph type="title"/>
          </p:nvPr>
        </p:nvSpPr>
        <p:spPr>
          <a:xfrm>
            <a:off x="963084" y="4406901"/>
            <a:ext cx="10363200" cy="1362075"/>
          </a:xfrm>
        </p:spPr>
        <p:txBody>
          <a:bodyPr anchor="t"/>
          <a:lstStyle>
            <a:lvl1pPr algn="l">
              <a:defRPr sz="4000" b="0" cap="all">
                <a:effectLst>
                  <a:glow rad="101600">
                    <a:schemeClr val="bg1">
                      <a:alpha val="60000"/>
                    </a:schemeClr>
                  </a:glow>
                </a:effectLst>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effectLst>
                  <a:glow rad="101600">
                    <a:schemeClr val="bg1">
                      <a:alpha val="60000"/>
                    </a:schemeClr>
                  </a:glo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9/2/2018</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285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40E9AD-BB0E-47D8-8DA4-255CBFCEA0ED}" type="datetime1">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1246461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96E15F-47C0-4846-B852-E8BC4A87C721}" type="datetime1">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1685412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CE945-1277-48AD-BD83-EA83F73BCCE7}"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943856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1E4D-9CD6-42BB-8477-0EF602299650}"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2312627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C5A1-CF9D-48DB-B61C-F96520449A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9B25E7-7121-4116-9371-2E3D7708D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21660C-FF4C-42CA-9596-5BE5F62F43F2}"/>
              </a:ext>
            </a:extLst>
          </p:cNvPr>
          <p:cNvSpPr>
            <a:spLocks noGrp="1"/>
          </p:cNvSpPr>
          <p:nvPr>
            <p:ph type="dt" sz="half" idx="10"/>
          </p:nvPr>
        </p:nvSpPr>
        <p:spPr/>
        <p:txBody>
          <a:bodyPr/>
          <a:lstStyle/>
          <a:p>
            <a:fld id="{63AA3DB8-FCC7-4B9B-B085-6208F466DEB6}" type="datetimeFigureOut">
              <a:rPr lang="en-US" smtClean="0"/>
              <a:t>6/22/2022</a:t>
            </a:fld>
            <a:endParaRPr lang="en-US"/>
          </a:p>
        </p:txBody>
      </p:sp>
      <p:sp>
        <p:nvSpPr>
          <p:cNvPr id="5" name="Footer Placeholder 4">
            <a:extLst>
              <a:ext uri="{FF2B5EF4-FFF2-40B4-BE49-F238E27FC236}">
                <a16:creationId xmlns:a16="http://schemas.microsoft.com/office/drawing/2014/main" id="{3782A6BC-B0CC-4A84-8A20-9B5BDD2E3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BDF91-4A0C-42F4-A8AD-39E3A9342ECB}"/>
              </a:ext>
            </a:extLst>
          </p:cNvPr>
          <p:cNvSpPr>
            <a:spLocks noGrp="1"/>
          </p:cNvSpPr>
          <p:nvPr>
            <p:ph type="sldNum" sz="quarter" idx="12"/>
          </p:nvPr>
        </p:nvSpPr>
        <p:spPr/>
        <p:txBody>
          <a:bodyPr/>
          <a:lstStyle/>
          <a:p>
            <a:fld id="{F21B40CC-72C8-40DA-8D6F-E262E89215A0}" type="slidenum">
              <a:rPr lang="en-US" smtClean="0"/>
              <a:t>‹#›</a:t>
            </a:fld>
            <a:endParaRPr lang="en-US"/>
          </a:p>
        </p:txBody>
      </p:sp>
    </p:spTree>
    <p:extLst>
      <p:ext uri="{BB962C8B-B14F-4D97-AF65-F5344CB8AC3E}">
        <p14:creationId xmlns:p14="http://schemas.microsoft.com/office/powerpoint/2010/main" val="2720472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85BA-DEE8-49D4-8193-178AFD922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A29B2C-21CD-49F9-A883-E43CC20B3E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E0A13-ED5B-44FF-B2E8-AAEE159DE08D}"/>
              </a:ext>
            </a:extLst>
          </p:cNvPr>
          <p:cNvSpPr>
            <a:spLocks noGrp="1"/>
          </p:cNvSpPr>
          <p:nvPr>
            <p:ph type="dt" sz="half" idx="10"/>
          </p:nvPr>
        </p:nvSpPr>
        <p:spPr/>
        <p:txBody>
          <a:bodyPr/>
          <a:lstStyle/>
          <a:p>
            <a:fld id="{63AA3DB8-FCC7-4B9B-B085-6208F466DEB6}" type="datetimeFigureOut">
              <a:rPr lang="en-US" smtClean="0"/>
              <a:t>6/22/2022</a:t>
            </a:fld>
            <a:endParaRPr lang="en-US"/>
          </a:p>
        </p:txBody>
      </p:sp>
      <p:sp>
        <p:nvSpPr>
          <p:cNvPr id="5" name="Footer Placeholder 4">
            <a:extLst>
              <a:ext uri="{FF2B5EF4-FFF2-40B4-BE49-F238E27FC236}">
                <a16:creationId xmlns:a16="http://schemas.microsoft.com/office/drawing/2014/main" id="{CF7A7FC9-A63D-4EBD-A948-A2E39812D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0F84B-59CD-4C69-814D-44C8BF7DFE2C}"/>
              </a:ext>
            </a:extLst>
          </p:cNvPr>
          <p:cNvSpPr>
            <a:spLocks noGrp="1"/>
          </p:cNvSpPr>
          <p:nvPr>
            <p:ph type="sldNum" sz="quarter" idx="12"/>
          </p:nvPr>
        </p:nvSpPr>
        <p:spPr/>
        <p:txBody>
          <a:bodyPr/>
          <a:lstStyle/>
          <a:p>
            <a:fld id="{F21B40CC-72C8-40DA-8D6F-E262E89215A0}" type="slidenum">
              <a:rPr lang="en-US" smtClean="0"/>
              <a:t>‹#›</a:t>
            </a:fld>
            <a:endParaRPr lang="en-US"/>
          </a:p>
        </p:txBody>
      </p:sp>
    </p:spTree>
    <p:extLst>
      <p:ext uri="{BB962C8B-B14F-4D97-AF65-F5344CB8AC3E}">
        <p14:creationId xmlns:p14="http://schemas.microsoft.com/office/powerpoint/2010/main" val="2814496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9328-312A-4235-A75D-D5DCEF014B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AC649C-5525-4E87-8B8D-E0C930D81C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B518C5-96E0-4C6D-AF29-D542CC77A6A0}"/>
              </a:ext>
            </a:extLst>
          </p:cNvPr>
          <p:cNvSpPr>
            <a:spLocks noGrp="1"/>
          </p:cNvSpPr>
          <p:nvPr>
            <p:ph type="dt" sz="half" idx="10"/>
          </p:nvPr>
        </p:nvSpPr>
        <p:spPr/>
        <p:txBody>
          <a:bodyPr/>
          <a:lstStyle/>
          <a:p>
            <a:fld id="{63AA3DB8-FCC7-4B9B-B085-6208F466DEB6}" type="datetimeFigureOut">
              <a:rPr lang="en-US" smtClean="0"/>
              <a:t>6/22/2022</a:t>
            </a:fld>
            <a:endParaRPr lang="en-US"/>
          </a:p>
        </p:txBody>
      </p:sp>
      <p:sp>
        <p:nvSpPr>
          <p:cNvPr id="5" name="Footer Placeholder 4">
            <a:extLst>
              <a:ext uri="{FF2B5EF4-FFF2-40B4-BE49-F238E27FC236}">
                <a16:creationId xmlns:a16="http://schemas.microsoft.com/office/drawing/2014/main" id="{F9C61F16-6D85-474E-A9A8-EE8054C9B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41514-2EEE-4696-97F3-AE0B4AE38296}"/>
              </a:ext>
            </a:extLst>
          </p:cNvPr>
          <p:cNvSpPr>
            <a:spLocks noGrp="1"/>
          </p:cNvSpPr>
          <p:nvPr>
            <p:ph type="sldNum" sz="quarter" idx="12"/>
          </p:nvPr>
        </p:nvSpPr>
        <p:spPr/>
        <p:txBody>
          <a:bodyPr/>
          <a:lstStyle/>
          <a:p>
            <a:fld id="{F21B40CC-72C8-40DA-8D6F-E262E89215A0}" type="slidenum">
              <a:rPr lang="en-US" smtClean="0"/>
              <a:t>‹#›</a:t>
            </a:fld>
            <a:endParaRPr lang="en-US"/>
          </a:p>
        </p:txBody>
      </p:sp>
    </p:spTree>
    <p:extLst>
      <p:ext uri="{BB962C8B-B14F-4D97-AF65-F5344CB8AC3E}">
        <p14:creationId xmlns:p14="http://schemas.microsoft.com/office/powerpoint/2010/main" val="416882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1406-ABF5-4C93-8017-0B224C486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9EE78-2131-49EE-91A1-75D8F0EF32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1394F7-35DE-42F1-B8F0-037F1284A0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61D647-5572-47DB-9A1A-44E06026BA0D}"/>
              </a:ext>
            </a:extLst>
          </p:cNvPr>
          <p:cNvSpPr>
            <a:spLocks noGrp="1"/>
          </p:cNvSpPr>
          <p:nvPr>
            <p:ph type="dt" sz="half" idx="10"/>
          </p:nvPr>
        </p:nvSpPr>
        <p:spPr/>
        <p:txBody>
          <a:bodyPr/>
          <a:lstStyle/>
          <a:p>
            <a:fld id="{63AA3DB8-FCC7-4B9B-B085-6208F466DEB6}" type="datetimeFigureOut">
              <a:rPr lang="en-US" smtClean="0"/>
              <a:t>6/22/2022</a:t>
            </a:fld>
            <a:endParaRPr lang="en-US"/>
          </a:p>
        </p:txBody>
      </p:sp>
      <p:sp>
        <p:nvSpPr>
          <p:cNvPr id="6" name="Footer Placeholder 5">
            <a:extLst>
              <a:ext uri="{FF2B5EF4-FFF2-40B4-BE49-F238E27FC236}">
                <a16:creationId xmlns:a16="http://schemas.microsoft.com/office/drawing/2014/main" id="{B588BF6F-92D5-4163-B0D2-37ED265745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FA726-945B-41B3-88C8-83AB85DFF507}"/>
              </a:ext>
            </a:extLst>
          </p:cNvPr>
          <p:cNvSpPr>
            <a:spLocks noGrp="1"/>
          </p:cNvSpPr>
          <p:nvPr>
            <p:ph type="sldNum" sz="quarter" idx="12"/>
          </p:nvPr>
        </p:nvSpPr>
        <p:spPr/>
        <p:txBody>
          <a:bodyPr/>
          <a:lstStyle/>
          <a:p>
            <a:fld id="{F21B40CC-72C8-40DA-8D6F-E262E89215A0}" type="slidenum">
              <a:rPr lang="en-US" smtClean="0"/>
              <a:t>‹#›</a:t>
            </a:fld>
            <a:endParaRPr lang="en-US"/>
          </a:p>
        </p:txBody>
      </p:sp>
    </p:spTree>
    <p:extLst>
      <p:ext uri="{BB962C8B-B14F-4D97-AF65-F5344CB8AC3E}">
        <p14:creationId xmlns:p14="http://schemas.microsoft.com/office/powerpoint/2010/main" val="224654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24BF-73E3-48C3-AFDD-0F7355895E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108D23-0FAC-476B-8C7B-19357EABF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F3DC6-7218-49AB-BF40-0C206B0798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13677D-BB39-49E4-91FC-2B734A052A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8BCE4B-FDE1-4B74-8A63-104F7F5C97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E8983-E8E3-4604-A2A7-2BE7827F9034}"/>
              </a:ext>
            </a:extLst>
          </p:cNvPr>
          <p:cNvSpPr>
            <a:spLocks noGrp="1"/>
          </p:cNvSpPr>
          <p:nvPr>
            <p:ph type="dt" sz="half" idx="10"/>
          </p:nvPr>
        </p:nvSpPr>
        <p:spPr/>
        <p:txBody>
          <a:bodyPr/>
          <a:lstStyle/>
          <a:p>
            <a:fld id="{63AA3DB8-FCC7-4B9B-B085-6208F466DEB6}" type="datetimeFigureOut">
              <a:rPr lang="en-US" smtClean="0"/>
              <a:t>6/22/2022</a:t>
            </a:fld>
            <a:endParaRPr lang="en-US"/>
          </a:p>
        </p:txBody>
      </p:sp>
      <p:sp>
        <p:nvSpPr>
          <p:cNvPr id="8" name="Footer Placeholder 7">
            <a:extLst>
              <a:ext uri="{FF2B5EF4-FFF2-40B4-BE49-F238E27FC236}">
                <a16:creationId xmlns:a16="http://schemas.microsoft.com/office/drawing/2014/main" id="{8D23E86D-9E18-48CC-87E6-94932AB90E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D141D2-B26C-4BDE-83F5-2249D28C078C}"/>
              </a:ext>
            </a:extLst>
          </p:cNvPr>
          <p:cNvSpPr>
            <a:spLocks noGrp="1"/>
          </p:cNvSpPr>
          <p:nvPr>
            <p:ph type="sldNum" sz="quarter" idx="12"/>
          </p:nvPr>
        </p:nvSpPr>
        <p:spPr/>
        <p:txBody>
          <a:bodyPr/>
          <a:lstStyle/>
          <a:p>
            <a:fld id="{F21B40CC-72C8-40DA-8D6F-E262E89215A0}" type="slidenum">
              <a:rPr lang="en-US" smtClean="0"/>
              <a:t>‹#›</a:t>
            </a:fld>
            <a:endParaRPr lang="en-US"/>
          </a:p>
        </p:txBody>
      </p:sp>
    </p:spTree>
    <p:extLst>
      <p:ext uri="{BB962C8B-B14F-4D97-AF65-F5344CB8AC3E}">
        <p14:creationId xmlns:p14="http://schemas.microsoft.com/office/powerpoint/2010/main" val="1025076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830D-350D-4D1D-A463-56EAB3F84E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EDA496-9492-4512-85B5-564F8B32B46B}"/>
              </a:ext>
            </a:extLst>
          </p:cNvPr>
          <p:cNvSpPr>
            <a:spLocks noGrp="1"/>
          </p:cNvSpPr>
          <p:nvPr>
            <p:ph type="dt" sz="half" idx="10"/>
          </p:nvPr>
        </p:nvSpPr>
        <p:spPr/>
        <p:txBody>
          <a:bodyPr/>
          <a:lstStyle/>
          <a:p>
            <a:fld id="{63AA3DB8-FCC7-4B9B-B085-6208F466DEB6}" type="datetimeFigureOut">
              <a:rPr lang="en-US" smtClean="0"/>
              <a:t>6/22/2022</a:t>
            </a:fld>
            <a:endParaRPr lang="en-US"/>
          </a:p>
        </p:txBody>
      </p:sp>
      <p:sp>
        <p:nvSpPr>
          <p:cNvPr id="4" name="Footer Placeholder 3">
            <a:extLst>
              <a:ext uri="{FF2B5EF4-FFF2-40B4-BE49-F238E27FC236}">
                <a16:creationId xmlns:a16="http://schemas.microsoft.com/office/drawing/2014/main" id="{47DF402B-1815-407A-A97C-4D321154B9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D4D1D9-AF29-49C5-903D-784830DB455A}"/>
              </a:ext>
            </a:extLst>
          </p:cNvPr>
          <p:cNvSpPr>
            <a:spLocks noGrp="1"/>
          </p:cNvSpPr>
          <p:nvPr>
            <p:ph type="sldNum" sz="quarter" idx="12"/>
          </p:nvPr>
        </p:nvSpPr>
        <p:spPr/>
        <p:txBody>
          <a:bodyPr/>
          <a:lstStyle/>
          <a:p>
            <a:fld id="{F21B40CC-72C8-40DA-8D6F-E262E89215A0}" type="slidenum">
              <a:rPr lang="en-US" smtClean="0"/>
              <a:t>‹#›</a:t>
            </a:fld>
            <a:endParaRPr lang="en-US"/>
          </a:p>
        </p:txBody>
      </p:sp>
    </p:spTree>
    <p:extLst>
      <p:ext uri="{BB962C8B-B14F-4D97-AF65-F5344CB8AC3E}">
        <p14:creationId xmlns:p14="http://schemas.microsoft.com/office/powerpoint/2010/main" val="97639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9" name="Google Shape;258;p1" descr="OCT Digital Transformation PPT Template 2 Title.jpg">
            <a:extLst>
              <a:ext uri="{FF2B5EF4-FFF2-40B4-BE49-F238E27FC236}">
                <a16:creationId xmlns:a16="http://schemas.microsoft.com/office/drawing/2014/main" id="{981BDBE4-6257-466A-A584-23074851EF46}"/>
              </a:ext>
            </a:extLst>
          </p:cNvPr>
          <p:cNvPicPr preferRelativeResize="0"/>
          <p:nvPr userDrawn="1"/>
        </p:nvPicPr>
        <p:blipFill rotWithShape="1">
          <a:blip r:embed="rId2" cstate="email">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12188950" cy="6858001"/>
          </a:xfrm>
          <a:prstGeom prst="rect">
            <a:avLst/>
          </a:prstGeom>
          <a:noFill/>
          <a:ln>
            <a:noFill/>
          </a:ln>
        </p:spPr>
      </p:pic>
      <p:sp>
        <p:nvSpPr>
          <p:cNvPr id="2" name="Title 1"/>
          <p:cNvSpPr>
            <a:spLocks noGrp="1"/>
          </p:cNvSpPr>
          <p:nvPr>
            <p:ph type="title"/>
          </p:nvPr>
        </p:nvSpPr>
        <p:spPr>
          <a:xfrm>
            <a:off x="963084" y="4406901"/>
            <a:ext cx="10363200" cy="1362075"/>
          </a:xfrm>
        </p:spPr>
        <p:txBody>
          <a:bodyPr anchor="t"/>
          <a:lstStyle>
            <a:lvl1pPr algn="l">
              <a:defRPr sz="4000" b="0" cap="all">
                <a:effectLst>
                  <a:glow rad="101600">
                    <a:schemeClr val="bg1">
                      <a:alpha val="60000"/>
                    </a:schemeClr>
                  </a:glow>
                </a:effectLst>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effectLst>
                  <a:glow rad="101600">
                    <a:schemeClr val="bg1">
                      <a:alpha val="60000"/>
                    </a:schemeClr>
                  </a:glo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9/2/2018</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pic>
        <p:nvPicPr>
          <p:cNvPr id="143362" name="Picture 2" descr="The NASA logo is having a moment — in retail | The Seattle Times"/>
          <p:cNvPicPr>
            <a:picLocks noChangeAspect="1" noChangeArrowheads="1"/>
          </p:cNvPicPr>
          <p:nvPr userDrawn="1"/>
        </p:nvPicPr>
        <p:blipFill>
          <a:blip r:embed="rId3" cstate="email">
            <a:extLst>
              <a:ext uri="{BEBA8EAE-BF5A-486C-A8C5-ECC9F3942E4B}">
                <a14:imgProps xmlns:a14="http://schemas.microsoft.com/office/drawing/2010/main">
                  <a14:imgLayer r:embed="rId4">
                    <a14:imgEffect>
                      <a14:backgroundRemoval t="5136" b="94294" l="3462" r="98077">
                        <a14:foregroundMark x1="21538" y1="48217" x2="21538" y2="48217"/>
                        <a14:foregroundMark x1="37821" y1="49215" x2="37821" y2="49215"/>
                        <a14:foregroundMark x1="45256" y1="50071" x2="45256" y2="50071"/>
                        <a14:foregroundMark x1="38590" y1="50214" x2="38590" y2="50214"/>
                        <a14:foregroundMark x1="40385" y1="51641" x2="40385" y2="51641"/>
                        <a14:foregroundMark x1="54615" y1="47504" x2="54615" y2="47504"/>
                        <a14:foregroundMark x1="61538" y1="55207" x2="61538" y2="55207"/>
                        <a14:foregroundMark x1="65256" y1="54494" x2="65256" y2="54494"/>
                        <a14:foregroundMark x1="67308" y1="63338" x2="67308" y2="63338"/>
                        <a14:foregroundMark x1="67821" y1="63909" x2="67821" y2="63909"/>
                        <a14:foregroundMark x1="66923" y1="58203" x2="66923" y2="58203"/>
                        <a14:foregroundMark x1="67692" y1="54922" x2="67692" y2="54922"/>
                        <a14:foregroundMark x1="71026" y1="50499" x2="71026" y2="50499"/>
                        <a14:foregroundMark x1="76667" y1="49643" x2="76667" y2="49643"/>
                        <a14:foregroundMark x1="73205" y1="44223" x2="73205" y2="44223"/>
                        <a14:foregroundMark x1="75513" y1="59058" x2="75513" y2="59058"/>
                        <a14:foregroundMark x1="76667" y1="56063" x2="76667" y2="56063"/>
                        <a14:foregroundMark x1="32436" y1="23395" x2="32436" y2="23395"/>
                        <a14:foregroundMark x1="28846" y1="28673" x2="28846" y2="28673"/>
                        <a14:foregroundMark x1="29615" y1="36519" x2="29615" y2="36519"/>
                        <a14:foregroundMark x1="38846" y1="55777" x2="38846" y2="55777"/>
                        <a14:foregroundMark x1="46410" y1="65621" x2="46410" y2="65621"/>
                        <a14:foregroundMark x1="45256" y1="54494" x2="45256" y2="54494"/>
                        <a14:foregroundMark x1="41282" y1="46362" x2="41282" y2="46362"/>
                        <a14:foregroundMark x1="44231" y1="52068" x2="44231" y2="52068"/>
                        <a14:foregroundMark x1="41923" y1="46790" x2="41923" y2="46790"/>
                        <a14:foregroundMark x1="37179" y1="53067" x2="37179" y2="53067"/>
                        <a14:foregroundMark x1="37564" y1="54494" x2="37564" y2="54494"/>
                        <a14:foregroundMark x1="35897" y1="56491" x2="35897" y2="56491"/>
                        <a14:foregroundMark x1="26538" y1="54922" x2="26538" y2="54922"/>
                        <a14:foregroundMark x1="21795" y1="50927" x2="22179" y2="50927"/>
                        <a14:foregroundMark x1="23590" y1="47218" x2="23590" y2="47218"/>
                        <a14:foregroundMark x1="19487" y1="44508" x2="19487" y2="44508"/>
                        <a14:foregroundMark x1="17949" y1="51641" x2="17949" y2="51641"/>
                        <a14:foregroundMark x1="18077" y1="56348" x2="18077" y2="56348"/>
                        <a14:foregroundMark x1="18333" y1="48645" x2="18333" y2="48645"/>
                        <a14:foregroundMark x1="18590" y1="44793" x2="18590" y2="44793"/>
                        <a14:foregroundMark x1="24359" y1="51926" x2="24359" y2="51926"/>
                        <a14:foregroundMark x1="28333" y1="45934" x2="28333" y2="45934"/>
                        <a14:foregroundMark x1="43590" y1="26676" x2="43590" y2="26676"/>
                        <a14:foregroundMark x1="50385" y1="31954" x2="50385" y2="31954"/>
                        <a14:foregroundMark x1="55769" y1="37660" x2="55769" y2="37660"/>
                        <a14:foregroundMark x1="58205" y1="41797" x2="58205" y2="41797"/>
                        <a14:foregroundMark x1="59359" y1="42796" x2="59359" y2="42796"/>
                        <a14:foregroundMark x1="61538" y1="43081" x2="61538" y2="43081"/>
                        <a14:foregroundMark x1="59231" y1="44365" x2="59231" y2="44365"/>
                        <a14:foregroundMark x1="62179" y1="48074" x2="62179" y2="48074"/>
                        <a14:foregroundMark x1="63974" y1="52068" x2="63974" y2="52068"/>
                        <a14:foregroundMark x1="61410" y1="53923" x2="61410" y2="53923"/>
                        <a14:foregroundMark x1="58077" y1="56348" x2="58077" y2="56348"/>
                        <a14:foregroundMark x1="55128" y1="56919" x2="55128" y2="56919"/>
                        <a14:foregroundMark x1="56026" y1="48930" x2="56026" y2="48930"/>
                        <a14:foregroundMark x1="53333" y1="44650" x2="53846" y2="44650"/>
                        <a14:foregroundMark x1="55256" y1="43795" x2="55769" y2="43795"/>
                        <a14:foregroundMark x1="42564" y1="49215" x2="42564" y2="49215"/>
                        <a14:foregroundMark x1="68590" y1="51355" x2="68590" y2="51355"/>
                        <a14:foregroundMark x1="70000" y1="47218" x2="70000" y2="47218"/>
                        <a14:foregroundMark x1="71538" y1="44080" x2="71538" y2="44080"/>
                        <a14:foregroundMark x1="96410" y1="12268" x2="96410" y2="12268"/>
                      </a14:backgroundRemoval>
                    </a14:imgEffect>
                  </a14:imgLayer>
                </a14:imgProps>
              </a:ext>
              <a:ext uri="{28A0092B-C50C-407E-A947-70E740481C1C}">
                <a14:useLocalDpi xmlns:a14="http://schemas.microsoft.com/office/drawing/2010/main"/>
              </a:ext>
            </a:extLst>
          </a:blip>
          <a:srcRect/>
          <a:stretch>
            <a:fillRect/>
          </a:stretch>
        </p:blipFill>
        <p:spPr bwMode="auto">
          <a:xfrm>
            <a:off x="11140901" y="62630"/>
            <a:ext cx="940452" cy="84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099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FC986D-0C41-4810-BCEB-AE87A77FBA99}"/>
              </a:ext>
            </a:extLst>
          </p:cNvPr>
          <p:cNvSpPr>
            <a:spLocks noGrp="1"/>
          </p:cNvSpPr>
          <p:nvPr>
            <p:ph type="dt" sz="half" idx="10"/>
          </p:nvPr>
        </p:nvSpPr>
        <p:spPr/>
        <p:txBody>
          <a:bodyPr/>
          <a:lstStyle/>
          <a:p>
            <a:fld id="{63AA3DB8-FCC7-4B9B-B085-6208F466DEB6}" type="datetimeFigureOut">
              <a:rPr lang="en-US" smtClean="0"/>
              <a:t>6/22/2022</a:t>
            </a:fld>
            <a:endParaRPr lang="en-US"/>
          </a:p>
        </p:txBody>
      </p:sp>
      <p:sp>
        <p:nvSpPr>
          <p:cNvPr id="3" name="Footer Placeholder 2">
            <a:extLst>
              <a:ext uri="{FF2B5EF4-FFF2-40B4-BE49-F238E27FC236}">
                <a16:creationId xmlns:a16="http://schemas.microsoft.com/office/drawing/2014/main" id="{26D110F8-EEB0-4D78-8177-000928BF7D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307DD7-3B1B-423D-B4CF-298CE218E1EB}"/>
              </a:ext>
            </a:extLst>
          </p:cNvPr>
          <p:cNvSpPr>
            <a:spLocks noGrp="1"/>
          </p:cNvSpPr>
          <p:nvPr>
            <p:ph type="sldNum" sz="quarter" idx="12"/>
          </p:nvPr>
        </p:nvSpPr>
        <p:spPr/>
        <p:txBody>
          <a:bodyPr/>
          <a:lstStyle/>
          <a:p>
            <a:fld id="{F21B40CC-72C8-40DA-8D6F-E262E89215A0}" type="slidenum">
              <a:rPr lang="en-US" smtClean="0"/>
              <a:t>‹#›</a:t>
            </a:fld>
            <a:endParaRPr lang="en-US"/>
          </a:p>
        </p:txBody>
      </p:sp>
    </p:spTree>
    <p:extLst>
      <p:ext uri="{BB962C8B-B14F-4D97-AF65-F5344CB8AC3E}">
        <p14:creationId xmlns:p14="http://schemas.microsoft.com/office/powerpoint/2010/main" val="42711208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F36AE-07B4-4578-B935-05D3BD0F3F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CF766E-AA9D-4CA5-B447-F283B4352B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F966A7-0AD0-4076-BBD2-582F69CDD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3B40BD-6897-4D71-8F13-44FF4511306E}"/>
              </a:ext>
            </a:extLst>
          </p:cNvPr>
          <p:cNvSpPr>
            <a:spLocks noGrp="1"/>
          </p:cNvSpPr>
          <p:nvPr>
            <p:ph type="dt" sz="half" idx="10"/>
          </p:nvPr>
        </p:nvSpPr>
        <p:spPr/>
        <p:txBody>
          <a:bodyPr/>
          <a:lstStyle/>
          <a:p>
            <a:fld id="{63AA3DB8-FCC7-4B9B-B085-6208F466DEB6}" type="datetimeFigureOut">
              <a:rPr lang="en-US" smtClean="0"/>
              <a:t>6/22/2022</a:t>
            </a:fld>
            <a:endParaRPr lang="en-US"/>
          </a:p>
        </p:txBody>
      </p:sp>
      <p:sp>
        <p:nvSpPr>
          <p:cNvPr id="6" name="Footer Placeholder 5">
            <a:extLst>
              <a:ext uri="{FF2B5EF4-FFF2-40B4-BE49-F238E27FC236}">
                <a16:creationId xmlns:a16="http://schemas.microsoft.com/office/drawing/2014/main" id="{65714757-5755-4012-80EB-5D002F9BD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A2147F-BA02-4C16-AEC1-EF9B5BD1C0F4}"/>
              </a:ext>
            </a:extLst>
          </p:cNvPr>
          <p:cNvSpPr>
            <a:spLocks noGrp="1"/>
          </p:cNvSpPr>
          <p:nvPr>
            <p:ph type="sldNum" sz="quarter" idx="12"/>
          </p:nvPr>
        </p:nvSpPr>
        <p:spPr/>
        <p:txBody>
          <a:bodyPr/>
          <a:lstStyle/>
          <a:p>
            <a:fld id="{F21B40CC-72C8-40DA-8D6F-E262E89215A0}" type="slidenum">
              <a:rPr lang="en-US" smtClean="0"/>
              <a:t>‹#›</a:t>
            </a:fld>
            <a:endParaRPr lang="en-US"/>
          </a:p>
        </p:txBody>
      </p:sp>
    </p:spTree>
    <p:extLst>
      <p:ext uri="{BB962C8B-B14F-4D97-AF65-F5344CB8AC3E}">
        <p14:creationId xmlns:p14="http://schemas.microsoft.com/office/powerpoint/2010/main" val="2289710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20BA-BB05-4D3E-A388-ACB6CEB09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34FE27-0649-4B0E-915F-9C242E4AB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60EC3F-2BC8-4205-A2B2-B95C29746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3DF13-A498-4139-9786-BDFD3A3F8113}"/>
              </a:ext>
            </a:extLst>
          </p:cNvPr>
          <p:cNvSpPr>
            <a:spLocks noGrp="1"/>
          </p:cNvSpPr>
          <p:nvPr>
            <p:ph type="dt" sz="half" idx="10"/>
          </p:nvPr>
        </p:nvSpPr>
        <p:spPr/>
        <p:txBody>
          <a:bodyPr/>
          <a:lstStyle/>
          <a:p>
            <a:fld id="{63AA3DB8-FCC7-4B9B-B085-6208F466DEB6}" type="datetimeFigureOut">
              <a:rPr lang="en-US" smtClean="0"/>
              <a:t>6/22/2022</a:t>
            </a:fld>
            <a:endParaRPr lang="en-US"/>
          </a:p>
        </p:txBody>
      </p:sp>
      <p:sp>
        <p:nvSpPr>
          <p:cNvPr id="6" name="Footer Placeholder 5">
            <a:extLst>
              <a:ext uri="{FF2B5EF4-FFF2-40B4-BE49-F238E27FC236}">
                <a16:creationId xmlns:a16="http://schemas.microsoft.com/office/drawing/2014/main" id="{F93075CA-A20D-493B-9FCD-B2733BD1D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BB338-1B14-4C35-88D3-FC3FB92D5671}"/>
              </a:ext>
            </a:extLst>
          </p:cNvPr>
          <p:cNvSpPr>
            <a:spLocks noGrp="1"/>
          </p:cNvSpPr>
          <p:nvPr>
            <p:ph type="sldNum" sz="quarter" idx="12"/>
          </p:nvPr>
        </p:nvSpPr>
        <p:spPr/>
        <p:txBody>
          <a:bodyPr/>
          <a:lstStyle/>
          <a:p>
            <a:fld id="{F21B40CC-72C8-40DA-8D6F-E262E89215A0}" type="slidenum">
              <a:rPr lang="en-US" smtClean="0"/>
              <a:t>‹#›</a:t>
            </a:fld>
            <a:endParaRPr lang="en-US"/>
          </a:p>
        </p:txBody>
      </p:sp>
    </p:spTree>
    <p:extLst>
      <p:ext uri="{BB962C8B-B14F-4D97-AF65-F5344CB8AC3E}">
        <p14:creationId xmlns:p14="http://schemas.microsoft.com/office/powerpoint/2010/main" val="2552482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CC4C-B02D-4426-8DFB-9B3FC36DF7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B96D58-7C95-465A-9E39-281E39B4D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22CA-394A-4A56-9632-B7500959F66B}"/>
              </a:ext>
            </a:extLst>
          </p:cNvPr>
          <p:cNvSpPr>
            <a:spLocks noGrp="1"/>
          </p:cNvSpPr>
          <p:nvPr>
            <p:ph type="dt" sz="half" idx="10"/>
          </p:nvPr>
        </p:nvSpPr>
        <p:spPr/>
        <p:txBody>
          <a:bodyPr/>
          <a:lstStyle/>
          <a:p>
            <a:fld id="{63AA3DB8-FCC7-4B9B-B085-6208F466DEB6}" type="datetimeFigureOut">
              <a:rPr lang="en-US" smtClean="0"/>
              <a:t>6/22/2022</a:t>
            </a:fld>
            <a:endParaRPr lang="en-US"/>
          </a:p>
        </p:txBody>
      </p:sp>
      <p:sp>
        <p:nvSpPr>
          <p:cNvPr id="5" name="Footer Placeholder 4">
            <a:extLst>
              <a:ext uri="{FF2B5EF4-FFF2-40B4-BE49-F238E27FC236}">
                <a16:creationId xmlns:a16="http://schemas.microsoft.com/office/drawing/2014/main" id="{E0BC508F-6045-4085-AB31-A98FAB62E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E3C84-F562-47B9-AF8B-E6CEB9E00898}"/>
              </a:ext>
            </a:extLst>
          </p:cNvPr>
          <p:cNvSpPr>
            <a:spLocks noGrp="1"/>
          </p:cNvSpPr>
          <p:nvPr>
            <p:ph type="sldNum" sz="quarter" idx="12"/>
          </p:nvPr>
        </p:nvSpPr>
        <p:spPr/>
        <p:txBody>
          <a:bodyPr/>
          <a:lstStyle/>
          <a:p>
            <a:fld id="{F21B40CC-72C8-40DA-8D6F-E262E89215A0}" type="slidenum">
              <a:rPr lang="en-US" smtClean="0"/>
              <a:t>‹#›</a:t>
            </a:fld>
            <a:endParaRPr lang="en-US"/>
          </a:p>
        </p:txBody>
      </p:sp>
    </p:spTree>
    <p:extLst>
      <p:ext uri="{BB962C8B-B14F-4D97-AF65-F5344CB8AC3E}">
        <p14:creationId xmlns:p14="http://schemas.microsoft.com/office/powerpoint/2010/main" val="249532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50820-F9D2-40C0-8B68-966BF1B675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7A9C50-C38F-40E0-9332-D6BD640ECF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60DBF-8B66-4A9D-9875-3C38CE6086BA}"/>
              </a:ext>
            </a:extLst>
          </p:cNvPr>
          <p:cNvSpPr>
            <a:spLocks noGrp="1"/>
          </p:cNvSpPr>
          <p:nvPr>
            <p:ph type="dt" sz="half" idx="10"/>
          </p:nvPr>
        </p:nvSpPr>
        <p:spPr/>
        <p:txBody>
          <a:bodyPr/>
          <a:lstStyle/>
          <a:p>
            <a:fld id="{63AA3DB8-FCC7-4B9B-B085-6208F466DEB6}" type="datetimeFigureOut">
              <a:rPr lang="en-US" smtClean="0"/>
              <a:t>6/22/2022</a:t>
            </a:fld>
            <a:endParaRPr lang="en-US"/>
          </a:p>
        </p:txBody>
      </p:sp>
      <p:sp>
        <p:nvSpPr>
          <p:cNvPr id="5" name="Footer Placeholder 4">
            <a:extLst>
              <a:ext uri="{FF2B5EF4-FFF2-40B4-BE49-F238E27FC236}">
                <a16:creationId xmlns:a16="http://schemas.microsoft.com/office/drawing/2014/main" id="{27A2CB3F-C36A-445D-8575-44B2CF64C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38498-78EC-4A6A-B465-8FC60104E18B}"/>
              </a:ext>
            </a:extLst>
          </p:cNvPr>
          <p:cNvSpPr>
            <a:spLocks noGrp="1"/>
          </p:cNvSpPr>
          <p:nvPr>
            <p:ph type="sldNum" sz="quarter" idx="12"/>
          </p:nvPr>
        </p:nvSpPr>
        <p:spPr/>
        <p:txBody>
          <a:bodyPr/>
          <a:lstStyle/>
          <a:p>
            <a:fld id="{F21B40CC-72C8-40DA-8D6F-E262E89215A0}" type="slidenum">
              <a:rPr lang="en-US" smtClean="0"/>
              <a:t>‹#›</a:t>
            </a:fld>
            <a:endParaRPr lang="en-US"/>
          </a:p>
        </p:txBody>
      </p:sp>
    </p:spTree>
    <p:extLst>
      <p:ext uri="{BB962C8B-B14F-4D97-AF65-F5344CB8AC3E}">
        <p14:creationId xmlns:p14="http://schemas.microsoft.com/office/powerpoint/2010/main" val="1236656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D8E467-92FA-9641-8C1D-E03CFB25CE70}"/>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2AB27A5-B69A-AD4D-BDE0-A07388A0DE20}"/>
              </a:ext>
            </a:extLst>
          </p:cNvPr>
          <p:cNvSpPr>
            <a:spLocks noGrp="1"/>
          </p:cNvSpPr>
          <p:nvPr>
            <p:ph type="sldNum" sz="quarter" idx="12"/>
          </p:nvPr>
        </p:nvSpPr>
        <p:spPr/>
        <p:txBody>
          <a:bodyPr/>
          <a:lstStyle/>
          <a:p>
            <a:fld id="{BF23E718-6113-3D4D-81A1-D80D6E7F8BBB}" type="slidenum">
              <a:rPr lang="en-US" smtClean="0"/>
              <a:t>‹#›</a:t>
            </a:fld>
            <a:endParaRPr lang="en-US" dirty="0"/>
          </a:p>
        </p:txBody>
      </p:sp>
      <p:sp>
        <p:nvSpPr>
          <p:cNvPr id="7" name="Title Placeholder 1">
            <a:extLst>
              <a:ext uri="{FF2B5EF4-FFF2-40B4-BE49-F238E27FC236}">
                <a16:creationId xmlns:a16="http://schemas.microsoft.com/office/drawing/2014/main" id="{A7EF85AF-BD81-324C-A6F7-D9726352B758}"/>
              </a:ext>
            </a:extLst>
          </p:cNvPr>
          <p:cNvSpPr>
            <a:spLocks noGrp="1"/>
          </p:cNvSpPr>
          <p:nvPr>
            <p:ph type="title" hasCustomPrompt="1"/>
          </p:nvPr>
        </p:nvSpPr>
        <p:spPr>
          <a:xfrm>
            <a:off x="342899" y="647488"/>
            <a:ext cx="11506200" cy="514562"/>
          </a:xfrm>
          <a:prstGeom prst="rect">
            <a:avLst/>
          </a:prstGeom>
        </p:spPr>
        <p:txBody>
          <a:bodyPr vert="horz" lIns="91440" tIns="45720" rIns="91440" bIns="45720" rtlCol="0" anchor="ctr">
            <a:normAutofit/>
          </a:bodyPr>
          <a:lstStyle/>
          <a:p>
            <a:r>
              <a:rPr lang="en-US" dirty="0"/>
              <a:t>Click to Edit Title</a:t>
            </a:r>
          </a:p>
        </p:txBody>
      </p:sp>
      <p:sp>
        <p:nvSpPr>
          <p:cNvPr id="8" name="Text Placeholder 13">
            <a:extLst>
              <a:ext uri="{FF2B5EF4-FFF2-40B4-BE49-F238E27FC236}">
                <a16:creationId xmlns:a16="http://schemas.microsoft.com/office/drawing/2014/main" id="{7AB56D16-2905-2E41-A784-CDF669994443}"/>
              </a:ext>
            </a:extLst>
          </p:cNvPr>
          <p:cNvSpPr>
            <a:spLocks noGrp="1"/>
          </p:cNvSpPr>
          <p:nvPr>
            <p:ph type="body" sz="quarter" idx="13" hasCustomPrompt="1"/>
          </p:nvPr>
        </p:nvSpPr>
        <p:spPr>
          <a:xfrm>
            <a:off x="342900" y="209550"/>
            <a:ext cx="11506200" cy="438150"/>
          </a:xfrm>
        </p:spPr>
        <p:txBody>
          <a:bodyPr/>
          <a:lstStyle>
            <a:lvl1pPr>
              <a:buFont typeface="Arial" panose="020B0604020202020204" pitchFamily="34" charset="0"/>
              <a:buNone/>
              <a:defRPr sz="1400" i="1">
                <a:solidFill>
                  <a:srgbClr val="A6A6A6"/>
                </a:solidFill>
              </a:defRPr>
            </a:lvl1pPr>
          </a:lstStyle>
          <a:p>
            <a:pPr lvl="0"/>
            <a:r>
              <a:rPr lang="en-US" dirty="0"/>
              <a:t>Click to Edit Subtitle</a:t>
            </a:r>
          </a:p>
        </p:txBody>
      </p:sp>
      <p:sp>
        <p:nvSpPr>
          <p:cNvPr id="14" name="Footer Placeholder 4">
            <a:extLst>
              <a:ext uri="{FF2B5EF4-FFF2-40B4-BE49-F238E27FC236}">
                <a16:creationId xmlns:a16="http://schemas.microsoft.com/office/drawing/2014/main" id="{7185DBE7-CABE-054E-8248-48A8ADECC6A9}"/>
              </a:ext>
            </a:extLst>
          </p:cNvPr>
          <p:cNvSpPr>
            <a:spLocks noGrp="1"/>
          </p:cNvSpPr>
          <p:nvPr>
            <p:ph type="ftr" sz="quarter" idx="3"/>
          </p:nvPr>
        </p:nvSpPr>
        <p:spPr>
          <a:xfrm>
            <a:off x="342900" y="6286501"/>
            <a:ext cx="647700" cy="571499"/>
          </a:xfrm>
          <a:prstGeom prst="rect">
            <a:avLst/>
          </a:prstGeom>
        </p:spPr>
        <p:txBody>
          <a:bodyPr vert="horz" lIns="91440" tIns="45720" rIns="91440" bIns="45720" rtlCol="0" anchor="ctr"/>
          <a:lstStyle>
            <a:lvl1pPr algn="ctr">
              <a:defRPr sz="1200">
                <a:solidFill>
                  <a:schemeClr val="bg1"/>
                </a:solidFill>
                <a:latin typeface="+mj-lt"/>
                <a:cs typeface="Arial" panose="020B0604020202020204" pitchFamily="34" charset="0"/>
              </a:defRPr>
            </a:lvl1pPr>
          </a:lstStyle>
          <a:p>
            <a:pPr algn="l"/>
            <a:r>
              <a:rPr lang="en-US" dirty="0"/>
              <a:t>PAGE</a:t>
            </a:r>
          </a:p>
        </p:txBody>
      </p:sp>
      <p:sp>
        <p:nvSpPr>
          <p:cNvPr id="19" name="Picture Placeholder 11">
            <a:extLst>
              <a:ext uri="{FF2B5EF4-FFF2-40B4-BE49-F238E27FC236}">
                <a16:creationId xmlns:a16="http://schemas.microsoft.com/office/drawing/2014/main" id="{6B9E10E7-027F-0342-A420-507BD2491001}"/>
              </a:ext>
            </a:extLst>
          </p:cNvPr>
          <p:cNvSpPr>
            <a:spLocks noGrp="1"/>
          </p:cNvSpPr>
          <p:nvPr>
            <p:ph type="pic" sz="quarter" idx="10"/>
          </p:nvPr>
        </p:nvSpPr>
        <p:spPr>
          <a:xfrm>
            <a:off x="455621" y="1312419"/>
            <a:ext cx="571500" cy="45719"/>
          </a:xfrm>
          <a:prstGeom prst="rect">
            <a:avLst/>
          </a:prstGeom>
          <a:solidFill>
            <a:schemeClr val="accent1"/>
          </a:solidFill>
        </p:spPr>
        <p:txBody>
          <a:bodyPr/>
          <a:lstStyle>
            <a:lvl1pPr>
              <a:buNone/>
              <a:defRPr sz="100">
                <a:solidFill>
                  <a:srgbClr val="BACB39"/>
                </a:solidFill>
              </a:defRPr>
            </a:lvl1pPr>
          </a:lstStyle>
          <a:p>
            <a:endParaRPr lang="en-US" dirty="0"/>
          </a:p>
        </p:txBody>
      </p:sp>
      <p:sp>
        <p:nvSpPr>
          <p:cNvPr id="20" name="Picture Placeholder 11">
            <a:extLst>
              <a:ext uri="{FF2B5EF4-FFF2-40B4-BE49-F238E27FC236}">
                <a16:creationId xmlns:a16="http://schemas.microsoft.com/office/drawing/2014/main" id="{74FCC60B-72D6-3849-B861-C73E9F07C5A5}"/>
              </a:ext>
            </a:extLst>
          </p:cNvPr>
          <p:cNvSpPr>
            <a:spLocks noGrp="1"/>
          </p:cNvSpPr>
          <p:nvPr>
            <p:ph type="pic" sz="quarter" idx="11"/>
          </p:nvPr>
        </p:nvSpPr>
        <p:spPr>
          <a:xfrm>
            <a:off x="1104156" y="1312418"/>
            <a:ext cx="571500" cy="45719"/>
          </a:xfrm>
          <a:prstGeom prst="rect">
            <a:avLst/>
          </a:prstGeom>
          <a:solidFill>
            <a:schemeClr val="accent1"/>
          </a:solidFill>
        </p:spPr>
        <p:txBody>
          <a:bodyPr/>
          <a:lstStyle>
            <a:lvl1pPr>
              <a:buNone/>
              <a:defRPr sz="100">
                <a:solidFill>
                  <a:srgbClr val="D0DF66"/>
                </a:solidFill>
              </a:defRPr>
            </a:lvl1pPr>
          </a:lstStyle>
          <a:p>
            <a:endParaRPr lang="en-US" dirty="0"/>
          </a:p>
        </p:txBody>
      </p:sp>
      <p:sp>
        <p:nvSpPr>
          <p:cNvPr id="21" name="Picture Placeholder 11">
            <a:extLst>
              <a:ext uri="{FF2B5EF4-FFF2-40B4-BE49-F238E27FC236}">
                <a16:creationId xmlns:a16="http://schemas.microsoft.com/office/drawing/2014/main" id="{0D9A8439-1379-954C-8051-56D92C94ADDC}"/>
              </a:ext>
            </a:extLst>
          </p:cNvPr>
          <p:cNvSpPr>
            <a:spLocks noGrp="1"/>
          </p:cNvSpPr>
          <p:nvPr>
            <p:ph type="pic" sz="quarter" idx="14"/>
          </p:nvPr>
        </p:nvSpPr>
        <p:spPr>
          <a:xfrm>
            <a:off x="1752691" y="1311978"/>
            <a:ext cx="571500" cy="45719"/>
          </a:xfrm>
          <a:prstGeom prst="rect">
            <a:avLst/>
          </a:prstGeom>
          <a:solidFill>
            <a:schemeClr val="accent1"/>
          </a:solidFill>
        </p:spPr>
        <p:txBody>
          <a:bodyPr/>
          <a:lstStyle>
            <a:lvl1pPr>
              <a:buNone/>
              <a:defRPr sz="100">
                <a:solidFill>
                  <a:srgbClr val="BACB39"/>
                </a:solidFill>
              </a:defRPr>
            </a:lvl1pPr>
          </a:lstStyle>
          <a:p>
            <a:endParaRPr lang="en-US" dirty="0"/>
          </a:p>
        </p:txBody>
      </p:sp>
      <p:sp>
        <p:nvSpPr>
          <p:cNvPr id="22" name="Picture Placeholder 11">
            <a:extLst>
              <a:ext uri="{FF2B5EF4-FFF2-40B4-BE49-F238E27FC236}">
                <a16:creationId xmlns:a16="http://schemas.microsoft.com/office/drawing/2014/main" id="{C0B0B32D-47BE-E348-880A-6A9AB345A62D}"/>
              </a:ext>
            </a:extLst>
          </p:cNvPr>
          <p:cNvSpPr>
            <a:spLocks noGrp="1"/>
          </p:cNvSpPr>
          <p:nvPr>
            <p:ph type="pic" sz="quarter" idx="15"/>
          </p:nvPr>
        </p:nvSpPr>
        <p:spPr>
          <a:xfrm>
            <a:off x="2401226" y="1311538"/>
            <a:ext cx="571500" cy="45719"/>
          </a:xfrm>
          <a:prstGeom prst="rect">
            <a:avLst/>
          </a:prstGeom>
          <a:solidFill>
            <a:srgbClr val="BACB39"/>
          </a:solidFill>
        </p:spPr>
        <p:txBody>
          <a:bodyPr/>
          <a:lstStyle>
            <a:lvl1pPr>
              <a:buNone/>
              <a:defRPr sz="100">
                <a:solidFill>
                  <a:srgbClr val="BACB39"/>
                </a:solidFill>
              </a:defRPr>
            </a:lvl1pPr>
          </a:lstStyle>
          <a:p>
            <a:endParaRPr lang="en-US" dirty="0"/>
          </a:p>
        </p:txBody>
      </p:sp>
    </p:spTree>
    <p:extLst>
      <p:ext uri="{BB962C8B-B14F-4D97-AF65-F5344CB8AC3E}">
        <p14:creationId xmlns:p14="http://schemas.microsoft.com/office/powerpoint/2010/main" val="16450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effectLst>
                  <a:glow rad="101600">
                    <a:schemeClr val="bg1">
                      <a:alpha val="60000"/>
                    </a:schemeClr>
                  </a:glow>
                </a:effectLst>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effectLst>
                  <a:glow rad="101600">
                    <a:schemeClr val="bg1">
                      <a:alpha val="60000"/>
                    </a:schemeClr>
                  </a:glo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9/2/2018</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pic>
        <p:nvPicPr>
          <p:cNvPr id="143362" name="Picture 2" descr="The NASA logo is having a moment — in retail | The Seattle Times"/>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ackgroundRemoval t="5136" b="94294" l="3462" r="98077">
                        <a14:foregroundMark x1="21538" y1="48217" x2="21538" y2="48217"/>
                        <a14:foregroundMark x1="37821" y1="49215" x2="37821" y2="49215"/>
                        <a14:foregroundMark x1="45256" y1="50071" x2="45256" y2="50071"/>
                        <a14:foregroundMark x1="38590" y1="50214" x2="38590" y2="50214"/>
                        <a14:foregroundMark x1="40385" y1="51641" x2="40385" y2="51641"/>
                        <a14:foregroundMark x1="54615" y1="47504" x2="54615" y2="47504"/>
                        <a14:foregroundMark x1="61538" y1="55207" x2="61538" y2="55207"/>
                        <a14:foregroundMark x1="65256" y1="54494" x2="65256" y2="54494"/>
                        <a14:foregroundMark x1="67308" y1="63338" x2="67308" y2="63338"/>
                        <a14:foregroundMark x1="67821" y1="63909" x2="67821" y2="63909"/>
                        <a14:foregroundMark x1="66923" y1="58203" x2="66923" y2="58203"/>
                        <a14:foregroundMark x1="67692" y1="54922" x2="67692" y2="54922"/>
                        <a14:foregroundMark x1="71026" y1="50499" x2="71026" y2="50499"/>
                        <a14:foregroundMark x1="76667" y1="49643" x2="76667" y2="49643"/>
                        <a14:foregroundMark x1="73205" y1="44223" x2="73205" y2="44223"/>
                        <a14:foregroundMark x1="75513" y1="59058" x2="75513" y2="59058"/>
                        <a14:foregroundMark x1="76667" y1="56063" x2="76667" y2="56063"/>
                        <a14:foregroundMark x1="32436" y1="23395" x2="32436" y2="23395"/>
                        <a14:foregroundMark x1="28846" y1="28673" x2="28846" y2="28673"/>
                        <a14:foregroundMark x1="29615" y1="36519" x2="29615" y2="36519"/>
                        <a14:foregroundMark x1="38846" y1="55777" x2="38846" y2="55777"/>
                        <a14:foregroundMark x1="46410" y1="65621" x2="46410" y2="65621"/>
                        <a14:foregroundMark x1="45256" y1="54494" x2="45256" y2="54494"/>
                        <a14:foregroundMark x1="41282" y1="46362" x2="41282" y2="46362"/>
                        <a14:foregroundMark x1="44231" y1="52068" x2="44231" y2="52068"/>
                        <a14:foregroundMark x1="41923" y1="46790" x2="41923" y2="46790"/>
                        <a14:foregroundMark x1="37179" y1="53067" x2="37179" y2="53067"/>
                        <a14:foregroundMark x1="37564" y1="54494" x2="37564" y2="54494"/>
                        <a14:foregroundMark x1="35897" y1="56491" x2="35897" y2="56491"/>
                        <a14:foregroundMark x1="26538" y1="54922" x2="26538" y2="54922"/>
                        <a14:foregroundMark x1="21795" y1="50927" x2="22179" y2="50927"/>
                        <a14:foregroundMark x1="23590" y1="47218" x2="23590" y2="47218"/>
                        <a14:foregroundMark x1="19487" y1="44508" x2="19487" y2="44508"/>
                        <a14:foregroundMark x1="17949" y1="51641" x2="17949" y2="51641"/>
                        <a14:foregroundMark x1="18077" y1="56348" x2="18077" y2="56348"/>
                        <a14:foregroundMark x1="18333" y1="48645" x2="18333" y2="48645"/>
                        <a14:foregroundMark x1="18590" y1="44793" x2="18590" y2="44793"/>
                        <a14:foregroundMark x1="24359" y1="51926" x2="24359" y2="51926"/>
                        <a14:foregroundMark x1="28333" y1="45934" x2="28333" y2="45934"/>
                        <a14:foregroundMark x1="43590" y1="26676" x2="43590" y2="26676"/>
                        <a14:foregroundMark x1="50385" y1="31954" x2="50385" y2="31954"/>
                        <a14:foregroundMark x1="55769" y1="37660" x2="55769" y2="37660"/>
                        <a14:foregroundMark x1="58205" y1="41797" x2="58205" y2="41797"/>
                        <a14:foregroundMark x1="59359" y1="42796" x2="59359" y2="42796"/>
                        <a14:foregroundMark x1="61538" y1="43081" x2="61538" y2="43081"/>
                        <a14:foregroundMark x1="59231" y1="44365" x2="59231" y2="44365"/>
                        <a14:foregroundMark x1="62179" y1="48074" x2="62179" y2="48074"/>
                        <a14:foregroundMark x1="63974" y1="52068" x2="63974" y2="52068"/>
                        <a14:foregroundMark x1="61410" y1="53923" x2="61410" y2="53923"/>
                        <a14:foregroundMark x1="58077" y1="56348" x2="58077" y2="56348"/>
                        <a14:foregroundMark x1="55128" y1="56919" x2="55128" y2="56919"/>
                        <a14:foregroundMark x1="56026" y1="48930" x2="56026" y2="48930"/>
                        <a14:foregroundMark x1="53333" y1="44650" x2="53846" y2="44650"/>
                        <a14:foregroundMark x1="55256" y1="43795" x2="55769" y2="43795"/>
                        <a14:foregroundMark x1="42564" y1="49215" x2="42564" y2="49215"/>
                        <a14:foregroundMark x1="68590" y1="51355" x2="68590" y2="51355"/>
                        <a14:foregroundMark x1="70000" y1="47218" x2="70000" y2="47218"/>
                        <a14:foregroundMark x1="71538" y1="44080" x2="71538" y2="44080"/>
                        <a14:foregroundMark x1="96410" y1="12268" x2="96410" y2="12268"/>
                      </a14:backgroundRemoval>
                    </a14:imgEffect>
                  </a14:imgLayer>
                </a14:imgProps>
              </a:ext>
              <a:ext uri="{28A0092B-C50C-407E-A947-70E740481C1C}">
                <a14:useLocalDpi xmlns:a14="http://schemas.microsoft.com/office/drawing/2010/main"/>
              </a:ext>
            </a:extLst>
          </a:blip>
          <a:srcRect/>
          <a:stretch>
            <a:fillRect/>
          </a:stretch>
        </p:blipFill>
        <p:spPr bwMode="auto">
          <a:xfrm>
            <a:off x="11140901" y="62630"/>
            <a:ext cx="940452" cy="84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92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9/2/2018</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5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8" y="74636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8" y="1386130"/>
            <a:ext cx="5386917" cy="491307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6" y="74636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6" y="1386130"/>
            <a:ext cx="5389033" cy="491307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9/2/2018</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39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9/2/2018</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46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OCT Digital Transformation PPT Background 3.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Placeholder 1"/>
          <p:cNvSpPr>
            <a:spLocks noGrp="1"/>
          </p:cNvSpPr>
          <p:nvPr>
            <p:ph type="title"/>
          </p:nvPr>
        </p:nvSpPr>
        <p:spPr>
          <a:xfrm>
            <a:off x="221674" y="6426"/>
            <a:ext cx="11360726" cy="7399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1673" y="895927"/>
            <a:ext cx="11720945" cy="5230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488698"/>
            <a:ext cx="2844800" cy="365125"/>
          </a:xfrm>
          <a:prstGeom prst="rect">
            <a:avLst/>
          </a:prstGeom>
        </p:spPr>
        <p:txBody>
          <a:bodyPr vert="horz" lIns="91440" tIns="45720" rIns="91440" bIns="45720" rtlCol="0" anchor="ctr"/>
          <a:lstStyle>
            <a:lvl1pPr algn="l">
              <a:defRPr sz="1200">
                <a:solidFill>
                  <a:schemeClr val="tx1"/>
                </a:solidFill>
              </a:defRPr>
            </a:lvl1pPr>
          </a:lstStyle>
          <a:p>
            <a:r>
              <a:rPr lang="en-US"/>
              <a:t>9/2/2018</a:t>
            </a:r>
          </a:p>
        </p:txBody>
      </p:sp>
      <p:sp>
        <p:nvSpPr>
          <p:cNvPr id="5" name="Footer Placeholder 4"/>
          <p:cNvSpPr>
            <a:spLocks noGrp="1"/>
          </p:cNvSpPr>
          <p:nvPr>
            <p:ph type="ftr" sz="quarter" idx="3"/>
          </p:nvPr>
        </p:nvSpPr>
        <p:spPr>
          <a:xfrm>
            <a:off x="4165600" y="6488698"/>
            <a:ext cx="3860800" cy="365125"/>
          </a:xfrm>
          <a:prstGeom prst="rect">
            <a:avLst/>
          </a:prstGeom>
        </p:spPr>
        <p:txBody>
          <a:bodyPr vert="horz" lIns="91440" tIns="45720" rIns="91440" bIns="45720" rtlCol="0" anchor="ctr"/>
          <a:lstStyle>
            <a:lvl1pPr algn="ctr">
              <a:defRPr sz="1200">
                <a:solidFill>
                  <a:srgbClr val="FF0000"/>
                </a:solidFill>
              </a:defRPr>
            </a:lvl1pPr>
          </a:lstStyle>
          <a:p>
            <a:endParaRPr lang="en-US"/>
          </a:p>
        </p:txBody>
      </p:sp>
      <p:sp>
        <p:nvSpPr>
          <p:cNvPr id="6" name="Slide Number Placeholder 5"/>
          <p:cNvSpPr>
            <a:spLocks noGrp="1"/>
          </p:cNvSpPr>
          <p:nvPr>
            <p:ph type="sldNum" sz="quarter" idx="4"/>
          </p:nvPr>
        </p:nvSpPr>
        <p:spPr>
          <a:xfrm>
            <a:off x="9347200" y="64886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867450"/>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2" r:id="rId3"/>
    <p:sldLayoutId id="2147483674" r:id="rId4"/>
    <p:sldLayoutId id="2147483682" r:id="rId5"/>
    <p:sldLayoutId id="2147483663" r:id="rId6"/>
    <p:sldLayoutId id="2147483664" r:id="rId7"/>
    <p:sldLayoutId id="2147483665" r:id="rId8"/>
    <p:sldLayoutId id="2147483666" r:id="rId9"/>
    <p:sldLayoutId id="2147483672" r:id="rId10"/>
    <p:sldLayoutId id="2147483667" r:id="rId11"/>
    <p:sldLayoutId id="2147483668" r:id="rId12"/>
    <p:sldLayoutId id="2147483669" r:id="rId13"/>
    <p:sldLayoutId id="2147483673" r:id="rId14"/>
    <p:sldLayoutId id="2147483684" r:id="rId15"/>
  </p:sldLayoutIdLst>
  <p:hf hdr="0" ftr="0" dt="0"/>
  <p:txStyles>
    <p:titleStyle>
      <a:lvl1pPr algn="l" defTabSz="914400" rtl="0" eaLnBrk="1" latinLnBrk="0" hangingPunct="1">
        <a:spcBef>
          <a:spcPct val="0"/>
        </a:spcBef>
        <a:buNone/>
        <a:defRPr sz="4000" kern="1200">
          <a:solidFill>
            <a:schemeClr val="tx1"/>
          </a:solidFill>
          <a:latin typeface="Helvetica"/>
          <a:ea typeface="+mj-ea"/>
          <a:cs typeface="Helvetica"/>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Helvetica"/>
          <a:ea typeface="+mn-ea"/>
          <a:cs typeface="Helvetica"/>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Helvetica"/>
          <a:ea typeface="+mn-ea"/>
          <a:cs typeface="Helvetica"/>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Helvetica"/>
          <a:ea typeface="+mn-ea"/>
          <a:cs typeface="Helvetica"/>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E29ECEB-47A5-C24A-883F-CA8B08FD6600}"/>
              </a:ext>
            </a:extLst>
          </p:cNvPr>
          <p:cNvSpPr>
            <a:spLocks noGrp="1"/>
          </p:cNvSpPr>
          <p:nvPr>
            <p:ph type="sldNum" sz="quarter" idx="4"/>
          </p:nvPr>
        </p:nvSpPr>
        <p:spPr>
          <a:xfrm>
            <a:off x="11693769" y="6425725"/>
            <a:ext cx="332252" cy="215444"/>
          </a:xfrm>
          <a:prstGeom prst="rect">
            <a:avLst/>
          </a:prstGeom>
        </p:spPr>
        <p:txBody>
          <a:bodyPr wrap="square">
            <a:spAutoFit/>
          </a:bodyPr>
          <a:lstStyle>
            <a:lvl1pPr algn="ctr">
              <a:lnSpc>
                <a:spcPct val="100000"/>
              </a:lnSpc>
              <a:defRPr lang="en-US" sz="800" b="1" i="0" smtClean="0">
                <a:solidFill>
                  <a:schemeClr val="tx1">
                    <a:lumMod val="50000"/>
                  </a:schemeClr>
                </a:solidFill>
                <a:latin typeface="Helvetica" pitchFamily="2" charset="0"/>
                <a:ea typeface="Helvetica" pitchFamily="2" charset="0"/>
                <a:cs typeface="Arial" panose="020B0604020202020204" pitchFamily="34" charset="0"/>
              </a:defRPr>
            </a:lvl1pPr>
          </a:lstStyle>
          <a:p>
            <a:fld id="{F3652C93-0894-6C41-AECA-3DF4A20CE1FC}" type="slidenum">
              <a:rPr lang="en-US" smtClean="0"/>
              <a:pPr/>
              <a:t>‹#›</a:t>
            </a:fld>
            <a:endParaRPr lang="en-US"/>
          </a:p>
        </p:txBody>
      </p:sp>
    </p:spTree>
    <p:extLst>
      <p:ext uri="{BB962C8B-B14F-4D97-AF65-F5344CB8AC3E}">
        <p14:creationId xmlns:p14="http://schemas.microsoft.com/office/powerpoint/2010/main" val="3995428754"/>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64067" y="1431925"/>
            <a:ext cx="11451167"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27" name="Rectangle 2"/>
          <p:cNvSpPr>
            <a:spLocks noGrp="1" noChangeArrowheads="1"/>
          </p:cNvSpPr>
          <p:nvPr>
            <p:ph type="title"/>
          </p:nvPr>
        </p:nvSpPr>
        <p:spPr bwMode="auto">
          <a:xfrm>
            <a:off x="336551" y="379413"/>
            <a:ext cx="1148926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37" name="Rectangle 13"/>
          <p:cNvSpPr>
            <a:spLocks noGrp="1" noChangeArrowheads="1"/>
          </p:cNvSpPr>
          <p:nvPr>
            <p:ph type="sldNum" sz="quarter" idx="4"/>
          </p:nvPr>
        </p:nvSpPr>
        <p:spPr bwMode="auto">
          <a:xfrm>
            <a:off x="11347451" y="6511925"/>
            <a:ext cx="47836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rgbClr val="FED915"/>
                </a:solidFill>
              </a:defRPr>
            </a:lvl1pPr>
          </a:lstStyle>
          <a:p>
            <a:pPr fontAlgn="base">
              <a:spcBef>
                <a:spcPct val="0"/>
              </a:spcBef>
              <a:spcAft>
                <a:spcPct val="0"/>
              </a:spcAft>
            </a:pPr>
            <a:fld id="{A42EB3CA-2BFF-45F6-B352-168F392DBFE4}" type="slidenum">
              <a:rPr lang="en-US" altLang="en-US"/>
              <a:pPr fontAlgn="base">
                <a:spcBef>
                  <a:spcPct val="0"/>
                </a:spcBef>
                <a:spcAft>
                  <a:spcPct val="0"/>
                </a:spcAft>
              </a:pPr>
              <a:t>‹#›</a:t>
            </a:fld>
            <a:endParaRPr lang="en-US" altLang="en-US" dirty="0"/>
          </a:p>
        </p:txBody>
      </p:sp>
      <p:sp>
        <p:nvSpPr>
          <p:cNvPr id="8" name="TextBox 7"/>
          <p:cNvSpPr txBox="1"/>
          <p:nvPr/>
        </p:nvSpPr>
        <p:spPr>
          <a:xfrm>
            <a:off x="0" y="6487725"/>
            <a:ext cx="8068734" cy="276999"/>
          </a:xfrm>
          <a:prstGeom prst="rect">
            <a:avLst/>
          </a:prstGeom>
          <a:noFill/>
        </p:spPr>
        <p:txBody>
          <a:bodyPr wrap="square">
            <a:spAutoFit/>
          </a:bodyPr>
          <a:lstStyle/>
          <a:p>
            <a:pPr fontAlgn="base">
              <a:spcBef>
                <a:spcPct val="0"/>
              </a:spcBef>
              <a:spcAft>
                <a:spcPct val="0"/>
              </a:spcAft>
              <a:defRPr/>
            </a:pPr>
            <a:r>
              <a:rPr lang="en-US" sz="1200" spc="500" dirty="0">
                <a:solidFill>
                  <a:srgbClr val="FFFFFF"/>
                </a:solidFill>
              </a:rPr>
              <a:t>NASA </a:t>
            </a:r>
            <a:r>
              <a:rPr lang="en-US" sz="1200" b="1" spc="500" dirty="0">
                <a:solidFill>
                  <a:srgbClr val="FFFFFF"/>
                </a:solidFill>
              </a:rPr>
              <a:t>MODEL BASED Safety and Mission Assurance</a:t>
            </a:r>
          </a:p>
        </p:txBody>
      </p:sp>
    </p:spTree>
    <p:extLst>
      <p:ext uri="{BB962C8B-B14F-4D97-AF65-F5344CB8AC3E}">
        <p14:creationId xmlns:p14="http://schemas.microsoft.com/office/powerpoint/2010/main" val="339640322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eaLnBrk="1" fontAlgn="base" hangingPunct="1">
        <a:lnSpc>
          <a:spcPct val="90000"/>
        </a:lnSpc>
        <a:spcBef>
          <a:spcPct val="0"/>
        </a:spcBef>
        <a:spcAft>
          <a:spcPct val="0"/>
        </a:spcAft>
        <a:defRPr sz="2800" b="1">
          <a:solidFill>
            <a:srgbClr val="FED915"/>
          </a:solidFill>
          <a:latin typeface="+mj-lt"/>
          <a:ea typeface="+mj-ea"/>
          <a:cs typeface="+mj-cs"/>
        </a:defRPr>
      </a:lvl1pPr>
      <a:lvl2pPr algn="l" rtl="0" eaLnBrk="1" fontAlgn="base" hangingPunct="1">
        <a:lnSpc>
          <a:spcPct val="90000"/>
        </a:lnSpc>
        <a:spcBef>
          <a:spcPct val="0"/>
        </a:spcBef>
        <a:spcAft>
          <a:spcPct val="0"/>
        </a:spcAft>
        <a:defRPr sz="2800" b="1">
          <a:solidFill>
            <a:srgbClr val="FED915"/>
          </a:solidFill>
          <a:latin typeface="Arial" pitchFamily="-111" charset="0"/>
          <a:ea typeface="ＭＳ Ｐゴシック" pitchFamily="-111" charset="-128"/>
          <a:cs typeface="ＭＳ Ｐゴシック" pitchFamily="-111" charset="-128"/>
        </a:defRPr>
      </a:lvl2pPr>
      <a:lvl3pPr algn="l" rtl="0" eaLnBrk="1" fontAlgn="base" hangingPunct="1">
        <a:lnSpc>
          <a:spcPct val="90000"/>
        </a:lnSpc>
        <a:spcBef>
          <a:spcPct val="0"/>
        </a:spcBef>
        <a:spcAft>
          <a:spcPct val="0"/>
        </a:spcAft>
        <a:defRPr sz="2800" b="1">
          <a:solidFill>
            <a:srgbClr val="FED915"/>
          </a:solidFill>
          <a:latin typeface="Arial" pitchFamily="-111" charset="0"/>
          <a:ea typeface="ＭＳ Ｐゴシック" pitchFamily="-111" charset="-128"/>
          <a:cs typeface="ＭＳ Ｐゴシック" pitchFamily="-111" charset="-128"/>
        </a:defRPr>
      </a:lvl3pPr>
      <a:lvl4pPr algn="l" rtl="0" eaLnBrk="1" fontAlgn="base" hangingPunct="1">
        <a:lnSpc>
          <a:spcPct val="90000"/>
        </a:lnSpc>
        <a:spcBef>
          <a:spcPct val="0"/>
        </a:spcBef>
        <a:spcAft>
          <a:spcPct val="0"/>
        </a:spcAft>
        <a:defRPr sz="2800" b="1">
          <a:solidFill>
            <a:srgbClr val="FED915"/>
          </a:solidFill>
          <a:latin typeface="Arial" pitchFamily="-111" charset="0"/>
          <a:ea typeface="ＭＳ Ｐゴシック" pitchFamily="-111" charset="-128"/>
          <a:cs typeface="ＭＳ Ｐゴシック" pitchFamily="-111" charset="-128"/>
        </a:defRPr>
      </a:lvl4pPr>
      <a:lvl5pPr algn="l" rtl="0" eaLnBrk="1" fontAlgn="base" hangingPunct="1">
        <a:lnSpc>
          <a:spcPct val="90000"/>
        </a:lnSpc>
        <a:spcBef>
          <a:spcPct val="0"/>
        </a:spcBef>
        <a:spcAft>
          <a:spcPct val="0"/>
        </a:spcAft>
        <a:defRPr sz="2800" b="1">
          <a:solidFill>
            <a:srgbClr val="FED915"/>
          </a:solidFill>
          <a:latin typeface="Arial" pitchFamily="-111" charset="0"/>
          <a:ea typeface="ＭＳ Ｐゴシック" pitchFamily="-111" charset="-128"/>
          <a:cs typeface="ＭＳ Ｐゴシック" pitchFamily="-111" charset="-128"/>
        </a:defRPr>
      </a:lvl5pPr>
      <a:lvl6pPr marL="457200" algn="l" rtl="0" eaLnBrk="1" fontAlgn="base" hangingPunct="1">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6pPr>
      <a:lvl7pPr marL="914400" algn="l" rtl="0" eaLnBrk="1" fontAlgn="base" hangingPunct="1">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7pPr>
      <a:lvl8pPr marL="1371600" algn="l" rtl="0" eaLnBrk="1" fontAlgn="base" hangingPunct="1">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8pPr>
      <a:lvl9pPr marL="1828800" algn="l" rtl="0" eaLnBrk="1" fontAlgn="base" hangingPunct="1">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9pPr>
    </p:titleStyle>
    <p:bodyStyle>
      <a:lvl1pPr marL="115888" indent="-115888" algn="l" rtl="0" eaLnBrk="1" fontAlgn="base" hangingPunct="1">
        <a:spcBef>
          <a:spcPct val="20000"/>
        </a:spcBef>
        <a:spcAft>
          <a:spcPct val="0"/>
        </a:spcAft>
        <a:buClr>
          <a:srgbClr val="F08022"/>
        </a:buClr>
        <a:buChar char="•"/>
        <a:defRPr>
          <a:solidFill>
            <a:srgbClr val="13327B"/>
          </a:solidFill>
          <a:latin typeface="+mn-lt"/>
          <a:ea typeface="+mn-ea"/>
          <a:cs typeface="+mn-cs"/>
        </a:defRPr>
      </a:lvl1pPr>
      <a:lvl2pPr marL="401638" indent="-171450" algn="l" rtl="0" eaLnBrk="1" fontAlgn="base" hangingPunct="1">
        <a:spcBef>
          <a:spcPct val="20000"/>
        </a:spcBef>
        <a:spcAft>
          <a:spcPct val="0"/>
        </a:spcAft>
        <a:buClr>
          <a:srgbClr val="F08022"/>
        </a:buClr>
        <a:buChar char="–"/>
        <a:defRPr>
          <a:solidFill>
            <a:srgbClr val="13327B"/>
          </a:solidFill>
          <a:latin typeface="+mn-lt"/>
          <a:ea typeface="+mn-ea"/>
        </a:defRPr>
      </a:lvl2pPr>
      <a:lvl3pPr marL="625475" indent="-109538" algn="l" rtl="0" eaLnBrk="1" fontAlgn="base" hangingPunct="1">
        <a:spcBef>
          <a:spcPct val="20000"/>
        </a:spcBef>
        <a:spcAft>
          <a:spcPct val="0"/>
        </a:spcAft>
        <a:buClr>
          <a:srgbClr val="F08022"/>
        </a:buClr>
        <a:buChar char="•"/>
        <a:defRPr>
          <a:solidFill>
            <a:srgbClr val="13327B"/>
          </a:solidFill>
          <a:latin typeface="+mn-lt"/>
          <a:ea typeface="+mn-ea"/>
        </a:defRPr>
      </a:lvl3pPr>
      <a:lvl4pPr marL="911225" indent="-168275" algn="l" rtl="0" eaLnBrk="1" fontAlgn="base" hangingPunct="1">
        <a:spcBef>
          <a:spcPct val="20000"/>
        </a:spcBef>
        <a:spcAft>
          <a:spcPct val="0"/>
        </a:spcAft>
        <a:buClr>
          <a:srgbClr val="F08022"/>
        </a:buClr>
        <a:buChar char="–"/>
        <a:defRPr>
          <a:solidFill>
            <a:srgbClr val="13327B"/>
          </a:solidFill>
          <a:latin typeface="+mn-lt"/>
          <a:ea typeface="+mn-ea"/>
        </a:defRPr>
      </a:lvl4pPr>
      <a:lvl5pPr marL="1201738" indent="-176213" algn="l" rtl="0" eaLnBrk="1" fontAlgn="base" hangingPunct="1">
        <a:spcBef>
          <a:spcPct val="20000"/>
        </a:spcBef>
        <a:spcAft>
          <a:spcPct val="0"/>
        </a:spcAft>
        <a:buClr>
          <a:srgbClr val="F08022"/>
        </a:buClr>
        <a:buChar char="»"/>
        <a:defRPr>
          <a:solidFill>
            <a:srgbClr val="13327B"/>
          </a:solidFill>
          <a:latin typeface="+mn-lt"/>
          <a:ea typeface="+mn-ea"/>
        </a:defRPr>
      </a:lvl5pPr>
      <a:lvl6pPr marL="1658938" indent="-176213" algn="l" rtl="0" eaLnBrk="1" fontAlgn="base" hangingPunct="1">
        <a:spcBef>
          <a:spcPct val="20000"/>
        </a:spcBef>
        <a:spcAft>
          <a:spcPct val="0"/>
        </a:spcAft>
        <a:buClr>
          <a:srgbClr val="45ADE3"/>
        </a:buClr>
        <a:buChar char="»"/>
        <a:defRPr>
          <a:solidFill>
            <a:schemeClr val="tx1"/>
          </a:solidFill>
          <a:latin typeface="+mn-lt"/>
          <a:ea typeface="+mn-ea"/>
        </a:defRPr>
      </a:lvl6pPr>
      <a:lvl7pPr marL="2116138" indent="-176213" algn="l" rtl="0" eaLnBrk="1" fontAlgn="base" hangingPunct="1">
        <a:spcBef>
          <a:spcPct val="20000"/>
        </a:spcBef>
        <a:spcAft>
          <a:spcPct val="0"/>
        </a:spcAft>
        <a:buClr>
          <a:srgbClr val="45ADE3"/>
        </a:buClr>
        <a:buChar char="»"/>
        <a:defRPr>
          <a:solidFill>
            <a:schemeClr val="tx1"/>
          </a:solidFill>
          <a:latin typeface="+mn-lt"/>
          <a:ea typeface="+mn-ea"/>
        </a:defRPr>
      </a:lvl7pPr>
      <a:lvl8pPr marL="2573338" indent="-176213" algn="l" rtl="0" eaLnBrk="1" fontAlgn="base" hangingPunct="1">
        <a:spcBef>
          <a:spcPct val="20000"/>
        </a:spcBef>
        <a:spcAft>
          <a:spcPct val="0"/>
        </a:spcAft>
        <a:buClr>
          <a:srgbClr val="45ADE3"/>
        </a:buClr>
        <a:buChar char="»"/>
        <a:defRPr>
          <a:solidFill>
            <a:schemeClr val="tx1"/>
          </a:solidFill>
          <a:latin typeface="+mn-lt"/>
          <a:ea typeface="+mn-ea"/>
        </a:defRPr>
      </a:lvl8pPr>
      <a:lvl9pPr marL="3030538" indent="-176213" algn="l" rtl="0" eaLnBrk="1" fontAlgn="base" hangingPunct="1">
        <a:spcBef>
          <a:spcPct val="20000"/>
        </a:spcBef>
        <a:spcAft>
          <a:spcPct val="0"/>
        </a:spcAft>
        <a:buClr>
          <a:srgbClr val="45ADE3"/>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29692-9E2D-40A5-9B7C-A482F617DB81}" type="datetime1">
              <a:rPr lang="en-US" smtClean="0"/>
              <a:t>6/22/2022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67D0C-D133-4E0D-B977-185831707AC6}" type="slidenum">
              <a:rPr lang="en-US" smtClean="0"/>
              <a:t>‹#›</a:t>
            </a:fld>
            <a:endParaRPr lang="en-US" dirty="0"/>
          </a:p>
        </p:txBody>
      </p:sp>
    </p:spTree>
    <p:extLst>
      <p:ext uri="{BB962C8B-B14F-4D97-AF65-F5344CB8AC3E}">
        <p14:creationId xmlns:p14="http://schemas.microsoft.com/office/powerpoint/2010/main" val="18435944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2B2D4-591C-408B-AAF2-87D54CA9A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3BC6D3-CE82-4C05-83BE-25E17170E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E3C9F-5874-4549-A95A-9163EF084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A3DB8-FCC7-4B9B-B085-6208F466DEB6}" type="datetimeFigureOut">
              <a:rPr lang="en-US" smtClean="0"/>
              <a:t>6/22/2022</a:t>
            </a:fld>
            <a:endParaRPr lang="en-US"/>
          </a:p>
        </p:txBody>
      </p:sp>
      <p:sp>
        <p:nvSpPr>
          <p:cNvPr id="5" name="Footer Placeholder 4">
            <a:extLst>
              <a:ext uri="{FF2B5EF4-FFF2-40B4-BE49-F238E27FC236}">
                <a16:creationId xmlns:a16="http://schemas.microsoft.com/office/drawing/2014/main" id="{3D7D4692-290C-46AC-A542-67A1A6761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CA5657-1719-4435-9BA2-B130697C9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B40CC-72C8-40DA-8D6F-E262E89215A0}" type="slidenum">
              <a:rPr lang="en-US" smtClean="0"/>
              <a:t>‹#›</a:t>
            </a:fld>
            <a:endParaRPr lang="en-US"/>
          </a:p>
        </p:txBody>
      </p:sp>
    </p:spTree>
    <p:extLst>
      <p:ext uri="{BB962C8B-B14F-4D97-AF65-F5344CB8AC3E}">
        <p14:creationId xmlns:p14="http://schemas.microsoft.com/office/powerpoint/2010/main" val="366014694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19.gif"/><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file://localhost/Users/kgammage/Documents/CustomerWork/Meatballs/NASA.gif" TargetMode="External"/><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image" Target="../media/image19.gif"/><Relationship Id="rId5"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9.xml"/><Relationship Id="rId4" Type="http://schemas.openxmlformats.org/officeDocument/2006/relationships/image" Target="../media/image42.emf"/></Relationships>
</file>

<file path=ppt/slides/_rels/slide17.xml.rels><?xml version="1.0" encoding="UTF-8" standalone="yes"?>
<Relationships xmlns="http://schemas.openxmlformats.org/package/2006/relationships"><Relationship Id="rId8" Type="http://schemas.openxmlformats.org/officeDocument/2006/relationships/hyperlink" Target="http://english.tachyonbeam.com/2017/04/20/the-arrival-of-two-new-astronauts-on-the-international-space-station-completes-the-expedition-51-crew/" TargetMode="External"/><Relationship Id="rId13" Type="http://schemas.openxmlformats.org/officeDocument/2006/relationships/image" Target="file://localhost/Users/kgammage/Documents/CustomerWork/Meatballs/NASA.gif" TargetMode="External"/><Relationship Id="rId3" Type="http://schemas.openxmlformats.org/officeDocument/2006/relationships/image" Target="../media/image43.jpg"/><Relationship Id="rId7" Type="http://schemas.openxmlformats.org/officeDocument/2006/relationships/image" Target="../media/image45.jpeg"/><Relationship Id="rId12"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50.xml"/><Relationship Id="rId6" Type="http://schemas.openxmlformats.org/officeDocument/2006/relationships/hyperlink" Target="https://freepngimg.com/png/17184-time-png-clipart" TargetMode="External"/><Relationship Id="rId11" Type="http://schemas.openxmlformats.org/officeDocument/2006/relationships/image" Target="../media/image17.png"/><Relationship Id="rId5" Type="http://schemas.openxmlformats.org/officeDocument/2006/relationships/image" Target="../media/image44.png"/><Relationship Id="rId15" Type="http://schemas.openxmlformats.org/officeDocument/2006/relationships/image" Target="../media/image47.svg"/><Relationship Id="rId10" Type="http://schemas.openxmlformats.org/officeDocument/2006/relationships/image" Target="../media/image18.png"/><Relationship Id="rId4" Type="http://schemas.openxmlformats.org/officeDocument/2006/relationships/hyperlink" Target="https://gsouto-digitalteacher.blogspot.com/2017/09/schools-samuel-johnson-pioneer.html" TargetMode="External"/><Relationship Id="rId9" Type="http://schemas.openxmlformats.org/officeDocument/2006/relationships/image" Target="../media/image35.pn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8.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file://localhost/Users/kgammage/Documents/CustomerWork/Meatballs/NASA.gif" TargetMode="External"/><Relationship Id="rId11" Type="http://schemas.openxmlformats.org/officeDocument/2006/relationships/image" Target="../media/image51.jpeg"/><Relationship Id="rId5" Type="http://schemas.openxmlformats.org/officeDocument/2006/relationships/image" Target="../media/image19.gif"/><Relationship Id="rId10" Type="http://schemas.openxmlformats.org/officeDocument/2006/relationships/image" Target="../media/image35.png"/><Relationship Id="rId4" Type="http://schemas.openxmlformats.org/officeDocument/2006/relationships/image" Target="../media/image17.png"/><Relationship Id="rId9" Type="http://schemas.openxmlformats.org/officeDocument/2006/relationships/image" Target="../media/image50.emf"/></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7.png"/><Relationship Id="rId3" Type="http://schemas.openxmlformats.org/officeDocument/2006/relationships/image" Target="../media/image52.png"/><Relationship Id="rId7" Type="http://schemas.openxmlformats.org/officeDocument/2006/relationships/image" Target="../media/image54.png"/><Relationship Id="rId12"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0.xml"/><Relationship Id="rId6" Type="http://schemas.openxmlformats.org/officeDocument/2006/relationships/hyperlink" Target="http://insightextractor.com/2016/07/07/reasons-developing-data-dictionary-important/" TargetMode="External"/><Relationship Id="rId11" Type="http://schemas.openxmlformats.org/officeDocument/2006/relationships/hyperlink" Target="http://english.tachyonbeam.com/2017/04/20/the-arrival-of-two-new-astronauts-on-the-international-space-station-completes-the-expedition-51-crew/" TargetMode="External"/><Relationship Id="rId5" Type="http://schemas.openxmlformats.org/officeDocument/2006/relationships/image" Target="../media/image53.gif"/><Relationship Id="rId15" Type="http://schemas.openxmlformats.org/officeDocument/2006/relationships/image" Target="file://localhost/Users/kgammage/Documents/CustomerWork/Meatballs/NASA.gif" TargetMode="External"/><Relationship Id="rId10" Type="http://schemas.openxmlformats.org/officeDocument/2006/relationships/image" Target="../media/image45.jpeg"/><Relationship Id="rId4" Type="http://schemas.openxmlformats.org/officeDocument/2006/relationships/image" Target="../media/image35.png"/><Relationship Id="rId9" Type="http://schemas.openxmlformats.org/officeDocument/2006/relationships/image" Target="../media/image47.svg"/><Relationship Id="rId1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19.gif"/><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file://localhost/Users/kgammage/Documents/CustomerWork/Meatballs/NASA.gi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gif"/><Relationship Id="rId5" Type="http://schemas.openxmlformats.org/officeDocument/2006/relationships/image" Target="../media/image17.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file://localhost/Users/kgammage/Documents/CustomerWork/Meatballs/NASA.gif" TargetMode="External"/><Relationship Id="rId4" Type="http://schemas.openxmlformats.org/officeDocument/2006/relationships/image" Target="../media/image29.png"/><Relationship Id="rId9"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file://localhost/Users/kgammage/Documents/CustomerWork/Meatballs/NASA.gif"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19.gif"/><Relationship Id="rId5" Type="http://schemas.openxmlformats.org/officeDocument/2006/relationships/image" Target="../media/image1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file://localhost/Users/kgammage/Documents/CustomerWork/Meatballs/NASA.gi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gif"/><Relationship Id="rId5" Type="http://schemas.openxmlformats.org/officeDocument/2006/relationships/image" Target="../media/image1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19.gi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idx="4294967295"/>
          </p:nvPr>
        </p:nvSpPr>
        <p:spPr>
          <a:xfrm>
            <a:off x="2172218" y="2505188"/>
            <a:ext cx="8458200" cy="1752600"/>
          </a:xfrm>
          <a:effectLst/>
        </p:spPr>
        <p:txBody>
          <a:bodyPr>
            <a:noAutofit/>
          </a:bodyPr>
          <a:lstStyle/>
          <a:p>
            <a:pPr algn="ctr">
              <a:lnSpc>
                <a:spcPct val="150000"/>
              </a:lnSpc>
            </a:pPr>
            <a:r>
              <a:rPr lang="en-US" dirty="0">
                <a:solidFill>
                  <a:srgbClr val="FFC000"/>
                </a:solidFill>
              </a:rPr>
              <a:t>“Transformative Benefits”</a:t>
            </a:r>
            <a:br>
              <a:rPr lang="en-US" dirty="0">
                <a:solidFill>
                  <a:srgbClr val="FFC000"/>
                </a:solidFill>
              </a:rPr>
            </a:br>
            <a:r>
              <a:rPr lang="en-US" b="0" dirty="0">
                <a:solidFill>
                  <a:srgbClr val="FFC000"/>
                </a:solidFill>
              </a:rPr>
              <a:t>emerging from </a:t>
            </a:r>
            <a:br>
              <a:rPr lang="en-US" dirty="0">
                <a:solidFill>
                  <a:srgbClr val="FFC000"/>
                </a:solidFill>
              </a:rPr>
            </a:br>
            <a:r>
              <a:rPr lang="en-US" dirty="0">
                <a:solidFill>
                  <a:srgbClr val="FFC000"/>
                </a:solidFill>
              </a:rPr>
              <a:t>NASA OSMA’s</a:t>
            </a:r>
            <a:br>
              <a:rPr lang="en-US" dirty="0">
                <a:solidFill>
                  <a:srgbClr val="FFC000"/>
                </a:solidFill>
              </a:rPr>
            </a:br>
            <a:r>
              <a:rPr lang="en-US" dirty="0">
                <a:solidFill>
                  <a:srgbClr val="FFC000"/>
                </a:solidFill>
              </a:rPr>
              <a:t>Data Centric </a:t>
            </a:r>
            <a:r>
              <a:rPr lang="en-US" b="0" dirty="0">
                <a:solidFill>
                  <a:srgbClr val="FFC000"/>
                </a:solidFill>
              </a:rPr>
              <a:t>and</a:t>
            </a:r>
            <a:r>
              <a:rPr lang="en-US" dirty="0">
                <a:solidFill>
                  <a:srgbClr val="FFC000"/>
                </a:solidFill>
              </a:rPr>
              <a:t> Model-Based </a:t>
            </a:r>
            <a:br>
              <a:rPr lang="en-US" dirty="0">
                <a:solidFill>
                  <a:srgbClr val="FFC000"/>
                </a:solidFill>
              </a:rPr>
            </a:br>
            <a:r>
              <a:rPr lang="en-US" dirty="0">
                <a:solidFill>
                  <a:srgbClr val="FFC000"/>
                </a:solidFill>
              </a:rPr>
              <a:t>Frameworks </a:t>
            </a:r>
            <a:endParaRPr lang="en-US" dirty="0">
              <a:solidFill>
                <a:srgbClr val="FFC000"/>
              </a:solidFill>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701249" y="2955095"/>
            <a:ext cx="3494749" cy="852786"/>
          </a:xfrm>
          <a:prstGeom prst="rect">
            <a:avLst/>
          </a:prstGeom>
          <a:solidFill>
            <a:schemeClr val="tx1"/>
          </a:solidFill>
        </p:spPr>
      </p:pic>
      <p:grpSp>
        <p:nvGrpSpPr>
          <p:cNvPr id="7" name="Group 6"/>
          <p:cNvGrpSpPr/>
          <p:nvPr/>
        </p:nvGrpSpPr>
        <p:grpSpPr>
          <a:xfrm>
            <a:off x="10849231" y="5517755"/>
            <a:ext cx="1169770" cy="1149179"/>
            <a:chOff x="10911016" y="5517755"/>
            <a:chExt cx="1169770" cy="1149179"/>
          </a:xfrm>
        </p:grpSpPr>
        <p:pic>
          <p:nvPicPr>
            <p:cNvPr id="6" name="Picture 5"/>
            <p:cNvPicPr>
              <a:picLocks noChangeAspect="1"/>
            </p:cNvPicPr>
            <p:nvPr/>
          </p:nvPicPr>
          <p:blipFill>
            <a:blip r:embed="rId4"/>
            <a:stretch>
              <a:fillRect/>
            </a:stretch>
          </p:blipFill>
          <p:spPr>
            <a:xfrm>
              <a:off x="11022230" y="5622357"/>
              <a:ext cx="951467" cy="946710"/>
            </a:xfrm>
            <a:prstGeom prst="rect">
              <a:avLst/>
            </a:prstGeom>
            <a:solidFill>
              <a:schemeClr val="tx1"/>
            </a:solidFill>
          </p:spPr>
        </p:pic>
        <p:sp>
          <p:nvSpPr>
            <p:cNvPr id="4" name="Oval 3"/>
            <p:cNvSpPr/>
            <p:nvPr/>
          </p:nvSpPr>
          <p:spPr>
            <a:xfrm>
              <a:off x="10911016" y="5517755"/>
              <a:ext cx="1169770" cy="1149179"/>
            </a:xfrm>
            <a:prstGeom prst="ellipse">
              <a:avLst/>
            </a:prstGeom>
            <a:noFill/>
            <a:ln w="212725" cmpd="sng">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9" name="NASA.gif" descr="/Users/kgammage/Documents/CustomerWork/Meatballs/NASA.gif"/>
          <p:cNvPicPr>
            <a:picLocks noChangeAspect="1"/>
          </p:cNvPicPr>
          <p:nvPr/>
        </p:nvPicPr>
        <p:blipFill>
          <a:blip r:embed="rId5" r:link="rId6"/>
          <a:stretch>
            <a:fillRect/>
          </a:stretch>
        </p:blipFill>
        <p:spPr>
          <a:xfrm>
            <a:off x="10844150" y="135504"/>
            <a:ext cx="1178689" cy="1013673"/>
          </a:xfrm>
          <a:prstGeom prst="rect">
            <a:avLst/>
          </a:prstGeom>
        </p:spPr>
      </p:pic>
      <p:grpSp>
        <p:nvGrpSpPr>
          <p:cNvPr id="12" name="Group 11">
            <a:extLst>
              <a:ext uri="{FF2B5EF4-FFF2-40B4-BE49-F238E27FC236}">
                <a16:creationId xmlns:a16="http://schemas.microsoft.com/office/drawing/2014/main" id="{5191909F-3AD4-43DE-9C0A-426F55A63881}"/>
              </a:ext>
            </a:extLst>
          </p:cNvPr>
          <p:cNvGrpSpPr/>
          <p:nvPr/>
        </p:nvGrpSpPr>
        <p:grpSpPr>
          <a:xfrm>
            <a:off x="666390" y="874510"/>
            <a:ext cx="2470680" cy="3383278"/>
            <a:chOff x="-1224897" y="1293832"/>
            <a:chExt cx="7350713" cy="4895492"/>
          </a:xfrm>
          <a:effectLst>
            <a:outerShdw blurRad="50800" dist="38100" algn="l" rotWithShape="0">
              <a:prstClr val="black">
                <a:alpha val="40000"/>
              </a:prstClr>
            </a:outerShdw>
          </a:effectLst>
        </p:grpSpPr>
        <p:sp>
          <p:nvSpPr>
            <p:cNvPr id="13" name="Rectangle 12">
              <a:extLst>
                <a:ext uri="{FF2B5EF4-FFF2-40B4-BE49-F238E27FC236}">
                  <a16:creationId xmlns:a16="http://schemas.microsoft.com/office/drawing/2014/main" id="{8F44965F-0E14-48FE-BDCC-B82E8B6C30E8}"/>
                </a:ext>
              </a:extLst>
            </p:cNvPr>
            <p:cNvSpPr/>
            <p:nvPr/>
          </p:nvSpPr>
          <p:spPr>
            <a:xfrm rot="19469447">
              <a:off x="-1224897" y="1293832"/>
              <a:ext cx="7350713" cy="4895492"/>
            </a:xfrm>
            <a:prstGeom prst="rect">
              <a:avLst/>
            </a:prstGeom>
          </p:spPr>
          <p:txBody>
            <a:bodyPr>
              <a:prstTxWarp prst="textButto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600" normalizeH="0" baseline="0" noProof="0" dirty="0">
                  <a:ln>
                    <a:noFill/>
                  </a:ln>
                  <a:solidFill>
                    <a:srgbClr val="0066B3"/>
                  </a:solidFill>
                  <a:effectLst/>
                  <a:uLnTx/>
                  <a:uFillTx/>
                  <a:latin typeface="Century Gothic" panose="020B0502020202020204" pitchFamily="34" charset="0"/>
                  <a:ea typeface="+mn-ea"/>
                  <a:cs typeface="+mn-cs"/>
                </a:rPr>
                <a:t>   </a:t>
              </a:r>
              <a:r>
                <a:rPr kumimoji="0" lang="en-US" sz="28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NASA </a:t>
              </a:r>
              <a:r>
                <a:rPr kumimoji="0" lang="en-US" sz="2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DIGITAL</a:t>
              </a:r>
              <a:r>
                <a:rPr kumimoji="0" lang="en-US" sz="28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endParaRPr kumimoji="0" lang="en-US" sz="20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600" normalizeH="0" baseline="0" noProof="0" dirty="0">
                <a:ln>
                  <a:noFill/>
                </a:ln>
                <a:solidFill>
                  <a:srgbClr val="0066B3"/>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600" normalizeH="0" baseline="0" noProof="0" dirty="0">
                  <a:ln>
                    <a:noFill/>
                  </a:ln>
                  <a:solidFill>
                    <a:prstClr val="white"/>
                  </a:solidFill>
                  <a:effectLst/>
                  <a:uLnTx/>
                  <a:uFillTx/>
                  <a:latin typeface="Century Gothic" panose="020B0502020202020204" pitchFamily="34" charset="0"/>
                  <a:ea typeface="+mn-ea"/>
                  <a:cs typeface="+mn-cs"/>
                </a:rPr>
                <a:t>TRANSF</a:t>
              </a:r>
              <a:r>
                <a:rPr kumimoji="0" lang="en-US" sz="2800" b="1" i="1" u="none" strike="noStrike" kern="1200" cap="none" spc="600" normalizeH="0" baseline="0" noProof="0" dirty="0">
                  <a:ln>
                    <a:noFill/>
                  </a:ln>
                  <a:solidFill>
                    <a:srgbClr val="FF0000"/>
                  </a:solidFill>
                  <a:effectLst/>
                  <a:uLnTx/>
                  <a:uFillTx/>
                  <a:latin typeface="Century Gothic" panose="020B0502020202020204" pitchFamily="34" charset="0"/>
                  <a:ea typeface="+mn-ea"/>
                  <a:cs typeface="+mn-cs"/>
                </a:rPr>
                <a:t>O</a:t>
              </a:r>
              <a:r>
                <a:rPr kumimoji="0" lang="en-US" sz="2800" b="1" i="1" u="none" strike="noStrike" kern="1200" cap="none" spc="600" normalizeH="0" baseline="0" noProof="0" dirty="0">
                  <a:ln>
                    <a:noFill/>
                  </a:ln>
                  <a:solidFill>
                    <a:prstClr val="white"/>
                  </a:solidFill>
                  <a:effectLst/>
                  <a:uLnTx/>
                  <a:uFillTx/>
                  <a:latin typeface="Century Gothic" panose="020B0502020202020204" pitchFamily="34" charset="0"/>
                  <a:ea typeface="+mn-ea"/>
                  <a:cs typeface="+mn-cs"/>
                </a:rPr>
                <a:t>RMATION</a:t>
              </a:r>
            </a:p>
          </p:txBody>
        </p:sp>
        <p:pic>
          <p:nvPicPr>
            <p:cNvPr id="14" name="Google Shape;261;p1" descr="DT_ON_WHITE.png">
              <a:extLst>
                <a:ext uri="{FF2B5EF4-FFF2-40B4-BE49-F238E27FC236}">
                  <a16:creationId xmlns:a16="http://schemas.microsoft.com/office/drawing/2014/main" id="{A4C73CCF-6A31-4F52-AE96-311A85F3A97E}"/>
                </a:ext>
              </a:extLst>
            </p:cNvPr>
            <p:cNvPicPr preferRelativeResize="0"/>
            <p:nvPr/>
          </p:nvPicPr>
          <p:blipFill rotWithShape="1">
            <a:blip r:embed="rId7" cstate="email">
              <a:alphaModFix/>
              <a:extLst>
                <a:ext uri="{28A0092B-C50C-407E-A947-70E740481C1C}">
                  <a14:useLocalDpi xmlns:a14="http://schemas.microsoft.com/office/drawing/2010/main"/>
                </a:ext>
              </a:extLst>
            </a:blip>
            <a:srcRect r="59867"/>
            <a:stretch/>
          </p:blipFill>
          <p:spPr>
            <a:xfrm>
              <a:off x="-209651" y="1375242"/>
              <a:ext cx="5320219" cy="4078771"/>
            </a:xfrm>
            <a:prstGeom prst="rect">
              <a:avLst/>
            </a:prstGeom>
            <a:noFill/>
            <a:ln>
              <a:noFill/>
            </a:ln>
            <a:effectLst/>
          </p:spPr>
        </p:pic>
        <p:sp>
          <p:nvSpPr>
            <p:cNvPr id="15" name="Rectangle 14">
              <a:extLst>
                <a:ext uri="{FF2B5EF4-FFF2-40B4-BE49-F238E27FC236}">
                  <a16:creationId xmlns:a16="http://schemas.microsoft.com/office/drawing/2014/main" id="{D4C4F7D5-4485-4B9B-BC2E-FB6688A32316}"/>
                </a:ext>
              </a:extLst>
            </p:cNvPr>
            <p:cNvSpPr/>
            <p:nvPr/>
          </p:nvSpPr>
          <p:spPr>
            <a:xfrm rot="20659001">
              <a:off x="3710301" y="5602791"/>
              <a:ext cx="94885" cy="255444"/>
            </a:xfrm>
            <a:prstGeom prst="rect">
              <a:avLst/>
            </a:prstGeom>
            <a:solidFill>
              <a:srgbClr val="FF0000"/>
            </a:solidFill>
            <a:ln w="6350">
              <a:solidFill>
                <a:srgbClr val="EE3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 name="TextBox 6">
            <a:extLst>
              <a:ext uri="{FF2B5EF4-FFF2-40B4-BE49-F238E27FC236}">
                <a16:creationId xmlns:a16="http://schemas.microsoft.com/office/drawing/2014/main" id="{F0F003A3-71CD-42A8-BE5C-9019C73D2EAF}"/>
              </a:ext>
            </a:extLst>
          </p:cNvPr>
          <p:cNvSpPr txBox="1"/>
          <p:nvPr/>
        </p:nvSpPr>
        <p:spPr>
          <a:xfrm>
            <a:off x="259723" y="4654836"/>
            <a:ext cx="5744827" cy="414665"/>
          </a:xfrm>
          <a:prstGeom prst="rect">
            <a:avLst/>
          </a:prstGeom>
        </p:spPr>
        <p:txBody>
          <a:bodyPr wrap="square" lIns="0" tIns="0" rIns="0" bIns="0" rtlCol="0" anchor="t">
            <a:spAutoFit/>
          </a:bodyPr>
          <a:lstStyle/>
          <a:p>
            <a:pPr marL="0" marR="0" lvl="0" indent="0" algn="l" defTabSz="609630" rtl="0" eaLnBrk="1" fontAlgn="auto" latinLnBrk="0" hangingPunct="1">
              <a:lnSpc>
                <a:spcPts val="3489"/>
              </a:lnSpc>
              <a:spcBef>
                <a:spcPts val="0"/>
              </a:spcBef>
              <a:spcAft>
                <a:spcPts val="0"/>
              </a:spcAft>
              <a:buClrTx/>
              <a:buSzTx/>
              <a:buFontTx/>
              <a:buNone/>
              <a:tabLst/>
              <a:defRPr/>
            </a:pPr>
            <a:r>
              <a:rPr kumimoji="0" lang="en-US" sz="2028" b="1" i="0" u="none" strike="noStrike" kern="1200" cap="none" spc="304" normalizeH="0" baseline="0" noProof="0" dirty="0">
                <a:ln>
                  <a:noFill/>
                </a:ln>
                <a:solidFill>
                  <a:srgbClr val="FFFFFF"/>
                </a:solidFill>
                <a:effectLst/>
                <a:uLnTx/>
                <a:uFillTx/>
                <a:latin typeface="Titillium Web Regular Bold"/>
                <a:ea typeface="+mn-ea"/>
                <a:cs typeface="+mn-cs"/>
              </a:rPr>
              <a:t>PSAM 2022</a:t>
            </a:r>
          </a:p>
        </p:txBody>
      </p:sp>
      <p:sp>
        <p:nvSpPr>
          <p:cNvPr id="17" name="TextBox 7">
            <a:extLst>
              <a:ext uri="{FF2B5EF4-FFF2-40B4-BE49-F238E27FC236}">
                <a16:creationId xmlns:a16="http://schemas.microsoft.com/office/drawing/2014/main" id="{3DF3498A-84C0-44EB-B0F7-8823738AF479}"/>
              </a:ext>
            </a:extLst>
          </p:cNvPr>
          <p:cNvSpPr txBox="1"/>
          <p:nvPr/>
        </p:nvSpPr>
        <p:spPr>
          <a:xfrm>
            <a:off x="259723" y="5219022"/>
            <a:ext cx="10482419" cy="1226361"/>
          </a:xfrm>
          <a:prstGeom prst="rect">
            <a:avLst/>
          </a:prstGeom>
        </p:spPr>
        <p:txBody>
          <a:bodyPr wrap="square" lIns="0" tIns="0" rIns="0" bIns="0" rtlCol="0" anchor="t">
            <a:spAutoFit/>
          </a:bodyPr>
          <a:lstStyle/>
          <a:p>
            <a:pPr marL="0" marR="0" lvl="0" indent="0" algn="l" defTabSz="609630" rtl="0" eaLnBrk="1" fontAlgn="auto" latinLnBrk="0" hangingPunct="1">
              <a:lnSpc>
                <a:spcPts val="3988"/>
              </a:lnSpc>
              <a:spcBef>
                <a:spcPts val="0"/>
              </a:spcBef>
              <a:spcAft>
                <a:spcPts val="0"/>
              </a:spcAft>
              <a:buClrTx/>
              <a:buSzTx/>
              <a:buFontTx/>
              <a:buNone/>
              <a:tabLst/>
              <a:defRPr/>
            </a:pPr>
            <a:r>
              <a:rPr kumimoji="0" lang="en-US" sz="2318" b="1" i="0" u="none" strike="noStrike" kern="1200" cap="none" spc="347" normalizeH="0" baseline="0" noProof="0" dirty="0">
                <a:ln>
                  <a:noFill/>
                </a:ln>
                <a:solidFill>
                  <a:schemeClr val="bg1"/>
                </a:solidFill>
                <a:effectLst/>
                <a:uLnTx/>
                <a:uFillTx/>
                <a:latin typeface="Titillium Web Bold"/>
                <a:ea typeface="+mn-ea"/>
                <a:cs typeface="+mn-cs"/>
              </a:rPr>
              <a:t>PRESENTED BY: </a:t>
            </a:r>
            <a:r>
              <a:rPr kumimoji="0" lang="en-US" sz="2318" i="0" u="none" strike="noStrike" kern="1200" cap="none" spc="0" normalizeH="0" baseline="0" noProof="0" dirty="0">
                <a:ln>
                  <a:noFill/>
                </a:ln>
                <a:solidFill>
                  <a:schemeClr val="bg1"/>
                </a:solidFill>
                <a:effectLst/>
                <a:uLnTx/>
                <a:uFillTx/>
                <a:latin typeface="Titillium Web Bold"/>
                <a:ea typeface="+mn-ea"/>
                <a:cs typeface="+mn-cs"/>
              </a:rPr>
              <a:t>Tony DiVenti, NASA R&amp;M Technical Fellow</a:t>
            </a:r>
          </a:p>
          <a:p>
            <a:pPr marL="0" marR="0" lvl="0" indent="0" algn="l" defTabSz="609630" rtl="0" eaLnBrk="1" fontAlgn="auto" latinLnBrk="0" hangingPunct="1">
              <a:spcBef>
                <a:spcPts val="0"/>
              </a:spcBef>
              <a:spcAft>
                <a:spcPts val="0"/>
              </a:spcAft>
              <a:buClrTx/>
              <a:buSzTx/>
              <a:buFontTx/>
              <a:buNone/>
              <a:tabLst/>
              <a:defRPr/>
            </a:pPr>
            <a:r>
              <a:rPr lang="en-US" sz="2318" b="1" dirty="0">
                <a:solidFill>
                  <a:schemeClr val="bg1"/>
                </a:solidFill>
                <a:latin typeface="Titillium Web Bold"/>
              </a:rPr>
              <a:t>CONTRIBUTORS:  </a:t>
            </a:r>
            <a:r>
              <a:rPr lang="en-US" sz="2318" dirty="0">
                <a:solidFill>
                  <a:schemeClr val="bg1"/>
                </a:solidFill>
                <a:latin typeface="Titillium Web Bold"/>
              </a:rPr>
              <a:t>Matt Forsbacka, Nancy Lindsey, Jeannette Plante, Kevin Rainbolt, Steve Cornford (JPL), &amp; many others </a:t>
            </a:r>
            <a:r>
              <a:rPr lang="en-US" sz="2318" dirty="0">
                <a:solidFill>
                  <a:schemeClr val="bg1"/>
                </a:solidFill>
                <a:latin typeface="Titillium Web Bold"/>
                <a:sym typeface="Wingdings" panose="05000000000000000000" pitchFamily="2" charset="2"/>
              </a:rPr>
              <a:t></a:t>
            </a:r>
            <a:endParaRPr lang="en-US" sz="2318" dirty="0">
              <a:solidFill>
                <a:schemeClr val="bg1"/>
              </a:solidFill>
              <a:latin typeface="Titillium Web Bold"/>
            </a:endParaRPr>
          </a:p>
        </p:txBody>
      </p:sp>
    </p:spTree>
    <p:extLst>
      <p:ext uri="{BB962C8B-B14F-4D97-AF65-F5344CB8AC3E}">
        <p14:creationId xmlns:p14="http://schemas.microsoft.com/office/powerpoint/2010/main" val="4166630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75CA-47DC-4802-A7FC-DD78F79E6C76}"/>
              </a:ext>
            </a:extLst>
          </p:cNvPr>
          <p:cNvSpPr>
            <a:spLocks noGrp="1"/>
          </p:cNvSpPr>
          <p:nvPr>
            <p:ph type="title"/>
          </p:nvPr>
        </p:nvSpPr>
        <p:spPr>
          <a:xfrm>
            <a:off x="578668" y="175775"/>
            <a:ext cx="12735989" cy="684852"/>
          </a:xfrm>
        </p:spPr>
        <p:txBody>
          <a:bodyPr>
            <a:normAutofit fontScale="90000"/>
          </a:bodyPr>
          <a:lstStyle/>
          <a:p>
            <a:r>
              <a:rPr lang="en-US" sz="3600" b="1" dirty="0">
                <a:solidFill>
                  <a:prstClr val="black"/>
                </a:solidFill>
                <a:latin typeface="Calibri" panose="020F0502020204030204"/>
              </a:rPr>
              <a:t>Evolving SMA Digital Transformation (DT) and MBMA Roadmap</a:t>
            </a:r>
            <a:endParaRPr lang="en-US" sz="3600" dirty="0"/>
          </a:p>
        </p:txBody>
      </p:sp>
      <p:pic>
        <p:nvPicPr>
          <p:cNvPr id="5" name="Picture 4">
            <a:extLst>
              <a:ext uri="{FF2B5EF4-FFF2-40B4-BE49-F238E27FC236}">
                <a16:creationId xmlns:a16="http://schemas.microsoft.com/office/drawing/2014/main" id="{4D747AF8-2493-4E89-AA98-FF8E600AF16A}"/>
              </a:ext>
            </a:extLst>
          </p:cNvPr>
          <p:cNvPicPr>
            <a:picLocks noChangeAspect="1"/>
          </p:cNvPicPr>
          <p:nvPr/>
        </p:nvPicPr>
        <p:blipFill>
          <a:blip r:embed="rId3"/>
          <a:stretch>
            <a:fillRect/>
          </a:stretch>
        </p:blipFill>
        <p:spPr>
          <a:xfrm>
            <a:off x="2157854" y="1382075"/>
            <a:ext cx="6170370" cy="4618450"/>
          </a:xfrm>
          <a:prstGeom prst="rect">
            <a:avLst/>
          </a:prstGeom>
        </p:spPr>
      </p:pic>
      <p:cxnSp>
        <p:nvCxnSpPr>
          <p:cNvPr id="7" name="Straight Arrow Connector 6">
            <a:extLst>
              <a:ext uri="{FF2B5EF4-FFF2-40B4-BE49-F238E27FC236}">
                <a16:creationId xmlns:a16="http://schemas.microsoft.com/office/drawing/2014/main" id="{AA80012E-6A44-4A0A-9846-72862189493C}"/>
              </a:ext>
            </a:extLst>
          </p:cNvPr>
          <p:cNvCxnSpPr>
            <a:cxnSpLocks/>
          </p:cNvCxnSpPr>
          <p:nvPr/>
        </p:nvCxnSpPr>
        <p:spPr>
          <a:xfrm flipV="1">
            <a:off x="2009128" y="1390024"/>
            <a:ext cx="5793275" cy="817316"/>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DAB1D1D-A4C9-48AB-8F3B-E7A82AF938DB}"/>
              </a:ext>
            </a:extLst>
          </p:cNvPr>
          <p:cNvCxnSpPr>
            <a:cxnSpLocks/>
          </p:cNvCxnSpPr>
          <p:nvPr/>
        </p:nvCxnSpPr>
        <p:spPr>
          <a:xfrm flipV="1">
            <a:off x="2310245" y="1452937"/>
            <a:ext cx="5581421" cy="2402608"/>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1A1105-811B-4BA5-AE93-9DD91B4AD103}"/>
              </a:ext>
            </a:extLst>
          </p:cNvPr>
          <p:cNvCxnSpPr>
            <a:cxnSpLocks/>
          </p:cNvCxnSpPr>
          <p:nvPr/>
        </p:nvCxnSpPr>
        <p:spPr>
          <a:xfrm flipV="1">
            <a:off x="3703617" y="1487404"/>
            <a:ext cx="4348514" cy="3782847"/>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E2C21E-F11A-4D44-8111-31497106E687}"/>
              </a:ext>
            </a:extLst>
          </p:cNvPr>
          <p:cNvCxnSpPr>
            <a:cxnSpLocks/>
            <a:stCxn id="13" idx="0"/>
          </p:cNvCxnSpPr>
          <p:nvPr/>
        </p:nvCxnSpPr>
        <p:spPr>
          <a:xfrm flipV="1">
            <a:off x="5638344" y="1549145"/>
            <a:ext cx="2601469" cy="4298319"/>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BCFF718-CDF3-4FE7-9752-68C25C5BCDD1}"/>
              </a:ext>
            </a:extLst>
          </p:cNvPr>
          <p:cNvSpPr/>
          <p:nvPr/>
        </p:nvSpPr>
        <p:spPr>
          <a:xfrm>
            <a:off x="3083316" y="4993521"/>
            <a:ext cx="1060880" cy="78459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Focus Area 3: Policy Evolution</a:t>
            </a:r>
          </a:p>
        </p:txBody>
      </p:sp>
      <p:sp>
        <p:nvSpPr>
          <p:cNvPr id="12" name="Rectangle 11">
            <a:extLst>
              <a:ext uri="{FF2B5EF4-FFF2-40B4-BE49-F238E27FC236}">
                <a16:creationId xmlns:a16="http://schemas.microsoft.com/office/drawing/2014/main" id="{FC9BC990-FF2E-4706-955C-4103BE92D322}"/>
              </a:ext>
            </a:extLst>
          </p:cNvPr>
          <p:cNvSpPr/>
          <p:nvPr/>
        </p:nvSpPr>
        <p:spPr>
          <a:xfrm>
            <a:off x="1191559" y="1876828"/>
            <a:ext cx="1024285" cy="66102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Focus Area 1: Product Evolution</a:t>
            </a:r>
          </a:p>
        </p:txBody>
      </p:sp>
      <p:sp>
        <p:nvSpPr>
          <p:cNvPr id="13" name="Rectangle 12">
            <a:extLst>
              <a:ext uri="{FF2B5EF4-FFF2-40B4-BE49-F238E27FC236}">
                <a16:creationId xmlns:a16="http://schemas.microsoft.com/office/drawing/2014/main" id="{0045ED4F-C4C9-4353-B43A-647C2A9B7F4A}"/>
              </a:ext>
            </a:extLst>
          </p:cNvPr>
          <p:cNvSpPr/>
          <p:nvPr/>
        </p:nvSpPr>
        <p:spPr>
          <a:xfrm>
            <a:off x="5121312" y="5847464"/>
            <a:ext cx="1034063" cy="57226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Focus Area 4: Outreach and Training</a:t>
            </a:r>
          </a:p>
        </p:txBody>
      </p:sp>
      <p:sp>
        <p:nvSpPr>
          <p:cNvPr id="14" name="Rectangle 13">
            <a:extLst>
              <a:ext uri="{FF2B5EF4-FFF2-40B4-BE49-F238E27FC236}">
                <a16:creationId xmlns:a16="http://schemas.microsoft.com/office/drawing/2014/main" id="{9D3C744C-C474-469E-BADC-756960B66BC8}"/>
              </a:ext>
            </a:extLst>
          </p:cNvPr>
          <p:cNvSpPr/>
          <p:nvPr/>
        </p:nvSpPr>
        <p:spPr>
          <a:xfrm>
            <a:off x="1285416" y="3554147"/>
            <a:ext cx="1405367" cy="66102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Focus Area 2: Domain Representation, Digital Twin/Thread</a:t>
            </a:r>
          </a:p>
        </p:txBody>
      </p:sp>
      <p:sp>
        <p:nvSpPr>
          <p:cNvPr id="6" name="Rectangle 5">
            <a:extLst>
              <a:ext uri="{FF2B5EF4-FFF2-40B4-BE49-F238E27FC236}">
                <a16:creationId xmlns:a16="http://schemas.microsoft.com/office/drawing/2014/main" id="{2C4A6036-9AC1-4DF1-ADA0-28D94F77659F}"/>
              </a:ext>
            </a:extLst>
          </p:cNvPr>
          <p:cNvSpPr/>
          <p:nvPr/>
        </p:nvSpPr>
        <p:spPr>
          <a:xfrm>
            <a:off x="9330019" y="741964"/>
            <a:ext cx="2830448" cy="9868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1. Increased Decision Velocity, </a:t>
            </a:r>
          </a:p>
          <a:p>
            <a:pPr marL="177800" marR="0" lvl="0" indent="-17780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2. Risk Integration and Robust Contextualization </a:t>
            </a:r>
          </a:p>
          <a:p>
            <a:pPr marL="177800" marR="0" lvl="0" indent="-17780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3. Maximize Efficiency</a:t>
            </a:r>
          </a:p>
        </p:txBody>
      </p:sp>
      <p:grpSp>
        <p:nvGrpSpPr>
          <p:cNvPr id="24" name="Group 23">
            <a:extLst>
              <a:ext uri="{FF2B5EF4-FFF2-40B4-BE49-F238E27FC236}">
                <a16:creationId xmlns:a16="http://schemas.microsoft.com/office/drawing/2014/main" id="{B21CB8B7-BB60-4E3E-99B4-9E083FB73043}"/>
              </a:ext>
            </a:extLst>
          </p:cNvPr>
          <p:cNvGrpSpPr/>
          <p:nvPr/>
        </p:nvGrpSpPr>
        <p:grpSpPr>
          <a:xfrm>
            <a:off x="242013" y="5517757"/>
            <a:ext cx="1899091" cy="1214432"/>
            <a:chOff x="2393734" y="5338053"/>
            <a:chExt cx="1899091" cy="1214432"/>
          </a:xfrm>
        </p:grpSpPr>
        <p:sp>
          <p:nvSpPr>
            <p:cNvPr id="25" name="Oval 24">
              <a:extLst>
                <a:ext uri="{FF2B5EF4-FFF2-40B4-BE49-F238E27FC236}">
                  <a16:creationId xmlns:a16="http://schemas.microsoft.com/office/drawing/2014/main" id="{88577672-1B30-4455-B02C-59F882715DB4}"/>
                </a:ext>
              </a:extLst>
            </p:cNvPr>
            <p:cNvSpPr/>
            <p:nvPr/>
          </p:nvSpPr>
          <p:spPr>
            <a:xfrm>
              <a:off x="2557883" y="5621902"/>
              <a:ext cx="156011" cy="13651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C086B391-0CCD-412E-A9AA-AF5E345F8F71}"/>
                </a:ext>
              </a:extLst>
            </p:cNvPr>
            <p:cNvGrpSpPr/>
            <p:nvPr/>
          </p:nvGrpSpPr>
          <p:grpSpPr>
            <a:xfrm>
              <a:off x="2393734" y="5338053"/>
              <a:ext cx="1899091" cy="1214432"/>
              <a:chOff x="10089715" y="4380044"/>
              <a:chExt cx="1863449" cy="1322727"/>
            </a:xfrm>
          </p:grpSpPr>
          <p:sp>
            <p:nvSpPr>
              <p:cNvPr id="29" name="Rectangle 28">
                <a:extLst>
                  <a:ext uri="{FF2B5EF4-FFF2-40B4-BE49-F238E27FC236}">
                    <a16:creationId xmlns:a16="http://schemas.microsoft.com/office/drawing/2014/main" id="{EFA8A556-9174-4F3D-8914-B11D0CAA4027}"/>
                  </a:ext>
                </a:extLst>
              </p:cNvPr>
              <p:cNvSpPr/>
              <p:nvPr/>
            </p:nvSpPr>
            <p:spPr>
              <a:xfrm>
                <a:off x="10130620" y="4422326"/>
                <a:ext cx="1798194" cy="12524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863122F-7BD6-4BED-8998-4315C5E959CF}"/>
                  </a:ext>
                </a:extLst>
              </p:cNvPr>
              <p:cNvSpPr txBox="1"/>
              <p:nvPr/>
            </p:nvSpPr>
            <p:spPr>
              <a:xfrm>
                <a:off x="10089715" y="4380044"/>
                <a:ext cx="77405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LEGEND</a:t>
                </a:r>
              </a:p>
            </p:txBody>
          </p:sp>
          <p:sp>
            <p:nvSpPr>
              <p:cNvPr id="31" name="Oval 30">
                <a:extLst>
                  <a:ext uri="{FF2B5EF4-FFF2-40B4-BE49-F238E27FC236}">
                    <a16:creationId xmlns:a16="http://schemas.microsoft.com/office/drawing/2014/main" id="{CEEB65A1-D611-47E7-AC09-E15B8A12F741}"/>
                  </a:ext>
                </a:extLst>
              </p:cNvPr>
              <p:cNvSpPr/>
              <p:nvPr/>
            </p:nvSpPr>
            <p:spPr>
              <a:xfrm>
                <a:off x="10274247" y="4705862"/>
                <a:ext cx="126603" cy="13733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A64185A1-A535-48AF-8E99-52A4180126FC}"/>
                  </a:ext>
                </a:extLst>
              </p:cNvPr>
              <p:cNvSpPr/>
              <p:nvPr/>
            </p:nvSpPr>
            <p:spPr>
              <a:xfrm>
                <a:off x="10274247" y="4907867"/>
                <a:ext cx="126603" cy="1373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AAADF5EA-AF61-42A8-86C7-54CA4C0B2708}"/>
                  </a:ext>
                </a:extLst>
              </p:cNvPr>
              <p:cNvSpPr/>
              <p:nvPr/>
            </p:nvSpPr>
            <p:spPr>
              <a:xfrm>
                <a:off x="10272749" y="5328279"/>
                <a:ext cx="126603" cy="1373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B666819A-AB50-43B6-B44A-9EDC4D7EBB73}"/>
                  </a:ext>
                </a:extLst>
              </p:cNvPr>
              <p:cNvSpPr/>
              <p:nvPr/>
            </p:nvSpPr>
            <p:spPr>
              <a:xfrm>
                <a:off x="10272749" y="5521483"/>
                <a:ext cx="126603" cy="1373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5BD9B0A-67AA-4B59-B601-86EAE87E4F2D}"/>
                  </a:ext>
                </a:extLst>
              </p:cNvPr>
              <p:cNvSpPr txBox="1"/>
              <p:nvPr/>
            </p:nvSpPr>
            <p:spPr>
              <a:xfrm>
                <a:off x="10355524" y="4617196"/>
                <a:ext cx="8130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Completed</a:t>
                </a:r>
              </a:p>
            </p:txBody>
          </p:sp>
          <p:sp>
            <p:nvSpPr>
              <p:cNvPr id="36" name="TextBox 35">
                <a:extLst>
                  <a:ext uri="{FF2B5EF4-FFF2-40B4-BE49-F238E27FC236}">
                    <a16:creationId xmlns:a16="http://schemas.microsoft.com/office/drawing/2014/main" id="{1F854192-B4C0-464F-966D-D27DA53232CF}"/>
                  </a:ext>
                </a:extLst>
              </p:cNvPr>
              <p:cNvSpPr txBox="1"/>
              <p:nvPr/>
            </p:nvSpPr>
            <p:spPr>
              <a:xfrm>
                <a:off x="10370493" y="4826804"/>
                <a:ext cx="1582671" cy="2849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SMA-2022/23 InProgress</a:t>
                </a:r>
              </a:p>
            </p:txBody>
          </p:sp>
          <p:sp>
            <p:nvSpPr>
              <p:cNvPr id="37" name="TextBox 36">
                <a:extLst>
                  <a:ext uri="{FF2B5EF4-FFF2-40B4-BE49-F238E27FC236}">
                    <a16:creationId xmlns:a16="http://schemas.microsoft.com/office/drawing/2014/main" id="{A39598E6-A02E-4835-9BAE-D21FB4C840B4}"/>
                  </a:ext>
                </a:extLst>
              </p:cNvPr>
              <p:cNvSpPr txBox="1"/>
              <p:nvPr/>
            </p:nvSpPr>
            <p:spPr>
              <a:xfrm>
                <a:off x="10385653" y="5247344"/>
                <a:ext cx="1015021" cy="2616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DT-In Progress</a:t>
                </a:r>
              </a:p>
            </p:txBody>
          </p:sp>
          <p:sp>
            <p:nvSpPr>
              <p:cNvPr id="38" name="TextBox 37">
                <a:extLst>
                  <a:ext uri="{FF2B5EF4-FFF2-40B4-BE49-F238E27FC236}">
                    <a16:creationId xmlns:a16="http://schemas.microsoft.com/office/drawing/2014/main" id="{7FA1F44C-5BD7-4468-B561-81EB01A11828}"/>
                  </a:ext>
                </a:extLst>
              </p:cNvPr>
              <p:cNvSpPr txBox="1"/>
              <p:nvPr/>
            </p:nvSpPr>
            <p:spPr>
              <a:xfrm>
                <a:off x="10385653" y="5441163"/>
                <a:ext cx="1189749" cy="2616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Research Needed</a:t>
                </a:r>
              </a:p>
            </p:txBody>
          </p:sp>
        </p:grpSp>
        <p:sp>
          <p:nvSpPr>
            <p:cNvPr id="27" name="Oval 26">
              <a:extLst>
                <a:ext uri="{FF2B5EF4-FFF2-40B4-BE49-F238E27FC236}">
                  <a16:creationId xmlns:a16="http://schemas.microsoft.com/office/drawing/2014/main" id="{C5225D18-BB22-433B-8097-5DBCE39A1BFF}"/>
                </a:ext>
              </a:extLst>
            </p:cNvPr>
            <p:cNvSpPr/>
            <p:nvPr/>
          </p:nvSpPr>
          <p:spPr>
            <a:xfrm>
              <a:off x="2598703" y="6007155"/>
              <a:ext cx="123048" cy="1260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CB803E27-3E84-4B1E-BC55-B883DE9D95EE}"/>
                </a:ext>
              </a:extLst>
            </p:cNvPr>
            <p:cNvSpPr txBox="1"/>
            <p:nvPr/>
          </p:nvSpPr>
          <p:spPr>
            <a:xfrm>
              <a:off x="2692246" y="5932729"/>
              <a:ext cx="112082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SMA- 2023 Start</a:t>
              </a:r>
            </a:p>
          </p:txBody>
        </p:sp>
      </p:grpSp>
      <p:sp>
        <p:nvSpPr>
          <p:cNvPr id="39" name="Rectangle 38">
            <a:extLst>
              <a:ext uri="{FF2B5EF4-FFF2-40B4-BE49-F238E27FC236}">
                <a16:creationId xmlns:a16="http://schemas.microsoft.com/office/drawing/2014/main" id="{FCD08EB4-1CBE-49A1-AEF8-CF8831E2EBAC}"/>
              </a:ext>
            </a:extLst>
          </p:cNvPr>
          <p:cNvSpPr/>
          <p:nvPr/>
        </p:nvSpPr>
        <p:spPr>
          <a:xfrm rot="19771393">
            <a:off x="8298257" y="3639390"/>
            <a:ext cx="1058398" cy="346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Data/Process Integration</a:t>
            </a:r>
          </a:p>
        </p:txBody>
      </p:sp>
      <p:sp>
        <p:nvSpPr>
          <p:cNvPr id="40" name="Rectangle 39">
            <a:extLst>
              <a:ext uri="{FF2B5EF4-FFF2-40B4-BE49-F238E27FC236}">
                <a16:creationId xmlns:a16="http://schemas.microsoft.com/office/drawing/2014/main" id="{DC7D9A85-6967-479F-80F2-B2A241C1ABE5}"/>
              </a:ext>
            </a:extLst>
          </p:cNvPr>
          <p:cNvSpPr/>
          <p:nvPr/>
        </p:nvSpPr>
        <p:spPr>
          <a:xfrm rot="19728571">
            <a:off x="8020070" y="4527014"/>
            <a:ext cx="1158011" cy="394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Human/Paper Integration</a:t>
            </a:r>
          </a:p>
        </p:txBody>
      </p:sp>
      <p:sp>
        <p:nvSpPr>
          <p:cNvPr id="41" name="Rectangle 40">
            <a:extLst>
              <a:ext uri="{FF2B5EF4-FFF2-40B4-BE49-F238E27FC236}">
                <a16:creationId xmlns:a16="http://schemas.microsoft.com/office/drawing/2014/main" id="{CB53C9D8-FBC8-4FB3-B0BD-89BD70E0DCC3}"/>
              </a:ext>
            </a:extLst>
          </p:cNvPr>
          <p:cNvSpPr/>
          <p:nvPr/>
        </p:nvSpPr>
        <p:spPr>
          <a:xfrm rot="19768323">
            <a:off x="8336343" y="2744212"/>
            <a:ext cx="1058398" cy="346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Semantic Integration</a:t>
            </a:r>
          </a:p>
        </p:txBody>
      </p:sp>
      <p:sp>
        <p:nvSpPr>
          <p:cNvPr id="42" name="Rectangle 41">
            <a:extLst>
              <a:ext uri="{FF2B5EF4-FFF2-40B4-BE49-F238E27FC236}">
                <a16:creationId xmlns:a16="http://schemas.microsoft.com/office/drawing/2014/main" id="{876FEBD7-2CD6-4524-A559-27EC32153020}"/>
              </a:ext>
            </a:extLst>
          </p:cNvPr>
          <p:cNvSpPr/>
          <p:nvPr/>
        </p:nvSpPr>
        <p:spPr>
          <a:xfrm rot="19728571">
            <a:off x="8370046" y="2004815"/>
            <a:ext cx="1011297" cy="394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Augmented Engineering</a:t>
            </a:r>
          </a:p>
        </p:txBody>
      </p:sp>
      <p:sp>
        <p:nvSpPr>
          <p:cNvPr id="43" name="TextBox 42">
            <a:extLst>
              <a:ext uri="{FF2B5EF4-FFF2-40B4-BE49-F238E27FC236}">
                <a16:creationId xmlns:a16="http://schemas.microsoft.com/office/drawing/2014/main" id="{D0E30895-4CBE-43DE-8C2E-1DE8E1F7805E}"/>
              </a:ext>
            </a:extLst>
          </p:cNvPr>
          <p:cNvSpPr txBox="1"/>
          <p:nvPr/>
        </p:nvSpPr>
        <p:spPr>
          <a:xfrm>
            <a:off x="1337631" y="2677499"/>
            <a:ext cx="12354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rPr>
              <a:t>Data and Tools</a:t>
            </a:r>
          </a:p>
        </p:txBody>
      </p:sp>
      <p:sp>
        <p:nvSpPr>
          <p:cNvPr id="44" name="TextBox 43">
            <a:extLst>
              <a:ext uri="{FF2B5EF4-FFF2-40B4-BE49-F238E27FC236}">
                <a16:creationId xmlns:a16="http://schemas.microsoft.com/office/drawing/2014/main" id="{5C5BACBD-31EF-4240-B91E-5AFBB9F8BFA0}"/>
              </a:ext>
            </a:extLst>
          </p:cNvPr>
          <p:cNvSpPr txBox="1"/>
          <p:nvPr/>
        </p:nvSpPr>
        <p:spPr>
          <a:xfrm>
            <a:off x="2033570" y="4361521"/>
            <a:ext cx="14053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rPr>
              <a:t>Goals and Processes</a:t>
            </a:r>
          </a:p>
        </p:txBody>
      </p:sp>
      <p:sp>
        <p:nvSpPr>
          <p:cNvPr id="45" name="TextBox 44">
            <a:extLst>
              <a:ext uri="{FF2B5EF4-FFF2-40B4-BE49-F238E27FC236}">
                <a16:creationId xmlns:a16="http://schemas.microsoft.com/office/drawing/2014/main" id="{EDFC4B40-AB1D-4563-98FE-5D3CD9CCE52A}"/>
              </a:ext>
            </a:extLst>
          </p:cNvPr>
          <p:cNvSpPr txBox="1"/>
          <p:nvPr/>
        </p:nvSpPr>
        <p:spPr>
          <a:xfrm>
            <a:off x="4140297" y="5856927"/>
            <a:ext cx="8091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rPr>
              <a:t>Culture</a:t>
            </a:r>
          </a:p>
        </p:txBody>
      </p:sp>
      <p:grpSp>
        <p:nvGrpSpPr>
          <p:cNvPr id="3" name="Group 2">
            <a:extLst>
              <a:ext uri="{FF2B5EF4-FFF2-40B4-BE49-F238E27FC236}">
                <a16:creationId xmlns:a16="http://schemas.microsoft.com/office/drawing/2014/main" id="{D8F3835B-1DBF-4DC4-981E-28B9B3EB2724}"/>
              </a:ext>
            </a:extLst>
          </p:cNvPr>
          <p:cNvGrpSpPr/>
          <p:nvPr/>
        </p:nvGrpSpPr>
        <p:grpSpPr>
          <a:xfrm>
            <a:off x="5384192" y="1421045"/>
            <a:ext cx="3797220" cy="2299339"/>
            <a:chOff x="5384192" y="1421045"/>
            <a:chExt cx="3797220" cy="2299339"/>
          </a:xfrm>
        </p:grpSpPr>
        <p:grpSp>
          <p:nvGrpSpPr>
            <p:cNvPr id="46" name="Group 45">
              <a:extLst>
                <a:ext uri="{FF2B5EF4-FFF2-40B4-BE49-F238E27FC236}">
                  <a16:creationId xmlns:a16="http://schemas.microsoft.com/office/drawing/2014/main" id="{CD1E5EFA-5AB3-4DF2-9B44-D84FB5435E40}"/>
                </a:ext>
              </a:extLst>
            </p:cNvPr>
            <p:cNvGrpSpPr/>
            <p:nvPr/>
          </p:nvGrpSpPr>
          <p:grpSpPr>
            <a:xfrm>
              <a:off x="5384192" y="1421045"/>
              <a:ext cx="3797220" cy="2299339"/>
              <a:chOff x="5843810" y="1432724"/>
              <a:chExt cx="3797220" cy="2299339"/>
            </a:xfrm>
          </p:grpSpPr>
          <p:grpSp>
            <p:nvGrpSpPr>
              <p:cNvPr id="47" name="Group 46">
                <a:extLst>
                  <a:ext uri="{FF2B5EF4-FFF2-40B4-BE49-F238E27FC236}">
                    <a16:creationId xmlns:a16="http://schemas.microsoft.com/office/drawing/2014/main" id="{B8FFC02F-4BA8-4DF7-BF8D-3530AF456CEB}"/>
                  </a:ext>
                </a:extLst>
              </p:cNvPr>
              <p:cNvGrpSpPr/>
              <p:nvPr/>
            </p:nvGrpSpPr>
            <p:grpSpPr>
              <a:xfrm>
                <a:off x="5910135" y="2237400"/>
                <a:ext cx="2386069" cy="523220"/>
                <a:chOff x="650808" y="2315530"/>
                <a:chExt cx="2386069" cy="523220"/>
              </a:xfrm>
            </p:grpSpPr>
            <p:sp>
              <p:nvSpPr>
                <p:cNvPr id="66" name="Oval 65">
                  <a:extLst>
                    <a:ext uri="{FF2B5EF4-FFF2-40B4-BE49-F238E27FC236}">
                      <a16:creationId xmlns:a16="http://schemas.microsoft.com/office/drawing/2014/main" id="{D61144F1-2B3A-4C53-8798-1C7F6FAD1071}"/>
                    </a:ext>
                  </a:extLst>
                </p:cNvPr>
                <p:cNvSpPr/>
                <p:nvPr/>
              </p:nvSpPr>
              <p:spPr>
                <a:xfrm>
                  <a:off x="650808" y="2414452"/>
                  <a:ext cx="158900" cy="1494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2A31D8D5-69F9-4BE7-8996-B6BC61E982D3}"/>
                    </a:ext>
                  </a:extLst>
                </p:cNvPr>
                <p:cNvSpPr txBox="1"/>
                <p:nvPr/>
              </p:nvSpPr>
              <p:spPr>
                <a:xfrm>
                  <a:off x="747201" y="2315530"/>
                  <a:ext cx="228967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Agency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Process Model</a:t>
                  </a:r>
                </a:p>
              </p:txBody>
            </p:sp>
          </p:grpSp>
          <p:grpSp>
            <p:nvGrpSpPr>
              <p:cNvPr id="48" name="Group 47">
                <a:extLst>
                  <a:ext uri="{FF2B5EF4-FFF2-40B4-BE49-F238E27FC236}">
                    <a16:creationId xmlns:a16="http://schemas.microsoft.com/office/drawing/2014/main" id="{61A78A27-2F19-4D1A-A579-7D31DF1EB23D}"/>
                  </a:ext>
                </a:extLst>
              </p:cNvPr>
              <p:cNvGrpSpPr/>
              <p:nvPr/>
            </p:nvGrpSpPr>
            <p:grpSpPr>
              <a:xfrm>
                <a:off x="5843810" y="1663973"/>
                <a:ext cx="1640994" cy="338554"/>
                <a:chOff x="13496958" y="1209724"/>
                <a:chExt cx="2529757" cy="338554"/>
              </a:xfrm>
            </p:grpSpPr>
            <p:sp>
              <p:nvSpPr>
                <p:cNvPr id="64" name="TextBox 63">
                  <a:extLst>
                    <a:ext uri="{FF2B5EF4-FFF2-40B4-BE49-F238E27FC236}">
                      <a16:creationId xmlns:a16="http://schemas.microsoft.com/office/drawing/2014/main" id="{D6D5DB1F-E9EF-45E7-99CC-2A0354CA060C}"/>
                    </a:ext>
                  </a:extLst>
                </p:cNvPr>
                <p:cNvSpPr txBox="1"/>
                <p:nvPr/>
              </p:nvSpPr>
              <p:spPr>
                <a:xfrm>
                  <a:off x="13692556" y="1209724"/>
                  <a:ext cx="23341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Insight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Mgmt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4532EB47-F1A6-42A6-9812-575EDDBAA597}"/>
                    </a:ext>
                  </a:extLst>
                </p:cNvPr>
                <p:cNvSpPr/>
                <p:nvPr/>
              </p:nvSpPr>
              <p:spPr>
                <a:xfrm>
                  <a:off x="13496958" y="1309323"/>
                  <a:ext cx="272085" cy="154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DEE8A20C-D067-4A8C-B9FA-2EFD194003C8}"/>
                  </a:ext>
                </a:extLst>
              </p:cNvPr>
              <p:cNvGrpSpPr/>
              <p:nvPr/>
            </p:nvGrpSpPr>
            <p:grpSpPr>
              <a:xfrm>
                <a:off x="6667088" y="2745241"/>
                <a:ext cx="2150715" cy="307777"/>
                <a:chOff x="-4029432" y="2197630"/>
                <a:chExt cx="2150715" cy="307777"/>
              </a:xfrm>
            </p:grpSpPr>
            <p:sp>
              <p:nvSpPr>
                <p:cNvPr id="62" name="Oval 61">
                  <a:extLst>
                    <a:ext uri="{FF2B5EF4-FFF2-40B4-BE49-F238E27FC236}">
                      <a16:creationId xmlns:a16="http://schemas.microsoft.com/office/drawing/2014/main" id="{3119C47B-C037-4E7A-B389-05E899087C69}"/>
                    </a:ext>
                  </a:extLst>
                </p:cNvPr>
                <p:cNvSpPr/>
                <p:nvPr/>
              </p:nvSpPr>
              <p:spPr>
                <a:xfrm>
                  <a:off x="-4029432" y="2292782"/>
                  <a:ext cx="165252" cy="1464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ED4DC0EF-7685-4D21-89FC-9BE742B98619}"/>
                    </a:ext>
                  </a:extLst>
                </p:cNvPr>
                <p:cNvSpPr txBox="1"/>
                <p:nvPr/>
              </p:nvSpPr>
              <p:spPr>
                <a:xfrm>
                  <a:off x="-3906580" y="2197630"/>
                  <a:ext cx="20278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SMA GSN/AC Integration</a:t>
                  </a:r>
                </a:p>
              </p:txBody>
            </p:sp>
          </p:grpSp>
          <p:grpSp>
            <p:nvGrpSpPr>
              <p:cNvPr id="50" name="Group 49">
                <a:extLst>
                  <a:ext uri="{FF2B5EF4-FFF2-40B4-BE49-F238E27FC236}">
                    <a16:creationId xmlns:a16="http://schemas.microsoft.com/office/drawing/2014/main" id="{EE2A269A-6945-43BE-81CC-45D41783E9A2}"/>
                  </a:ext>
                </a:extLst>
              </p:cNvPr>
              <p:cNvGrpSpPr/>
              <p:nvPr/>
            </p:nvGrpSpPr>
            <p:grpSpPr>
              <a:xfrm>
                <a:off x="6242433" y="1432724"/>
                <a:ext cx="1090748" cy="307777"/>
                <a:chOff x="6841148" y="1779853"/>
                <a:chExt cx="1090748" cy="307777"/>
              </a:xfrm>
            </p:grpSpPr>
            <p:sp>
              <p:nvSpPr>
                <p:cNvPr id="60" name="Oval 59">
                  <a:extLst>
                    <a:ext uri="{FF2B5EF4-FFF2-40B4-BE49-F238E27FC236}">
                      <a16:creationId xmlns:a16="http://schemas.microsoft.com/office/drawing/2014/main" id="{F6397B02-AF0A-455D-BF5A-E8BE1A12A960}"/>
                    </a:ext>
                  </a:extLst>
                </p:cNvPr>
                <p:cNvSpPr/>
                <p:nvPr/>
              </p:nvSpPr>
              <p:spPr>
                <a:xfrm>
                  <a:off x="6841148" y="1856310"/>
                  <a:ext cx="159304" cy="1532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189626C2-2C16-4EB9-A057-78F9E2495365}"/>
                    </a:ext>
                  </a:extLst>
                </p:cNvPr>
                <p:cNvSpPr txBox="1"/>
                <p:nvPr/>
              </p:nvSpPr>
              <p:spPr>
                <a:xfrm>
                  <a:off x="6960668" y="1779853"/>
                  <a:ext cx="97122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APPG – AC</a:t>
                  </a:r>
                </a:p>
              </p:txBody>
            </p:sp>
          </p:grpSp>
          <p:grpSp>
            <p:nvGrpSpPr>
              <p:cNvPr id="51" name="Group 50">
                <a:extLst>
                  <a:ext uri="{FF2B5EF4-FFF2-40B4-BE49-F238E27FC236}">
                    <a16:creationId xmlns:a16="http://schemas.microsoft.com/office/drawing/2014/main" id="{32DF21EE-FF7D-4459-B7DB-8A223922BA1F}"/>
                  </a:ext>
                </a:extLst>
              </p:cNvPr>
              <p:cNvGrpSpPr/>
              <p:nvPr/>
            </p:nvGrpSpPr>
            <p:grpSpPr>
              <a:xfrm>
                <a:off x="7273002" y="3424286"/>
                <a:ext cx="1419957" cy="307777"/>
                <a:chOff x="6991882" y="1940735"/>
                <a:chExt cx="1419957" cy="307777"/>
              </a:xfrm>
            </p:grpSpPr>
            <p:sp>
              <p:nvSpPr>
                <p:cNvPr id="58" name="Oval 57">
                  <a:extLst>
                    <a:ext uri="{FF2B5EF4-FFF2-40B4-BE49-F238E27FC236}">
                      <a16:creationId xmlns:a16="http://schemas.microsoft.com/office/drawing/2014/main" id="{D71F6427-4258-41FA-B485-B75D19B136F6}"/>
                    </a:ext>
                  </a:extLst>
                </p:cNvPr>
                <p:cNvSpPr/>
                <p:nvPr/>
              </p:nvSpPr>
              <p:spPr>
                <a:xfrm>
                  <a:off x="6991882" y="2013607"/>
                  <a:ext cx="159304" cy="1532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BDD57CFB-E964-48FA-B21A-1EAEBA46E4A3}"/>
                    </a:ext>
                  </a:extLst>
                </p:cNvPr>
                <p:cNvSpPr txBox="1"/>
                <p:nvPr/>
              </p:nvSpPr>
              <p:spPr>
                <a:xfrm>
                  <a:off x="7104109" y="1940735"/>
                  <a:ext cx="130773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APPEL Updates</a:t>
                  </a:r>
                </a:p>
              </p:txBody>
            </p:sp>
          </p:grpSp>
          <p:grpSp>
            <p:nvGrpSpPr>
              <p:cNvPr id="52" name="Group 51">
                <a:extLst>
                  <a:ext uri="{FF2B5EF4-FFF2-40B4-BE49-F238E27FC236}">
                    <a16:creationId xmlns:a16="http://schemas.microsoft.com/office/drawing/2014/main" id="{C3EDDE0C-DACB-4925-86F4-3366ED574E25}"/>
                  </a:ext>
                </a:extLst>
              </p:cNvPr>
              <p:cNvGrpSpPr/>
              <p:nvPr/>
            </p:nvGrpSpPr>
            <p:grpSpPr>
              <a:xfrm>
                <a:off x="7920712" y="2446137"/>
                <a:ext cx="1720318" cy="307777"/>
                <a:chOff x="7689082" y="1501838"/>
                <a:chExt cx="1720318" cy="307777"/>
              </a:xfrm>
            </p:grpSpPr>
            <p:sp>
              <p:nvSpPr>
                <p:cNvPr id="56" name="Oval 55">
                  <a:extLst>
                    <a:ext uri="{FF2B5EF4-FFF2-40B4-BE49-F238E27FC236}">
                      <a16:creationId xmlns:a16="http://schemas.microsoft.com/office/drawing/2014/main" id="{D7854362-93A8-4C27-BF66-36D1AC5F2C30}"/>
                    </a:ext>
                  </a:extLst>
                </p:cNvPr>
                <p:cNvSpPr/>
                <p:nvPr/>
              </p:nvSpPr>
              <p:spPr>
                <a:xfrm>
                  <a:off x="7689082" y="1578295"/>
                  <a:ext cx="159304" cy="1532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D2FF16B4-4712-4E65-B7CF-64E56DCA0190}"/>
                    </a:ext>
                  </a:extLst>
                </p:cNvPr>
                <p:cNvSpPr txBox="1"/>
                <p:nvPr/>
              </p:nvSpPr>
              <p:spPr>
                <a:xfrm>
                  <a:off x="7764212" y="1501838"/>
                  <a:ext cx="16451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DT Training</a:t>
                  </a:r>
                </a:p>
              </p:txBody>
            </p:sp>
          </p:grpSp>
          <p:grpSp>
            <p:nvGrpSpPr>
              <p:cNvPr id="53" name="Group 52">
                <a:extLst>
                  <a:ext uri="{FF2B5EF4-FFF2-40B4-BE49-F238E27FC236}">
                    <a16:creationId xmlns:a16="http://schemas.microsoft.com/office/drawing/2014/main" id="{7C47AEBB-5256-40EB-86B0-CADA2A1FF9B6}"/>
                  </a:ext>
                </a:extLst>
              </p:cNvPr>
              <p:cNvGrpSpPr/>
              <p:nvPr/>
            </p:nvGrpSpPr>
            <p:grpSpPr>
              <a:xfrm>
                <a:off x="6553960" y="1977081"/>
                <a:ext cx="1094482" cy="307777"/>
                <a:chOff x="9373309" y="2301127"/>
                <a:chExt cx="1094482" cy="307777"/>
              </a:xfrm>
            </p:grpSpPr>
            <p:sp>
              <p:nvSpPr>
                <p:cNvPr id="54" name="TextBox 53">
                  <a:extLst>
                    <a:ext uri="{FF2B5EF4-FFF2-40B4-BE49-F238E27FC236}">
                      <a16:creationId xmlns:a16="http://schemas.microsoft.com/office/drawing/2014/main" id="{171ED0E2-2B35-4FE3-87C6-0F5D7D4C1692}"/>
                    </a:ext>
                  </a:extLst>
                </p:cNvPr>
                <p:cNvSpPr txBox="1"/>
                <p:nvPr/>
              </p:nvSpPr>
              <p:spPr>
                <a:xfrm>
                  <a:off x="9467453" y="2301127"/>
                  <a:ext cx="10003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ASOT/Data</a:t>
                  </a:r>
                </a:p>
              </p:txBody>
            </p:sp>
            <p:sp>
              <p:nvSpPr>
                <p:cNvPr id="55" name="Oval 54">
                  <a:extLst>
                    <a:ext uri="{FF2B5EF4-FFF2-40B4-BE49-F238E27FC236}">
                      <a16:creationId xmlns:a16="http://schemas.microsoft.com/office/drawing/2014/main" id="{0F4AA65C-E37C-42A6-A71E-AC2527E9487C}"/>
                    </a:ext>
                  </a:extLst>
                </p:cNvPr>
                <p:cNvSpPr/>
                <p:nvPr/>
              </p:nvSpPr>
              <p:spPr>
                <a:xfrm>
                  <a:off x="9373309" y="2387897"/>
                  <a:ext cx="159304" cy="1532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68" name="TextBox 67">
              <a:extLst>
                <a:ext uri="{FF2B5EF4-FFF2-40B4-BE49-F238E27FC236}">
                  <a16:creationId xmlns:a16="http://schemas.microsoft.com/office/drawing/2014/main" id="{CD062A6F-BB31-4E65-B92B-21B9ECCCDBE4}"/>
                </a:ext>
              </a:extLst>
            </p:cNvPr>
            <p:cNvSpPr txBox="1"/>
            <p:nvPr/>
          </p:nvSpPr>
          <p:spPr>
            <a:xfrm>
              <a:off x="6981915" y="2063033"/>
              <a:ext cx="16295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Actionable Policy Templates</a:t>
              </a:r>
            </a:p>
          </p:txBody>
        </p:sp>
        <p:sp>
          <p:nvSpPr>
            <p:cNvPr id="69" name="Oval 68">
              <a:extLst>
                <a:ext uri="{FF2B5EF4-FFF2-40B4-BE49-F238E27FC236}">
                  <a16:creationId xmlns:a16="http://schemas.microsoft.com/office/drawing/2014/main" id="{BCCC431F-5123-47A9-BD39-8EBB3F25B126}"/>
                </a:ext>
              </a:extLst>
            </p:cNvPr>
            <p:cNvSpPr/>
            <p:nvPr/>
          </p:nvSpPr>
          <p:spPr>
            <a:xfrm>
              <a:off x="6851949" y="2239166"/>
              <a:ext cx="159304" cy="1532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0" name="Group 69">
            <a:extLst>
              <a:ext uri="{FF2B5EF4-FFF2-40B4-BE49-F238E27FC236}">
                <a16:creationId xmlns:a16="http://schemas.microsoft.com/office/drawing/2014/main" id="{E780D958-8B52-4D6C-BD94-0928230261FD}"/>
              </a:ext>
            </a:extLst>
          </p:cNvPr>
          <p:cNvGrpSpPr/>
          <p:nvPr/>
        </p:nvGrpSpPr>
        <p:grpSpPr>
          <a:xfrm>
            <a:off x="3341823" y="1865313"/>
            <a:ext cx="5234007" cy="3094587"/>
            <a:chOff x="4045929" y="1492953"/>
            <a:chExt cx="4854335" cy="2842868"/>
          </a:xfrm>
        </p:grpSpPr>
        <p:grpSp>
          <p:nvGrpSpPr>
            <p:cNvPr id="71" name="Group 70">
              <a:extLst>
                <a:ext uri="{FF2B5EF4-FFF2-40B4-BE49-F238E27FC236}">
                  <a16:creationId xmlns:a16="http://schemas.microsoft.com/office/drawing/2014/main" id="{262D840B-D880-495B-9896-26F7610204B2}"/>
                </a:ext>
              </a:extLst>
            </p:cNvPr>
            <p:cNvGrpSpPr/>
            <p:nvPr/>
          </p:nvGrpSpPr>
          <p:grpSpPr>
            <a:xfrm>
              <a:off x="4045929" y="1492953"/>
              <a:ext cx="4854335" cy="2842868"/>
              <a:chOff x="4045929" y="1492953"/>
              <a:chExt cx="4854335" cy="2842868"/>
            </a:xfrm>
          </p:grpSpPr>
          <p:grpSp>
            <p:nvGrpSpPr>
              <p:cNvPr id="75" name="Group 74">
                <a:extLst>
                  <a:ext uri="{FF2B5EF4-FFF2-40B4-BE49-F238E27FC236}">
                    <a16:creationId xmlns:a16="http://schemas.microsoft.com/office/drawing/2014/main" id="{ACC01D5C-4FB0-496B-86DF-386A82DCFB21}"/>
                  </a:ext>
                </a:extLst>
              </p:cNvPr>
              <p:cNvGrpSpPr/>
              <p:nvPr/>
            </p:nvGrpSpPr>
            <p:grpSpPr>
              <a:xfrm>
                <a:off x="4045929" y="1492953"/>
                <a:ext cx="2651662" cy="2196549"/>
                <a:chOff x="3830018" y="1516948"/>
                <a:chExt cx="2651662" cy="2196549"/>
              </a:xfrm>
            </p:grpSpPr>
            <p:grpSp>
              <p:nvGrpSpPr>
                <p:cNvPr id="85" name="Group 84">
                  <a:extLst>
                    <a:ext uri="{FF2B5EF4-FFF2-40B4-BE49-F238E27FC236}">
                      <a16:creationId xmlns:a16="http://schemas.microsoft.com/office/drawing/2014/main" id="{EA56E7EC-BE4F-452E-9C7D-7E4398A10BCF}"/>
                    </a:ext>
                  </a:extLst>
                </p:cNvPr>
                <p:cNvGrpSpPr/>
                <p:nvPr/>
              </p:nvGrpSpPr>
              <p:grpSpPr>
                <a:xfrm>
                  <a:off x="4290214" y="2481649"/>
                  <a:ext cx="2191466" cy="307777"/>
                  <a:chOff x="-414309" y="3884499"/>
                  <a:chExt cx="2191466" cy="307777"/>
                </a:xfrm>
              </p:grpSpPr>
              <p:sp>
                <p:nvSpPr>
                  <p:cNvPr id="97" name="Oval 96">
                    <a:extLst>
                      <a:ext uri="{FF2B5EF4-FFF2-40B4-BE49-F238E27FC236}">
                        <a16:creationId xmlns:a16="http://schemas.microsoft.com/office/drawing/2014/main" id="{957E1D66-073F-4976-BA10-F75E11F80630}"/>
                      </a:ext>
                    </a:extLst>
                  </p:cNvPr>
                  <p:cNvSpPr/>
                  <p:nvPr/>
                </p:nvSpPr>
                <p:spPr>
                  <a:xfrm>
                    <a:off x="-414309" y="3929695"/>
                    <a:ext cx="153909" cy="1710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TextBox 97">
                    <a:extLst>
                      <a:ext uri="{FF2B5EF4-FFF2-40B4-BE49-F238E27FC236}">
                        <a16:creationId xmlns:a16="http://schemas.microsoft.com/office/drawing/2014/main" id="{0A5E03D0-155C-4DC4-B8D1-D38EC439C886}"/>
                      </a:ext>
                    </a:extLst>
                  </p:cNvPr>
                  <p:cNvSpPr txBox="1"/>
                  <p:nvPr/>
                </p:nvSpPr>
                <p:spPr>
                  <a:xfrm>
                    <a:off x="-312710" y="3884499"/>
                    <a:ext cx="20898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SMA Data/Process Model</a:t>
                    </a:r>
                  </a:p>
                </p:txBody>
              </p:sp>
            </p:grpSp>
            <p:grpSp>
              <p:nvGrpSpPr>
                <p:cNvPr id="86" name="Group 85">
                  <a:extLst>
                    <a:ext uri="{FF2B5EF4-FFF2-40B4-BE49-F238E27FC236}">
                      <a16:creationId xmlns:a16="http://schemas.microsoft.com/office/drawing/2014/main" id="{3A840ABF-8BE0-4D50-9B65-3A50B188A69C}"/>
                    </a:ext>
                  </a:extLst>
                </p:cNvPr>
                <p:cNvGrpSpPr/>
                <p:nvPr/>
              </p:nvGrpSpPr>
              <p:grpSpPr>
                <a:xfrm>
                  <a:off x="3898524" y="1516948"/>
                  <a:ext cx="1195199" cy="523220"/>
                  <a:chOff x="4767175" y="2281243"/>
                  <a:chExt cx="1195199" cy="523220"/>
                </a:xfrm>
              </p:grpSpPr>
              <p:sp>
                <p:nvSpPr>
                  <p:cNvPr id="95" name="Oval 94">
                    <a:extLst>
                      <a:ext uri="{FF2B5EF4-FFF2-40B4-BE49-F238E27FC236}">
                        <a16:creationId xmlns:a16="http://schemas.microsoft.com/office/drawing/2014/main" id="{9F0AFFD2-197C-48B9-A90A-FBAC016FE281}"/>
                      </a:ext>
                    </a:extLst>
                  </p:cNvPr>
                  <p:cNvSpPr/>
                  <p:nvPr/>
                </p:nvSpPr>
                <p:spPr>
                  <a:xfrm>
                    <a:off x="4767175" y="2342887"/>
                    <a:ext cx="175767" cy="1827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94800502-E8A1-4E4A-A965-0E751D0B011D}"/>
                      </a:ext>
                    </a:extLst>
                  </p:cNvPr>
                  <p:cNvSpPr txBox="1"/>
                  <p:nvPr/>
                </p:nvSpPr>
                <p:spPr>
                  <a:xfrm>
                    <a:off x="4875881" y="2281243"/>
                    <a:ext cx="10864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APPG-AIM/SMAP</a:t>
                    </a:r>
                  </a:p>
                </p:txBody>
              </p:sp>
            </p:grpSp>
            <p:grpSp>
              <p:nvGrpSpPr>
                <p:cNvPr id="87" name="Group 86">
                  <a:extLst>
                    <a:ext uri="{FF2B5EF4-FFF2-40B4-BE49-F238E27FC236}">
                      <a16:creationId xmlns:a16="http://schemas.microsoft.com/office/drawing/2014/main" id="{3D499487-50CC-4835-96E3-5000F0CF5F4D}"/>
                    </a:ext>
                  </a:extLst>
                </p:cNvPr>
                <p:cNvGrpSpPr/>
                <p:nvPr/>
              </p:nvGrpSpPr>
              <p:grpSpPr>
                <a:xfrm>
                  <a:off x="3830018" y="2814860"/>
                  <a:ext cx="1291974" cy="307777"/>
                  <a:chOff x="-531446" y="3962914"/>
                  <a:chExt cx="1291974" cy="307777"/>
                </a:xfrm>
              </p:grpSpPr>
              <p:sp>
                <p:nvSpPr>
                  <p:cNvPr id="93" name="Oval 92">
                    <a:extLst>
                      <a:ext uri="{FF2B5EF4-FFF2-40B4-BE49-F238E27FC236}">
                        <a16:creationId xmlns:a16="http://schemas.microsoft.com/office/drawing/2014/main" id="{E7F87AA7-DC96-4B0E-A7B4-CE1D4669DACE}"/>
                      </a:ext>
                    </a:extLst>
                  </p:cNvPr>
                  <p:cNvSpPr/>
                  <p:nvPr/>
                </p:nvSpPr>
                <p:spPr>
                  <a:xfrm>
                    <a:off x="-531446" y="4020406"/>
                    <a:ext cx="153909" cy="1710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A8A6647E-C183-48AA-9C64-00438A98E348}"/>
                      </a:ext>
                    </a:extLst>
                  </p:cNvPr>
                  <p:cNvSpPr txBox="1"/>
                  <p:nvPr/>
                </p:nvSpPr>
                <p:spPr>
                  <a:xfrm>
                    <a:off x="-445251" y="3962914"/>
                    <a:ext cx="12057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OMG/RAAML</a:t>
                    </a:r>
                  </a:p>
                </p:txBody>
              </p:sp>
            </p:grpSp>
            <p:grpSp>
              <p:nvGrpSpPr>
                <p:cNvPr id="88" name="Group 87">
                  <a:extLst>
                    <a:ext uri="{FF2B5EF4-FFF2-40B4-BE49-F238E27FC236}">
                      <a16:creationId xmlns:a16="http://schemas.microsoft.com/office/drawing/2014/main" id="{7E6769BC-8DBA-46B6-9DE6-0139A2C6581C}"/>
                    </a:ext>
                  </a:extLst>
                </p:cNvPr>
                <p:cNvGrpSpPr/>
                <p:nvPr/>
              </p:nvGrpSpPr>
              <p:grpSpPr>
                <a:xfrm>
                  <a:off x="4117850" y="2641217"/>
                  <a:ext cx="970805" cy="307777"/>
                  <a:chOff x="4117850" y="2641217"/>
                  <a:chExt cx="970805" cy="307777"/>
                </a:xfrm>
              </p:grpSpPr>
              <p:sp>
                <p:nvSpPr>
                  <p:cNvPr id="91" name="TextBox 90">
                    <a:extLst>
                      <a:ext uri="{FF2B5EF4-FFF2-40B4-BE49-F238E27FC236}">
                        <a16:creationId xmlns:a16="http://schemas.microsoft.com/office/drawing/2014/main" id="{092A4EEF-6CAF-4512-8133-BBEEDD53A6AE}"/>
                      </a:ext>
                    </a:extLst>
                  </p:cNvPr>
                  <p:cNvSpPr txBox="1"/>
                  <p:nvPr/>
                </p:nvSpPr>
                <p:spPr>
                  <a:xfrm>
                    <a:off x="4245667" y="2641217"/>
                    <a:ext cx="84298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AC Pilots</a:t>
                    </a:r>
                  </a:p>
                </p:txBody>
              </p:sp>
              <p:sp>
                <p:nvSpPr>
                  <p:cNvPr id="92" name="Oval 91">
                    <a:extLst>
                      <a:ext uri="{FF2B5EF4-FFF2-40B4-BE49-F238E27FC236}">
                        <a16:creationId xmlns:a16="http://schemas.microsoft.com/office/drawing/2014/main" id="{2CA89617-CF41-479C-80C6-892DDF161BB0}"/>
                      </a:ext>
                    </a:extLst>
                  </p:cNvPr>
                  <p:cNvSpPr/>
                  <p:nvPr/>
                </p:nvSpPr>
                <p:spPr>
                  <a:xfrm>
                    <a:off x="4117850" y="2684369"/>
                    <a:ext cx="153909" cy="1710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9" name="Oval 88">
                  <a:extLst>
                    <a:ext uri="{FF2B5EF4-FFF2-40B4-BE49-F238E27FC236}">
                      <a16:creationId xmlns:a16="http://schemas.microsoft.com/office/drawing/2014/main" id="{00086F92-FEBD-4773-ABFD-9FF48E9A083E}"/>
                    </a:ext>
                  </a:extLst>
                </p:cNvPr>
                <p:cNvSpPr/>
                <p:nvPr/>
              </p:nvSpPr>
              <p:spPr>
                <a:xfrm>
                  <a:off x="5242512" y="3456136"/>
                  <a:ext cx="175767" cy="1827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D810F2FB-6B11-4FBF-902D-8322685CBB5A}"/>
                    </a:ext>
                  </a:extLst>
                </p:cNvPr>
                <p:cNvSpPr txBox="1"/>
                <p:nvPr/>
              </p:nvSpPr>
              <p:spPr>
                <a:xfrm>
                  <a:off x="5392132" y="3405720"/>
                  <a:ext cx="9060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8705.2/.4</a:t>
                  </a:r>
                </a:p>
              </p:txBody>
            </p:sp>
          </p:grpSp>
          <p:grpSp>
            <p:nvGrpSpPr>
              <p:cNvPr id="76" name="Group 75">
                <a:extLst>
                  <a:ext uri="{FF2B5EF4-FFF2-40B4-BE49-F238E27FC236}">
                    <a16:creationId xmlns:a16="http://schemas.microsoft.com/office/drawing/2014/main" id="{8E41074A-2C81-490D-8B56-3A42495F1916}"/>
                  </a:ext>
                </a:extLst>
              </p:cNvPr>
              <p:cNvGrpSpPr/>
              <p:nvPr/>
            </p:nvGrpSpPr>
            <p:grpSpPr>
              <a:xfrm>
                <a:off x="6585173" y="3475411"/>
                <a:ext cx="2315091" cy="860410"/>
                <a:chOff x="9961073" y="924634"/>
                <a:chExt cx="2315091" cy="860410"/>
              </a:xfrm>
            </p:grpSpPr>
            <p:sp>
              <p:nvSpPr>
                <p:cNvPr id="77" name="TextBox 76">
                  <a:extLst>
                    <a:ext uri="{FF2B5EF4-FFF2-40B4-BE49-F238E27FC236}">
                      <a16:creationId xmlns:a16="http://schemas.microsoft.com/office/drawing/2014/main" id="{3F0D6E3B-3ECD-486A-AE9C-66AF56DA86AB}"/>
                    </a:ext>
                  </a:extLst>
                </p:cNvPr>
                <p:cNvSpPr txBox="1"/>
                <p:nvPr/>
              </p:nvSpPr>
              <p:spPr>
                <a:xfrm>
                  <a:off x="10277068" y="1111054"/>
                  <a:ext cx="1999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MBMA+ Advisory Board</a:t>
                  </a:r>
                </a:p>
              </p:txBody>
            </p:sp>
            <p:sp>
              <p:nvSpPr>
                <p:cNvPr id="78" name="TextBox 77">
                  <a:extLst>
                    <a:ext uri="{FF2B5EF4-FFF2-40B4-BE49-F238E27FC236}">
                      <a16:creationId xmlns:a16="http://schemas.microsoft.com/office/drawing/2014/main" id="{7DC382E1-1E08-4E6D-A863-805A1568362A}"/>
                    </a:ext>
                  </a:extLst>
                </p:cNvPr>
                <p:cNvSpPr txBox="1"/>
                <p:nvPr/>
              </p:nvSpPr>
              <p:spPr>
                <a:xfrm>
                  <a:off x="10082362" y="1477267"/>
                  <a:ext cx="12922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SATERN/APPEL</a:t>
                  </a:r>
                </a:p>
              </p:txBody>
            </p:sp>
            <p:sp>
              <p:nvSpPr>
                <p:cNvPr id="79" name="TextBox 78">
                  <a:extLst>
                    <a:ext uri="{FF2B5EF4-FFF2-40B4-BE49-F238E27FC236}">
                      <a16:creationId xmlns:a16="http://schemas.microsoft.com/office/drawing/2014/main" id="{0486C145-6902-4D14-98F7-2BAD9FD111E6}"/>
                    </a:ext>
                  </a:extLst>
                </p:cNvPr>
                <p:cNvSpPr txBox="1"/>
                <p:nvPr/>
              </p:nvSpPr>
              <p:spPr>
                <a:xfrm>
                  <a:off x="10217333" y="1293232"/>
                  <a:ext cx="10956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Publications</a:t>
                  </a:r>
                </a:p>
              </p:txBody>
            </p:sp>
            <p:sp>
              <p:nvSpPr>
                <p:cNvPr id="80" name="TextBox 79">
                  <a:extLst>
                    <a:ext uri="{FF2B5EF4-FFF2-40B4-BE49-F238E27FC236}">
                      <a16:creationId xmlns:a16="http://schemas.microsoft.com/office/drawing/2014/main" id="{04AAAE0D-5C1E-4124-9D14-CEE513FF574B}"/>
                    </a:ext>
                  </a:extLst>
                </p:cNvPr>
                <p:cNvSpPr txBox="1"/>
                <p:nvPr/>
              </p:nvSpPr>
              <p:spPr>
                <a:xfrm>
                  <a:off x="10458362" y="924634"/>
                  <a:ext cx="9599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NASA C&amp;C</a:t>
                  </a:r>
                </a:p>
              </p:txBody>
            </p:sp>
            <p:sp>
              <p:nvSpPr>
                <p:cNvPr id="81" name="Oval 80">
                  <a:extLst>
                    <a:ext uri="{FF2B5EF4-FFF2-40B4-BE49-F238E27FC236}">
                      <a16:creationId xmlns:a16="http://schemas.microsoft.com/office/drawing/2014/main" id="{85468872-428C-4345-9CFA-38C372FF9AA4}"/>
                    </a:ext>
                  </a:extLst>
                </p:cNvPr>
                <p:cNvSpPr/>
                <p:nvPr/>
              </p:nvSpPr>
              <p:spPr>
                <a:xfrm>
                  <a:off x="9961073" y="1553499"/>
                  <a:ext cx="153909" cy="1710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2A60B296-C0DA-40BB-959D-9BB44D229E35}"/>
                    </a:ext>
                  </a:extLst>
                </p:cNvPr>
                <p:cNvSpPr/>
                <p:nvPr/>
              </p:nvSpPr>
              <p:spPr>
                <a:xfrm>
                  <a:off x="10073081" y="1370080"/>
                  <a:ext cx="153909" cy="1710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FA46AFB2-F04D-48F9-A59A-CFE0CE652799}"/>
                    </a:ext>
                  </a:extLst>
                </p:cNvPr>
                <p:cNvSpPr/>
                <p:nvPr/>
              </p:nvSpPr>
              <p:spPr>
                <a:xfrm>
                  <a:off x="10186593" y="1176271"/>
                  <a:ext cx="153909" cy="1710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7E4A3E9F-384D-48AC-BDA4-BE1C7E3416BE}"/>
                    </a:ext>
                  </a:extLst>
                </p:cNvPr>
                <p:cNvSpPr/>
                <p:nvPr/>
              </p:nvSpPr>
              <p:spPr>
                <a:xfrm>
                  <a:off x="10361572" y="989398"/>
                  <a:ext cx="153909" cy="1710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2" name="Group 71">
              <a:extLst>
                <a:ext uri="{FF2B5EF4-FFF2-40B4-BE49-F238E27FC236}">
                  <a16:creationId xmlns:a16="http://schemas.microsoft.com/office/drawing/2014/main" id="{E6916E3F-C894-44B5-B0CD-B367AB885650}"/>
                </a:ext>
              </a:extLst>
            </p:cNvPr>
            <p:cNvGrpSpPr/>
            <p:nvPr/>
          </p:nvGrpSpPr>
          <p:grpSpPr>
            <a:xfrm>
              <a:off x="5685624" y="3554334"/>
              <a:ext cx="825035" cy="307777"/>
              <a:chOff x="10755804" y="2070084"/>
              <a:chExt cx="825035" cy="307777"/>
            </a:xfrm>
          </p:grpSpPr>
          <p:sp>
            <p:nvSpPr>
              <p:cNvPr id="73" name="Oval 72">
                <a:extLst>
                  <a:ext uri="{FF2B5EF4-FFF2-40B4-BE49-F238E27FC236}">
                    <a16:creationId xmlns:a16="http://schemas.microsoft.com/office/drawing/2014/main" id="{CAC04FCC-5DA1-4E88-B52A-8A718B07E0F7}"/>
                  </a:ext>
                </a:extLst>
              </p:cNvPr>
              <p:cNvSpPr/>
              <p:nvPr/>
            </p:nvSpPr>
            <p:spPr>
              <a:xfrm>
                <a:off x="10755804" y="2138422"/>
                <a:ext cx="153909" cy="1710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CD93C5E3-A760-4740-AC10-B2C33C609413}"/>
                  </a:ext>
                </a:extLst>
              </p:cNvPr>
              <p:cNvSpPr txBox="1"/>
              <p:nvPr/>
            </p:nvSpPr>
            <p:spPr>
              <a:xfrm>
                <a:off x="10883212" y="2070084"/>
                <a:ext cx="6976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8705.X</a:t>
                </a:r>
              </a:p>
            </p:txBody>
          </p:sp>
        </p:grpSp>
      </p:grpSp>
      <p:grpSp>
        <p:nvGrpSpPr>
          <p:cNvPr id="99" name="Group 98">
            <a:extLst>
              <a:ext uri="{FF2B5EF4-FFF2-40B4-BE49-F238E27FC236}">
                <a16:creationId xmlns:a16="http://schemas.microsoft.com/office/drawing/2014/main" id="{2BAA8045-35A6-4867-A517-3EB983DE79E8}"/>
              </a:ext>
            </a:extLst>
          </p:cNvPr>
          <p:cNvGrpSpPr/>
          <p:nvPr/>
        </p:nvGrpSpPr>
        <p:grpSpPr>
          <a:xfrm>
            <a:off x="4086820" y="1615880"/>
            <a:ext cx="1854015" cy="1361570"/>
            <a:chOff x="5390715" y="1659248"/>
            <a:chExt cx="1938923" cy="1361570"/>
          </a:xfrm>
        </p:grpSpPr>
        <p:grpSp>
          <p:nvGrpSpPr>
            <p:cNvPr id="100" name="Group 99">
              <a:extLst>
                <a:ext uri="{FF2B5EF4-FFF2-40B4-BE49-F238E27FC236}">
                  <a16:creationId xmlns:a16="http://schemas.microsoft.com/office/drawing/2014/main" id="{67321DEB-5FFD-4071-B3A6-97184EB522FE}"/>
                </a:ext>
              </a:extLst>
            </p:cNvPr>
            <p:cNvGrpSpPr/>
            <p:nvPr/>
          </p:nvGrpSpPr>
          <p:grpSpPr>
            <a:xfrm>
              <a:off x="5844346" y="2497598"/>
              <a:ext cx="1485292" cy="523220"/>
              <a:chOff x="10779443" y="3677311"/>
              <a:chExt cx="1485292" cy="523220"/>
            </a:xfrm>
          </p:grpSpPr>
          <p:sp>
            <p:nvSpPr>
              <p:cNvPr id="104" name="Oval 103">
                <a:extLst>
                  <a:ext uri="{FF2B5EF4-FFF2-40B4-BE49-F238E27FC236}">
                    <a16:creationId xmlns:a16="http://schemas.microsoft.com/office/drawing/2014/main" id="{2C3F677F-7FD8-4AA9-9955-7DB1D52CFBA1}"/>
                  </a:ext>
                </a:extLst>
              </p:cNvPr>
              <p:cNvSpPr/>
              <p:nvPr/>
            </p:nvSpPr>
            <p:spPr>
              <a:xfrm>
                <a:off x="10779443" y="3864526"/>
                <a:ext cx="175767" cy="1827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0D8BC9CE-F627-4BFF-8DEF-51F0B9CBD618}"/>
                  </a:ext>
                </a:extLst>
              </p:cNvPr>
              <p:cNvSpPr txBox="1"/>
              <p:nvPr/>
            </p:nvSpPr>
            <p:spPr>
              <a:xfrm>
                <a:off x="10869738" y="3677311"/>
                <a:ext cx="1394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Integrated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SMS Framework</a:t>
                </a:r>
              </a:p>
            </p:txBody>
          </p:sp>
        </p:grpSp>
        <p:grpSp>
          <p:nvGrpSpPr>
            <p:cNvPr id="101" name="Group 100">
              <a:extLst>
                <a:ext uri="{FF2B5EF4-FFF2-40B4-BE49-F238E27FC236}">
                  <a16:creationId xmlns:a16="http://schemas.microsoft.com/office/drawing/2014/main" id="{35EFD4E0-998D-4E52-9851-52C89392DCD2}"/>
                </a:ext>
              </a:extLst>
            </p:cNvPr>
            <p:cNvGrpSpPr/>
            <p:nvPr/>
          </p:nvGrpSpPr>
          <p:grpSpPr>
            <a:xfrm>
              <a:off x="5390715" y="1659248"/>
              <a:ext cx="1512402" cy="523220"/>
              <a:chOff x="5641600" y="2055743"/>
              <a:chExt cx="2331515" cy="523220"/>
            </a:xfrm>
          </p:grpSpPr>
          <p:sp>
            <p:nvSpPr>
              <p:cNvPr id="102" name="TextBox 101">
                <a:extLst>
                  <a:ext uri="{FF2B5EF4-FFF2-40B4-BE49-F238E27FC236}">
                    <a16:creationId xmlns:a16="http://schemas.microsoft.com/office/drawing/2014/main" id="{C5E290D7-AD06-4BAC-A1E0-48D491FEA88F}"/>
                  </a:ext>
                </a:extLst>
              </p:cNvPr>
              <p:cNvSpPr txBox="1"/>
              <p:nvPr/>
            </p:nvSpPr>
            <p:spPr>
              <a:xfrm>
                <a:off x="5889759" y="2055743"/>
                <a:ext cx="20833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Assisted AIM/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SMAP</a:t>
                </a:r>
              </a:p>
            </p:txBody>
          </p:sp>
          <p:sp>
            <p:nvSpPr>
              <p:cNvPr id="103" name="Oval 102">
                <a:extLst>
                  <a:ext uri="{FF2B5EF4-FFF2-40B4-BE49-F238E27FC236}">
                    <a16:creationId xmlns:a16="http://schemas.microsoft.com/office/drawing/2014/main" id="{03D44B1E-9792-4667-8D5A-2D1A0A2B614D}"/>
                  </a:ext>
                </a:extLst>
              </p:cNvPr>
              <p:cNvSpPr/>
              <p:nvPr/>
            </p:nvSpPr>
            <p:spPr>
              <a:xfrm>
                <a:off x="5641600" y="2217881"/>
                <a:ext cx="275633" cy="1805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grpSp>
      </p:grpSp>
      <p:grpSp>
        <p:nvGrpSpPr>
          <p:cNvPr id="106" name="Group 105">
            <a:extLst>
              <a:ext uri="{FF2B5EF4-FFF2-40B4-BE49-F238E27FC236}">
                <a16:creationId xmlns:a16="http://schemas.microsoft.com/office/drawing/2014/main" id="{3FA3D355-A1DB-484A-9772-23BF67B20615}"/>
              </a:ext>
            </a:extLst>
          </p:cNvPr>
          <p:cNvGrpSpPr/>
          <p:nvPr/>
        </p:nvGrpSpPr>
        <p:grpSpPr>
          <a:xfrm>
            <a:off x="2299668" y="1849158"/>
            <a:ext cx="5622705" cy="3908188"/>
            <a:chOff x="3576118" y="1710660"/>
            <a:chExt cx="5622705" cy="3908188"/>
          </a:xfrm>
        </p:grpSpPr>
        <p:grpSp>
          <p:nvGrpSpPr>
            <p:cNvPr id="107" name="Group 106">
              <a:extLst>
                <a:ext uri="{FF2B5EF4-FFF2-40B4-BE49-F238E27FC236}">
                  <a16:creationId xmlns:a16="http://schemas.microsoft.com/office/drawing/2014/main" id="{17C81A98-401D-490C-B01B-3A8452CB8F52}"/>
                </a:ext>
              </a:extLst>
            </p:cNvPr>
            <p:cNvGrpSpPr/>
            <p:nvPr/>
          </p:nvGrpSpPr>
          <p:grpSpPr>
            <a:xfrm>
              <a:off x="6827386" y="5071533"/>
              <a:ext cx="1467614" cy="307777"/>
              <a:chOff x="1803315" y="5121487"/>
              <a:chExt cx="1467614" cy="307777"/>
            </a:xfrm>
          </p:grpSpPr>
          <p:sp>
            <p:nvSpPr>
              <p:cNvPr id="131" name="Oval 130">
                <a:extLst>
                  <a:ext uri="{FF2B5EF4-FFF2-40B4-BE49-F238E27FC236}">
                    <a16:creationId xmlns:a16="http://schemas.microsoft.com/office/drawing/2014/main" id="{A8307039-4D28-41BF-BD36-DABAB4437980}"/>
                  </a:ext>
                </a:extLst>
              </p:cNvPr>
              <p:cNvSpPr/>
              <p:nvPr/>
            </p:nvSpPr>
            <p:spPr>
              <a:xfrm>
                <a:off x="1803315" y="5197778"/>
                <a:ext cx="153909" cy="1710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E53B90F2-2488-4DAD-B446-0969952AB34A}"/>
                  </a:ext>
                </a:extLst>
              </p:cNvPr>
              <p:cNvSpPr txBox="1"/>
              <p:nvPr/>
            </p:nvSpPr>
            <p:spPr>
              <a:xfrm>
                <a:off x="1936909" y="5121487"/>
                <a:ext cx="13340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SMA Champion</a:t>
                </a:r>
              </a:p>
            </p:txBody>
          </p:sp>
        </p:grpSp>
        <p:grpSp>
          <p:nvGrpSpPr>
            <p:cNvPr id="108" name="Group 107">
              <a:extLst>
                <a:ext uri="{FF2B5EF4-FFF2-40B4-BE49-F238E27FC236}">
                  <a16:creationId xmlns:a16="http://schemas.microsoft.com/office/drawing/2014/main" id="{87FFD71D-89BA-40C5-8523-4268D1870725}"/>
                </a:ext>
              </a:extLst>
            </p:cNvPr>
            <p:cNvGrpSpPr/>
            <p:nvPr/>
          </p:nvGrpSpPr>
          <p:grpSpPr>
            <a:xfrm>
              <a:off x="4248306" y="3316193"/>
              <a:ext cx="1664693" cy="307777"/>
              <a:chOff x="504906" y="4172178"/>
              <a:chExt cx="1664693" cy="307777"/>
            </a:xfrm>
          </p:grpSpPr>
          <p:sp>
            <p:nvSpPr>
              <p:cNvPr id="129" name="Oval 128">
                <a:extLst>
                  <a:ext uri="{FF2B5EF4-FFF2-40B4-BE49-F238E27FC236}">
                    <a16:creationId xmlns:a16="http://schemas.microsoft.com/office/drawing/2014/main" id="{AE73816A-6C8B-41A5-A1F0-C7FA37305ED9}"/>
                  </a:ext>
                </a:extLst>
              </p:cNvPr>
              <p:cNvSpPr/>
              <p:nvPr/>
            </p:nvSpPr>
            <p:spPr>
              <a:xfrm>
                <a:off x="504906" y="4230834"/>
                <a:ext cx="153909" cy="1710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TextBox 129">
                <a:extLst>
                  <a:ext uri="{FF2B5EF4-FFF2-40B4-BE49-F238E27FC236}">
                    <a16:creationId xmlns:a16="http://schemas.microsoft.com/office/drawing/2014/main" id="{8C5D141E-9F5C-416C-9CF2-A969E86628CD}"/>
                  </a:ext>
                </a:extLst>
              </p:cNvPr>
              <p:cNvSpPr txBox="1"/>
              <p:nvPr/>
            </p:nvSpPr>
            <p:spPr>
              <a:xfrm>
                <a:off x="592885" y="4172178"/>
                <a:ext cx="15767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SMA Data Steward</a:t>
                </a:r>
              </a:p>
            </p:txBody>
          </p:sp>
        </p:grpSp>
        <p:grpSp>
          <p:nvGrpSpPr>
            <p:cNvPr id="109" name="Group 108">
              <a:extLst>
                <a:ext uri="{FF2B5EF4-FFF2-40B4-BE49-F238E27FC236}">
                  <a16:creationId xmlns:a16="http://schemas.microsoft.com/office/drawing/2014/main" id="{6363D45C-6174-4979-9C73-54C6ED792A9D}"/>
                </a:ext>
              </a:extLst>
            </p:cNvPr>
            <p:cNvGrpSpPr/>
            <p:nvPr/>
          </p:nvGrpSpPr>
          <p:grpSpPr>
            <a:xfrm>
              <a:off x="3835047" y="2323439"/>
              <a:ext cx="1582546" cy="307777"/>
              <a:chOff x="1055805" y="4582365"/>
              <a:chExt cx="1582546" cy="307777"/>
            </a:xfrm>
          </p:grpSpPr>
          <p:sp>
            <p:nvSpPr>
              <p:cNvPr id="127" name="Oval 126">
                <a:extLst>
                  <a:ext uri="{FF2B5EF4-FFF2-40B4-BE49-F238E27FC236}">
                    <a16:creationId xmlns:a16="http://schemas.microsoft.com/office/drawing/2014/main" id="{017CA7F3-96EC-4982-A455-607DD9998183}"/>
                  </a:ext>
                </a:extLst>
              </p:cNvPr>
              <p:cNvSpPr/>
              <p:nvPr/>
            </p:nvSpPr>
            <p:spPr>
              <a:xfrm>
                <a:off x="1055805" y="4651927"/>
                <a:ext cx="153909" cy="1710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6617F1AC-CA32-4C54-AF63-41C21738FD83}"/>
                  </a:ext>
                </a:extLst>
              </p:cNvPr>
              <p:cNvSpPr txBox="1"/>
              <p:nvPr/>
            </p:nvSpPr>
            <p:spPr>
              <a:xfrm>
                <a:off x="1142203" y="4582365"/>
                <a:ext cx="14961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APPG-HQA/R&amp;M</a:t>
                </a:r>
              </a:p>
            </p:txBody>
          </p:sp>
        </p:grpSp>
        <p:grpSp>
          <p:nvGrpSpPr>
            <p:cNvPr id="110" name="Group 109">
              <a:extLst>
                <a:ext uri="{FF2B5EF4-FFF2-40B4-BE49-F238E27FC236}">
                  <a16:creationId xmlns:a16="http://schemas.microsoft.com/office/drawing/2014/main" id="{86E6F6E3-2BE7-445F-BFB7-107FE742606F}"/>
                </a:ext>
              </a:extLst>
            </p:cNvPr>
            <p:cNvGrpSpPr/>
            <p:nvPr/>
          </p:nvGrpSpPr>
          <p:grpSpPr>
            <a:xfrm>
              <a:off x="5409649" y="4568300"/>
              <a:ext cx="1409841" cy="307777"/>
              <a:chOff x="2282339" y="5956617"/>
              <a:chExt cx="1409841" cy="307777"/>
            </a:xfrm>
          </p:grpSpPr>
          <p:sp>
            <p:nvSpPr>
              <p:cNvPr id="125" name="Oval 124">
                <a:extLst>
                  <a:ext uri="{FF2B5EF4-FFF2-40B4-BE49-F238E27FC236}">
                    <a16:creationId xmlns:a16="http://schemas.microsoft.com/office/drawing/2014/main" id="{EE18B91E-4AF7-4702-8766-C81EB05D2E8F}"/>
                  </a:ext>
                </a:extLst>
              </p:cNvPr>
              <p:cNvSpPr/>
              <p:nvPr/>
            </p:nvSpPr>
            <p:spPr>
              <a:xfrm>
                <a:off x="2282339" y="6024957"/>
                <a:ext cx="153909" cy="1710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298D7589-E070-4D93-AFEB-F65F174B0C22}"/>
                  </a:ext>
                </a:extLst>
              </p:cNvPr>
              <p:cNvSpPr txBox="1"/>
              <p:nvPr/>
            </p:nvSpPr>
            <p:spPr>
              <a:xfrm>
                <a:off x="2423884" y="5956617"/>
                <a:ext cx="126829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8729.1A (GSN)</a:t>
                </a:r>
              </a:p>
            </p:txBody>
          </p:sp>
        </p:grpSp>
        <p:grpSp>
          <p:nvGrpSpPr>
            <p:cNvPr id="111" name="Group 110">
              <a:extLst>
                <a:ext uri="{FF2B5EF4-FFF2-40B4-BE49-F238E27FC236}">
                  <a16:creationId xmlns:a16="http://schemas.microsoft.com/office/drawing/2014/main" id="{8D549E60-478A-4862-AF23-9EAA7D0A7BED}"/>
                </a:ext>
              </a:extLst>
            </p:cNvPr>
            <p:cNvGrpSpPr/>
            <p:nvPr/>
          </p:nvGrpSpPr>
          <p:grpSpPr>
            <a:xfrm>
              <a:off x="5406628" y="4322860"/>
              <a:ext cx="1390447" cy="307777"/>
              <a:chOff x="2282339" y="5956617"/>
              <a:chExt cx="1390447" cy="307777"/>
            </a:xfrm>
          </p:grpSpPr>
          <p:sp>
            <p:nvSpPr>
              <p:cNvPr id="123" name="Oval 122">
                <a:extLst>
                  <a:ext uri="{FF2B5EF4-FFF2-40B4-BE49-F238E27FC236}">
                    <a16:creationId xmlns:a16="http://schemas.microsoft.com/office/drawing/2014/main" id="{23A4320C-3B1B-46D2-BAD5-DBFD15D4FB0B}"/>
                  </a:ext>
                </a:extLst>
              </p:cNvPr>
              <p:cNvSpPr/>
              <p:nvPr/>
            </p:nvSpPr>
            <p:spPr>
              <a:xfrm>
                <a:off x="2282339" y="6024957"/>
                <a:ext cx="153909" cy="1710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TextBox 123">
                <a:extLst>
                  <a:ext uri="{FF2B5EF4-FFF2-40B4-BE49-F238E27FC236}">
                    <a16:creationId xmlns:a16="http://schemas.microsoft.com/office/drawing/2014/main" id="{0833D8C0-CE80-46FB-9FB3-9FA95FBB4971}"/>
                  </a:ext>
                </a:extLst>
              </p:cNvPr>
              <p:cNvSpPr txBox="1"/>
              <p:nvPr/>
            </p:nvSpPr>
            <p:spPr>
              <a:xfrm>
                <a:off x="2407696" y="5956617"/>
                <a:ext cx="126509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8705.4A (AIM)</a:t>
                </a:r>
              </a:p>
            </p:txBody>
          </p:sp>
        </p:grpSp>
        <p:grpSp>
          <p:nvGrpSpPr>
            <p:cNvPr id="112" name="Group 111">
              <a:extLst>
                <a:ext uri="{FF2B5EF4-FFF2-40B4-BE49-F238E27FC236}">
                  <a16:creationId xmlns:a16="http://schemas.microsoft.com/office/drawing/2014/main" id="{CDA78138-9FC4-4EFA-BBEB-E447928794C4}"/>
                </a:ext>
              </a:extLst>
            </p:cNvPr>
            <p:cNvGrpSpPr/>
            <p:nvPr/>
          </p:nvGrpSpPr>
          <p:grpSpPr>
            <a:xfrm>
              <a:off x="7423228" y="4753531"/>
              <a:ext cx="1775595" cy="523220"/>
              <a:chOff x="2517482" y="4991234"/>
              <a:chExt cx="1775595" cy="523220"/>
            </a:xfrm>
          </p:grpSpPr>
          <p:sp>
            <p:nvSpPr>
              <p:cNvPr id="121" name="Oval 120">
                <a:extLst>
                  <a:ext uri="{FF2B5EF4-FFF2-40B4-BE49-F238E27FC236}">
                    <a16:creationId xmlns:a16="http://schemas.microsoft.com/office/drawing/2014/main" id="{D4216CA2-5E65-444F-97E4-CABDE71FDD19}"/>
                  </a:ext>
                </a:extLst>
              </p:cNvPr>
              <p:cNvSpPr/>
              <p:nvPr/>
            </p:nvSpPr>
            <p:spPr>
              <a:xfrm>
                <a:off x="2517482" y="5163430"/>
                <a:ext cx="153909" cy="1710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TextBox 121">
                <a:extLst>
                  <a:ext uri="{FF2B5EF4-FFF2-40B4-BE49-F238E27FC236}">
                    <a16:creationId xmlns:a16="http://schemas.microsoft.com/office/drawing/2014/main" id="{05180EA2-9E6A-42D6-B6B5-610E923F69F3}"/>
                  </a:ext>
                </a:extLst>
              </p:cNvPr>
              <p:cNvSpPr txBox="1"/>
              <p:nvPr/>
            </p:nvSpPr>
            <p:spPr>
              <a:xfrm>
                <a:off x="2624350" y="4991234"/>
                <a:ext cx="166872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SMA/DT Virtual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Collaboration Team</a:t>
                </a:r>
              </a:p>
            </p:txBody>
          </p:sp>
        </p:grpSp>
        <p:grpSp>
          <p:nvGrpSpPr>
            <p:cNvPr id="113" name="Group 112">
              <a:extLst>
                <a:ext uri="{FF2B5EF4-FFF2-40B4-BE49-F238E27FC236}">
                  <a16:creationId xmlns:a16="http://schemas.microsoft.com/office/drawing/2014/main" id="{80AFB219-E4B3-4225-B308-AFAFB03194FB}"/>
                </a:ext>
              </a:extLst>
            </p:cNvPr>
            <p:cNvGrpSpPr/>
            <p:nvPr/>
          </p:nvGrpSpPr>
          <p:grpSpPr>
            <a:xfrm>
              <a:off x="3576118" y="1710660"/>
              <a:ext cx="1068848" cy="523220"/>
              <a:chOff x="4413570" y="2894624"/>
              <a:chExt cx="1068848" cy="523220"/>
            </a:xfrm>
          </p:grpSpPr>
          <p:sp>
            <p:nvSpPr>
              <p:cNvPr id="119" name="TextBox 118">
                <a:extLst>
                  <a:ext uri="{FF2B5EF4-FFF2-40B4-BE49-F238E27FC236}">
                    <a16:creationId xmlns:a16="http://schemas.microsoft.com/office/drawing/2014/main" id="{4E4A8825-B19F-4268-AA41-D439B18EDFDE}"/>
                  </a:ext>
                </a:extLst>
              </p:cNvPr>
              <p:cNvSpPr txBox="1"/>
              <p:nvPr/>
            </p:nvSpPr>
            <p:spPr>
              <a:xfrm>
                <a:off x="4517923" y="2894624"/>
                <a:ext cx="9644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Logic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Fragments</a:t>
                </a:r>
              </a:p>
            </p:txBody>
          </p:sp>
          <p:sp>
            <p:nvSpPr>
              <p:cNvPr id="120" name="Oval 119">
                <a:extLst>
                  <a:ext uri="{FF2B5EF4-FFF2-40B4-BE49-F238E27FC236}">
                    <a16:creationId xmlns:a16="http://schemas.microsoft.com/office/drawing/2014/main" id="{7E9FE41B-7296-4B7A-BF42-27F570DBBAA4}"/>
                  </a:ext>
                </a:extLst>
              </p:cNvPr>
              <p:cNvSpPr/>
              <p:nvPr/>
            </p:nvSpPr>
            <p:spPr>
              <a:xfrm>
                <a:off x="4413570" y="3041853"/>
                <a:ext cx="153909" cy="1710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 name="Group 113">
              <a:extLst>
                <a:ext uri="{FF2B5EF4-FFF2-40B4-BE49-F238E27FC236}">
                  <a16:creationId xmlns:a16="http://schemas.microsoft.com/office/drawing/2014/main" id="{44B6C070-81C8-4D38-A575-E3BA6CC6BC4F}"/>
                </a:ext>
              </a:extLst>
            </p:cNvPr>
            <p:cNvGrpSpPr/>
            <p:nvPr/>
          </p:nvGrpSpPr>
          <p:grpSpPr>
            <a:xfrm>
              <a:off x="4315670" y="3507801"/>
              <a:ext cx="1550808" cy="307777"/>
              <a:chOff x="469923" y="4164846"/>
              <a:chExt cx="1550808" cy="307777"/>
            </a:xfrm>
          </p:grpSpPr>
          <p:sp>
            <p:nvSpPr>
              <p:cNvPr id="117" name="Oval 116">
                <a:extLst>
                  <a:ext uri="{FF2B5EF4-FFF2-40B4-BE49-F238E27FC236}">
                    <a16:creationId xmlns:a16="http://schemas.microsoft.com/office/drawing/2014/main" id="{7945B1CE-402C-45C6-AE08-8956DE819A74}"/>
                  </a:ext>
                </a:extLst>
              </p:cNvPr>
              <p:cNvSpPr/>
              <p:nvPr/>
            </p:nvSpPr>
            <p:spPr>
              <a:xfrm>
                <a:off x="469923" y="4230693"/>
                <a:ext cx="153909" cy="1710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C7A033EC-0F2B-4A5E-946C-A2D38E81C463}"/>
                  </a:ext>
                </a:extLst>
              </p:cNvPr>
              <p:cNvSpPr txBox="1"/>
              <p:nvPr/>
            </p:nvSpPr>
            <p:spPr>
              <a:xfrm>
                <a:off x="591750" y="4164846"/>
                <a:ext cx="14289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SMA Tool Survey</a:t>
                </a:r>
              </a:p>
            </p:txBody>
          </p:sp>
        </p:grpSp>
        <p:sp>
          <p:nvSpPr>
            <p:cNvPr id="115" name="TextBox 114">
              <a:extLst>
                <a:ext uri="{FF2B5EF4-FFF2-40B4-BE49-F238E27FC236}">
                  <a16:creationId xmlns:a16="http://schemas.microsoft.com/office/drawing/2014/main" id="{52BD7B11-B87A-49CE-A049-463DE0BDCD01}"/>
                </a:ext>
              </a:extLst>
            </p:cNvPr>
            <p:cNvSpPr txBox="1"/>
            <p:nvPr/>
          </p:nvSpPr>
          <p:spPr>
            <a:xfrm>
              <a:off x="7147173" y="5311071"/>
              <a:ext cx="1283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APPEL Training</a:t>
              </a:r>
            </a:p>
          </p:txBody>
        </p:sp>
        <p:sp>
          <p:nvSpPr>
            <p:cNvPr id="116" name="Oval 115">
              <a:extLst>
                <a:ext uri="{FF2B5EF4-FFF2-40B4-BE49-F238E27FC236}">
                  <a16:creationId xmlns:a16="http://schemas.microsoft.com/office/drawing/2014/main" id="{1C12F2E2-0C9D-406B-BFAD-C0A8CC8917F1}"/>
                </a:ext>
              </a:extLst>
            </p:cNvPr>
            <p:cNvSpPr/>
            <p:nvPr/>
          </p:nvSpPr>
          <p:spPr>
            <a:xfrm>
              <a:off x="7044774" y="5377952"/>
              <a:ext cx="153909" cy="1710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 name="Group 136">
            <a:extLst>
              <a:ext uri="{FF2B5EF4-FFF2-40B4-BE49-F238E27FC236}">
                <a16:creationId xmlns:a16="http://schemas.microsoft.com/office/drawing/2014/main" id="{C8E04250-AB8C-4EB5-9F30-F2999FBC1365}"/>
              </a:ext>
            </a:extLst>
          </p:cNvPr>
          <p:cNvGrpSpPr/>
          <p:nvPr/>
        </p:nvGrpSpPr>
        <p:grpSpPr>
          <a:xfrm>
            <a:off x="4846172" y="1850475"/>
            <a:ext cx="886950" cy="338554"/>
            <a:chOff x="9375960" y="6344436"/>
            <a:chExt cx="886950" cy="338554"/>
          </a:xfrm>
        </p:grpSpPr>
        <p:sp>
          <p:nvSpPr>
            <p:cNvPr id="138" name="Oval 137">
              <a:extLst>
                <a:ext uri="{FF2B5EF4-FFF2-40B4-BE49-F238E27FC236}">
                  <a16:creationId xmlns:a16="http://schemas.microsoft.com/office/drawing/2014/main" id="{DB097F12-17CB-47AE-9CF0-7423FF223689}"/>
                </a:ext>
              </a:extLst>
            </p:cNvPr>
            <p:cNvSpPr/>
            <p:nvPr/>
          </p:nvSpPr>
          <p:spPr>
            <a:xfrm>
              <a:off x="9375960" y="6417990"/>
              <a:ext cx="153909" cy="1710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D18D413C-980F-4A36-9650-93011601A7F8}"/>
                </a:ext>
              </a:extLst>
            </p:cNvPr>
            <p:cNvSpPr txBox="1"/>
            <p:nvPr/>
          </p:nvSpPr>
          <p:spPr>
            <a:xfrm>
              <a:off x="9462178" y="6344436"/>
              <a:ext cx="8007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SPARTA</a:t>
              </a:r>
            </a:p>
          </p:txBody>
        </p:sp>
      </p:grpSp>
      <p:grpSp>
        <p:nvGrpSpPr>
          <p:cNvPr id="140" name="Group 139">
            <a:extLst>
              <a:ext uri="{FF2B5EF4-FFF2-40B4-BE49-F238E27FC236}">
                <a16:creationId xmlns:a16="http://schemas.microsoft.com/office/drawing/2014/main" id="{7127ECB3-817E-4282-9B5E-2DCC1BB76D78}"/>
              </a:ext>
            </a:extLst>
          </p:cNvPr>
          <p:cNvGrpSpPr/>
          <p:nvPr/>
        </p:nvGrpSpPr>
        <p:grpSpPr>
          <a:xfrm>
            <a:off x="5679329" y="2104290"/>
            <a:ext cx="608850" cy="307777"/>
            <a:chOff x="7725570" y="1734957"/>
            <a:chExt cx="608850" cy="307777"/>
          </a:xfrm>
        </p:grpSpPr>
        <p:sp>
          <p:nvSpPr>
            <p:cNvPr id="141" name="TextBox 140">
              <a:extLst>
                <a:ext uri="{FF2B5EF4-FFF2-40B4-BE49-F238E27FC236}">
                  <a16:creationId xmlns:a16="http://schemas.microsoft.com/office/drawing/2014/main" id="{632DE54D-2B6A-4CAE-B092-3F90AE046F15}"/>
                </a:ext>
              </a:extLst>
            </p:cNvPr>
            <p:cNvSpPr txBox="1"/>
            <p:nvPr/>
          </p:nvSpPr>
          <p:spPr>
            <a:xfrm>
              <a:off x="7851596" y="1734957"/>
              <a:ext cx="4828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EDP</a:t>
              </a:r>
            </a:p>
          </p:txBody>
        </p:sp>
        <p:sp>
          <p:nvSpPr>
            <p:cNvPr id="142" name="Oval 141">
              <a:extLst>
                <a:ext uri="{FF2B5EF4-FFF2-40B4-BE49-F238E27FC236}">
                  <a16:creationId xmlns:a16="http://schemas.microsoft.com/office/drawing/2014/main" id="{E7F18FF5-DAB0-480A-8164-A2EBBF77DBD0}"/>
                </a:ext>
              </a:extLst>
            </p:cNvPr>
            <p:cNvSpPr/>
            <p:nvPr/>
          </p:nvSpPr>
          <p:spPr>
            <a:xfrm>
              <a:off x="7725570" y="1795034"/>
              <a:ext cx="179672" cy="1662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3" name="Group 142">
            <a:extLst>
              <a:ext uri="{FF2B5EF4-FFF2-40B4-BE49-F238E27FC236}">
                <a16:creationId xmlns:a16="http://schemas.microsoft.com/office/drawing/2014/main" id="{AC29E656-AFD6-434A-ADEF-B93C96049992}"/>
              </a:ext>
            </a:extLst>
          </p:cNvPr>
          <p:cNvGrpSpPr/>
          <p:nvPr/>
        </p:nvGrpSpPr>
        <p:grpSpPr>
          <a:xfrm>
            <a:off x="5611788" y="3258886"/>
            <a:ext cx="660581" cy="307777"/>
            <a:chOff x="6427560" y="1102352"/>
            <a:chExt cx="660581" cy="307777"/>
          </a:xfrm>
        </p:grpSpPr>
        <p:sp>
          <p:nvSpPr>
            <p:cNvPr id="144" name="Oval 143">
              <a:extLst>
                <a:ext uri="{FF2B5EF4-FFF2-40B4-BE49-F238E27FC236}">
                  <a16:creationId xmlns:a16="http://schemas.microsoft.com/office/drawing/2014/main" id="{8AF5D9E5-4753-47DA-948C-26296566AAE6}"/>
                </a:ext>
              </a:extLst>
            </p:cNvPr>
            <p:cNvSpPr/>
            <p:nvPr/>
          </p:nvSpPr>
          <p:spPr>
            <a:xfrm>
              <a:off x="6427560" y="1187523"/>
              <a:ext cx="170256" cy="148995"/>
            </a:xfrm>
            <a:prstGeom prst="ellipse">
              <a:avLst/>
            </a:prstGeom>
            <a:pattFill prst="wdDnDiag">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TextBox 144">
              <a:extLst>
                <a:ext uri="{FF2B5EF4-FFF2-40B4-BE49-F238E27FC236}">
                  <a16:creationId xmlns:a16="http://schemas.microsoft.com/office/drawing/2014/main" id="{77B0EBA1-7391-4140-8626-5806374C2F21}"/>
                </a:ext>
              </a:extLst>
            </p:cNvPr>
            <p:cNvSpPr txBox="1"/>
            <p:nvPr/>
          </p:nvSpPr>
          <p:spPr>
            <a:xfrm>
              <a:off x="6537990" y="1102352"/>
              <a:ext cx="5501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8705</a:t>
              </a:r>
            </a:p>
          </p:txBody>
        </p:sp>
      </p:grpSp>
      <p:sp>
        <p:nvSpPr>
          <p:cNvPr id="147" name="TextBox 146">
            <a:extLst>
              <a:ext uri="{FF2B5EF4-FFF2-40B4-BE49-F238E27FC236}">
                <a16:creationId xmlns:a16="http://schemas.microsoft.com/office/drawing/2014/main" id="{FB5A5D72-890A-4C6A-8555-10E31685C174}"/>
              </a:ext>
            </a:extLst>
          </p:cNvPr>
          <p:cNvSpPr txBox="1"/>
          <p:nvPr/>
        </p:nvSpPr>
        <p:spPr>
          <a:xfrm>
            <a:off x="9362631" y="3349570"/>
            <a:ext cx="8164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Acronyms</a:t>
            </a:r>
          </a:p>
        </p:txBody>
      </p:sp>
      <p:sp>
        <p:nvSpPr>
          <p:cNvPr id="148" name="TextBox 147">
            <a:extLst>
              <a:ext uri="{FF2B5EF4-FFF2-40B4-BE49-F238E27FC236}">
                <a16:creationId xmlns:a16="http://schemas.microsoft.com/office/drawing/2014/main" id="{84E4F4D2-67BC-4EB6-9EC9-AF744D0833B3}"/>
              </a:ext>
            </a:extLst>
          </p:cNvPr>
          <p:cNvSpPr txBox="1"/>
          <p:nvPr/>
        </p:nvSpPr>
        <p:spPr>
          <a:xfrm>
            <a:off x="10772206" y="6611779"/>
            <a:ext cx="114341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Calibri" panose="020F0502020204030204"/>
                <a:ea typeface="+mn-ea"/>
                <a:cs typeface="+mn-cs"/>
              </a:rPr>
              <a:t>MASTER 4.15.22</a:t>
            </a:r>
          </a:p>
        </p:txBody>
      </p:sp>
      <p:sp>
        <p:nvSpPr>
          <p:cNvPr id="149" name="Content Placeholder 2">
            <a:extLst>
              <a:ext uri="{FF2B5EF4-FFF2-40B4-BE49-F238E27FC236}">
                <a16:creationId xmlns:a16="http://schemas.microsoft.com/office/drawing/2014/main" id="{FD2B876D-73F5-4E05-8F4C-25991935E6DE}"/>
              </a:ext>
            </a:extLst>
          </p:cNvPr>
          <p:cNvSpPr txBox="1">
            <a:spLocks/>
          </p:cNvSpPr>
          <p:nvPr/>
        </p:nvSpPr>
        <p:spPr>
          <a:xfrm>
            <a:off x="9052559" y="3537545"/>
            <a:ext cx="3139441" cy="33194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AC = Assurance/Safety Case</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AIM = Assurance Implementation matrix</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ANASWA=R&amp;M Logic Fragment Engine</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APPG = Automated Program Plan Generator</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C&amp;C = NSC Content and Collaboration Project</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CRM = Continuous Risk Management</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DT = Digital Transformation</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EDP – Enterprise Data Platform</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FAIR = Findable, Assessable, Interoperable and Reusable</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FMEA=Failure Modes Effects Analysis</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FTA=Fault Tree Analysis</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GSN = Goal Structuring Notation</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HQA = Hardware Quality Assurance</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MB = Model-Based</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MBMA+ = Model-Based Safety and Mission Assurance</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RAAML = Risk Assessment and Modeling Language</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RIDM = Risk Informed Decision Making</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SMA = Safety and Mission Assurance</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SMAP = SMA Plan</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SPARTA=Smart Project and Reviews with Transformative Analytics (SPARTA)</a:t>
            </a:r>
          </a:p>
        </p:txBody>
      </p:sp>
      <p:sp>
        <p:nvSpPr>
          <p:cNvPr id="150" name="Rectangle 149">
            <a:extLst>
              <a:ext uri="{FF2B5EF4-FFF2-40B4-BE49-F238E27FC236}">
                <a16:creationId xmlns:a16="http://schemas.microsoft.com/office/drawing/2014/main" id="{1AFBFBEF-D21C-4336-8FE1-7B8C3E8A7420}"/>
              </a:ext>
            </a:extLst>
          </p:cNvPr>
          <p:cNvSpPr/>
          <p:nvPr/>
        </p:nvSpPr>
        <p:spPr>
          <a:xfrm>
            <a:off x="1480590" y="-1118961"/>
            <a:ext cx="8315506" cy="941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id="{E766A03C-B26F-4FBC-9EDB-4F6507CEE493}"/>
              </a:ext>
            </a:extLst>
          </p:cNvPr>
          <p:cNvSpPr/>
          <p:nvPr/>
        </p:nvSpPr>
        <p:spPr>
          <a:xfrm>
            <a:off x="7512087" y="743534"/>
            <a:ext cx="1387939" cy="9868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panose="020F0502020204030204"/>
              </a:rPr>
              <a:t>Transform</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Critical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Decision Making and Risk Acceptance</a:t>
            </a:r>
          </a:p>
        </p:txBody>
      </p:sp>
      <p:cxnSp>
        <p:nvCxnSpPr>
          <p:cNvPr id="16" name="Straight Arrow Connector 15">
            <a:extLst>
              <a:ext uri="{FF2B5EF4-FFF2-40B4-BE49-F238E27FC236}">
                <a16:creationId xmlns:a16="http://schemas.microsoft.com/office/drawing/2014/main" id="{DE765B77-6348-43E9-8668-5A926213C688}"/>
              </a:ext>
            </a:extLst>
          </p:cNvPr>
          <p:cNvCxnSpPr>
            <a:stCxn id="6" idx="1"/>
            <a:endCxn id="6" idx="1"/>
          </p:cNvCxnSpPr>
          <p:nvPr/>
        </p:nvCxnSpPr>
        <p:spPr>
          <a:xfrm>
            <a:off x="9330019" y="1235393"/>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DEE03B7-5463-4A72-AE76-A9A88C1171E6}"/>
              </a:ext>
            </a:extLst>
          </p:cNvPr>
          <p:cNvCxnSpPr>
            <a:stCxn id="152" idx="3"/>
            <a:endCxn id="6" idx="1"/>
          </p:cNvCxnSpPr>
          <p:nvPr/>
        </p:nvCxnSpPr>
        <p:spPr>
          <a:xfrm flipV="1">
            <a:off x="8900026" y="1235393"/>
            <a:ext cx="429993" cy="157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313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ppt_x"/>
                                          </p:val>
                                        </p:tav>
                                        <p:tav tm="100000">
                                          <p:val>
                                            <p:strVal val="#ppt_x"/>
                                          </p:val>
                                        </p:tav>
                                      </p:tavLst>
                                    </p:anim>
                                    <p:anim calcmode="lin" valueType="num">
                                      <p:cBhvr additive="base">
                                        <p:cTn id="60" dur="500" fill="hold"/>
                                        <p:tgtEl>
                                          <p:spTgt spid="4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500" fill="hold"/>
                                        <p:tgtEl>
                                          <p:spTgt spid="70"/>
                                        </p:tgtEl>
                                        <p:attrNameLst>
                                          <p:attrName>ppt_x</p:attrName>
                                        </p:attrNameLst>
                                      </p:cBhvr>
                                      <p:tavLst>
                                        <p:tav tm="0">
                                          <p:val>
                                            <p:strVal val="#ppt_x"/>
                                          </p:val>
                                        </p:tav>
                                        <p:tav tm="100000">
                                          <p:val>
                                            <p:strVal val="#ppt_x"/>
                                          </p:val>
                                        </p:tav>
                                      </p:tavLst>
                                    </p:anim>
                                    <p:anim calcmode="lin" valueType="num">
                                      <p:cBhvr additive="base">
                                        <p:cTn id="80" dur="500" fill="hold"/>
                                        <p:tgtEl>
                                          <p:spTgt spid="7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99"/>
                                        </p:tgtEl>
                                        <p:attrNameLst>
                                          <p:attrName>style.visibility</p:attrName>
                                        </p:attrNameLst>
                                      </p:cBhvr>
                                      <p:to>
                                        <p:strVal val="visible"/>
                                      </p:to>
                                    </p:set>
                                    <p:anim calcmode="lin" valueType="num">
                                      <p:cBhvr additive="base">
                                        <p:cTn id="83" dur="500" fill="hold"/>
                                        <p:tgtEl>
                                          <p:spTgt spid="99"/>
                                        </p:tgtEl>
                                        <p:attrNameLst>
                                          <p:attrName>ppt_x</p:attrName>
                                        </p:attrNameLst>
                                      </p:cBhvr>
                                      <p:tavLst>
                                        <p:tav tm="0">
                                          <p:val>
                                            <p:strVal val="#ppt_x"/>
                                          </p:val>
                                        </p:tav>
                                        <p:tav tm="100000">
                                          <p:val>
                                            <p:strVal val="#ppt_x"/>
                                          </p:val>
                                        </p:tav>
                                      </p:tavLst>
                                    </p:anim>
                                    <p:anim calcmode="lin" valueType="num">
                                      <p:cBhvr additive="base">
                                        <p:cTn id="84" dur="500" fill="hold"/>
                                        <p:tgtEl>
                                          <p:spTgt spid="9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06"/>
                                        </p:tgtEl>
                                        <p:attrNameLst>
                                          <p:attrName>style.visibility</p:attrName>
                                        </p:attrNameLst>
                                      </p:cBhvr>
                                      <p:to>
                                        <p:strVal val="visible"/>
                                      </p:to>
                                    </p:set>
                                    <p:anim calcmode="lin" valueType="num">
                                      <p:cBhvr additive="base">
                                        <p:cTn id="87" dur="500" fill="hold"/>
                                        <p:tgtEl>
                                          <p:spTgt spid="106"/>
                                        </p:tgtEl>
                                        <p:attrNameLst>
                                          <p:attrName>ppt_x</p:attrName>
                                        </p:attrNameLst>
                                      </p:cBhvr>
                                      <p:tavLst>
                                        <p:tav tm="0">
                                          <p:val>
                                            <p:strVal val="#ppt_x"/>
                                          </p:val>
                                        </p:tav>
                                        <p:tav tm="100000">
                                          <p:val>
                                            <p:strVal val="#ppt_x"/>
                                          </p:val>
                                        </p:tav>
                                      </p:tavLst>
                                    </p:anim>
                                    <p:anim calcmode="lin" valueType="num">
                                      <p:cBhvr additive="base">
                                        <p:cTn id="88" dur="500" fill="hold"/>
                                        <p:tgtEl>
                                          <p:spTgt spid="10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500" fill="hold"/>
                                        <p:tgtEl>
                                          <p:spTgt spid="137"/>
                                        </p:tgtEl>
                                        <p:attrNameLst>
                                          <p:attrName>ppt_x</p:attrName>
                                        </p:attrNameLst>
                                      </p:cBhvr>
                                      <p:tavLst>
                                        <p:tav tm="0">
                                          <p:val>
                                            <p:strVal val="#ppt_x"/>
                                          </p:val>
                                        </p:tav>
                                        <p:tav tm="100000">
                                          <p:val>
                                            <p:strVal val="#ppt_x"/>
                                          </p:val>
                                        </p:tav>
                                      </p:tavLst>
                                    </p:anim>
                                    <p:anim calcmode="lin" valueType="num">
                                      <p:cBhvr additive="base">
                                        <p:cTn id="92" dur="5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40"/>
                                        </p:tgtEl>
                                        <p:attrNameLst>
                                          <p:attrName>style.visibility</p:attrName>
                                        </p:attrNameLst>
                                      </p:cBhvr>
                                      <p:to>
                                        <p:strVal val="visible"/>
                                      </p:to>
                                    </p:set>
                                    <p:anim calcmode="lin" valueType="num">
                                      <p:cBhvr additive="base">
                                        <p:cTn id="95" dur="500" fill="hold"/>
                                        <p:tgtEl>
                                          <p:spTgt spid="140"/>
                                        </p:tgtEl>
                                        <p:attrNameLst>
                                          <p:attrName>ppt_x</p:attrName>
                                        </p:attrNameLst>
                                      </p:cBhvr>
                                      <p:tavLst>
                                        <p:tav tm="0">
                                          <p:val>
                                            <p:strVal val="#ppt_x"/>
                                          </p:val>
                                        </p:tav>
                                        <p:tav tm="100000">
                                          <p:val>
                                            <p:strVal val="#ppt_x"/>
                                          </p:val>
                                        </p:tav>
                                      </p:tavLst>
                                    </p:anim>
                                    <p:anim calcmode="lin" valueType="num">
                                      <p:cBhvr additive="base">
                                        <p:cTn id="96" dur="500" fill="hold"/>
                                        <p:tgtEl>
                                          <p:spTgt spid="14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 calcmode="lin" valueType="num">
                                      <p:cBhvr additive="base">
                                        <p:cTn id="99" dur="500" fill="hold"/>
                                        <p:tgtEl>
                                          <p:spTgt spid="143"/>
                                        </p:tgtEl>
                                        <p:attrNameLst>
                                          <p:attrName>ppt_x</p:attrName>
                                        </p:attrNameLst>
                                      </p:cBhvr>
                                      <p:tavLst>
                                        <p:tav tm="0">
                                          <p:val>
                                            <p:strVal val="#ppt_x"/>
                                          </p:val>
                                        </p:tav>
                                        <p:tav tm="100000">
                                          <p:val>
                                            <p:strVal val="#ppt_x"/>
                                          </p:val>
                                        </p:tav>
                                      </p:tavLst>
                                    </p:anim>
                                    <p:anim calcmode="lin" valueType="num">
                                      <p:cBhvr additive="base">
                                        <p:cTn id="100" dur="500" fill="hold"/>
                                        <p:tgtEl>
                                          <p:spTgt spid="1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7"/>
                                        </p:tgtEl>
                                        <p:attrNameLst>
                                          <p:attrName>style.visibility</p:attrName>
                                        </p:attrNameLst>
                                      </p:cBhvr>
                                      <p:to>
                                        <p:strVal val="visible"/>
                                      </p:to>
                                    </p:set>
                                    <p:anim calcmode="lin" valueType="num">
                                      <p:cBhvr additive="base">
                                        <p:cTn id="103" dur="500" fill="hold"/>
                                        <p:tgtEl>
                                          <p:spTgt spid="147"/>
                                        </p:tgtEl>
                                        <p:attrNameLst>
                                          <p:attrName>ppt_x</p:attrName>
                                        </p:attrNameLst>
                                      </p:cBhvr>
                                      <p:tavLst>
                                        <p:tav tm="0">
                                          <p:val>
                                            <p:strVal val="#ppt_x"/>
                                          </p:val>
                                        </p:tav>
                                        <p:tav tm="100000">
                                          <p:val>
                                            <p:strVal val="#ppt_x"/>
                                          </p:val>
                                        </p:tav>
                                      </p:tavLst>
                                    </p:anim>
                                    <p:anim calcmode="lin" valueType="num">
                                      <p:cBhvr additive="base">
                                        <p:cTn id="104" dur="500" fill="hold"/>
                                        <p:tgtEl>
                                          <p:spTgt spid="14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8"/>
                                        </p:tgtEl>
                                        <p:attrNameLst>
                                          <p:attrName>style.visibility</p:attrName>
                                        </p:attrNameLst>
                                      </p:cBhvr>
                                      <p:to>
                                        <p:strVal val="visible"/>
                                      </p:to>
                                    </p:set>
                                    <p:anim calcmode="lin" valueType="num">
                                      <p:cBhvr additive="base">
                                        <p:cTn id="107" dur="500" fill="hold"/>
                                        <p:tgtEl>
                                          <p:spTgt spid="148"/>
                                        </p:tgtEl>
                                        <p:attrNameLst>
                                          <p:attrName>ppt_x</p:attrName>
                                        </p:attrNameLst>
                                      </p:cBhvr>
                                      <p:tavLst>
                                        <p:tav tm="0">
                                          <p:val>
                                            <p:strVal val="#ppt_x"/>
                                          </p:val>
                                        </p:tav>
                                        <p:tav tm="100000">
                                          <p:val>
                                            <p:strVal val="#ppt_x"/>
                                          </p:val>
                                        </p:tav>
                                      </p:tavLst>
                                    </p:anim>
                                    <p:anim calcmode="lin" valueType="num">
                                      <p:cBhvr additive="base">
                                        <p:cTn id="108" dur="500" fill="hold"/>
                                        <p:tgtEl>
                                          <p:spTgt spid="14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9"/>
                                        </p:tgtEl>
                                        <p:attrNameLst>
                                          <p:attrName>style.visibility</p:attrName>
                                        </p:attrNameLst>
                                      </p:cBhvr>
                                      <p:to>
                                        <p:strVal val="visible"/>
                                      </p:to>
                                    </p:set>
                                    <p:anim calcmode="lin" valueType="num">
                                      <p:cBhvr additive="base">
                                        <p:cTn id="111" dur="500" fill="hold"/>
                                        <p:tgtEl>
                                          <p:spTgt spid="149"/>
                                        </p:tgtEl>
                                        <p:attrNameLst>
                                          <p:attrName>ppt_x</p:attrName>
                                        </p:attrNameLst>
                                      </p:cBhvr>
                                      <p:tavLst>
                                        <p:tav tm="0">
                                          <p:val>
                                            <p:strVal val="#ppt_x"/>
                                          </p:val>
                                        </p:tav>
                                        <p:tav tm="100000">
                                          <p:val>
                                            <p:strVal val="#ppt_x"/>
                                          </p:val>
                                        </p:tav>
                                      </p:tavLst>
                                    </p:anim>
                                    <p:anim calcmode="lin" valueType="num">
                                      <p:cBhvr additive="base">
                                        <p:cTn id="112"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9" grpId="0" animBg="1"/>
      <p:bldP spid="40" grpId="0" animBg="1"/>
      <p:bldP spid="41" grpId="0" animBg="1"/>
      <p:bldP spid="42" grpId="0" animBg="1"/>
      <p:bldP spid="43" grpId="0"/>
      <p:bldP spid="44" grpId="0"/>
      <p:bldP spid="45" grpId="0"/>
      <p:bldP spid="147" grpId="0"/>
      <p:bldP spid="148" grpId="0"/>
      <p:bldP spid="1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8F6B-2351-47F9-BDAA-370F94C6A13D}"/>
              </a:ext>
            </a:extLst>
          </p:cNvPr>
          <p:cNvSpPr>
            <a:spLocks noGrp="1"/>
          </p:cNvSpPr>
          <p:nvPr>
            <p:ph type="title"/>
          </p:nvPr>
        </p:nvSpPr>
        <p:spPr>
          <a:xfrm>
            <a:off x="1060704" y="42826"/>
            <a:ext cx="10515600" cy="1325563"/>
          </a:xfrm>
        </p:spPr>
        <p:txBody>
          <a:bodyPr/>
          <a:lstStyle/>
          <a:p>
            <a:pPr algn="ctr"/>
            <a:r>
              <a:rPr lang="en-US" b="1" dirty="0"/>
              <a:t>Policy Enabled Objectives Hierarchy</a:t>
            </a:r>
            <a:br>
              <a:rPr lang="en-US" b="1" dirty="0"/>
            </a:br>
            <a:r>
              <a:rPr lang="en-US" sz="3200" b="1" i="1" dirty="0"/>
              <a:t>On-Ramp for SMA Interoperability</a:t>
            </a:r>
          </a:p>
        </p:txBody>
      </p:sp>
      <p:pic>
        <p:nvPicPr>
          <p:cNvPr id="81" name="Picture 80">
            <a:extLst>
              <a:ext uri="{FF2B5EF4-FFF2-40B4-BE49-F238E27FC236}">
                <a16:creationId xmlns:a16="http://schemas.microsoft.com/office/drawing/2014/main" id="{03BBB4E0-C4CB-48F5-8864-8A735040A511}"/>
              </a:ext>
            </a:extLst>
          </p:cNvPr>
          <p:cNvPicPr>
            <a:picLocks noChangeAspect="1"/>
          </p:cNvPicPr>
          <p:nvPr/>
        </p:nvPicPr>
        <p:blipFill>
          <a:blip r:embed="rId3"/>
          <a:stretch>
            <a:fillRect/>
          </a:stretch>
        </p:blipFill>
        <p:spPr>
          <a:xfrm>
            <a:off x="191458" y="1945783"/>
            <a:ext cx="5180599" cy="3219514"/>
          </a:xfrm>
          <a:prstGeom prst="rect">
            <a:avLst/>
          </a:prstGeom>
        </p:spPr>
      </p:pic>
      <p:sp>
        <p:nvSpPr>
          <p:cNvPr id="82" name="Arrow: Right 81">
            <a:extLst>
              <a:ext uri="{FF2B5EF4-FFF2-40B4-BE49-F238E27FC236}">
                <a16:creationId xmlns:a16="http://schemas.microsoft.com/office/drawing/2014/main" id="{E3EE2288-9F5D-433E-87CF-6A18F16CD60B}"/>
              </a:ext>
            </a:extLst>
          </p:cNvPr>
          <p:cNvSpPr/>
          <p:nvPr/>
        </p:nvSpPr>
        <p:spPr>
          <a:xfrm>
            <a:off x="6214873" y="3246700"/>
            <a:ext cx="751561" cy="4409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987928D-CA9D-4F0D-90A3-01F1B089FA68}"/>
              </a:ext>
            </a:extLst>
          </p:cNvPr>
          <p:cNvSpPr/>
          <p:nvPr/>
        </p:nvSpPr>
        <p:spPr>
          <a:xfrm>
            <a:off x="1950463" y="2853413"/>
            <a:ext cx="839244" cy="290620"/>
          </a:xfrm>
          <a:prstGeom prst="rect">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ED67357-A90D-46EB-B01D-2EE6AF7926C8}"/>
              </a:ext>
            </a:extLst>
          </p:cNvPr>
          <p:cNvSpPr/>
          <p:nvPr/>
        </p:nvSpPr>
        <p:spPr>
          <a:xfrm>
            <a:off x="2298525" y="3467166"/>
            <a:ext cx="839245" cy="290620"/>
          </a:xfrm>
          <a:prstGeom prst="rect">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10D170D-37ED-4E1D-B2E0-16571740C0FA}"/>
              </a:ext>
            </a:extLst>
          </p:cNvPr>
          <p:cNvSpPr/>
          <p:nvPr/>
        </p:nvSpPr>
        <p:spPr>
          <a:xfrm>
            <a:off x="3336912" y="3467166"/>
            <a:ext cx="839245" cy="290620"/>
          </a:xfrm>
          <a:prstGeom prst="rect">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5F5662E-4841-4365-BFE0-DEEE09A79301}"/>
              </a:ext>
            </a:extLst>
          </p:cNvPr>
          <p:cNvSpPr/>
          <p:nvPr/>
        </p:nvSpPr>
        <p:spPr>
          <a:xfrm>
            <a:off x="429370" y="5288399"/>
            <a:ext cx="3403159" cy="290620"/>
          </a:xfrm>
          <a:prstGeom prst="rect">
            <a:avLst/>
          </a:prstGeom>
          <a:solidFill>
            <a:srgbClr val="59AF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SMA STANDARDS</a:t>
            </a:r>
          </a:p>
        </p:txBody>
      </p:sp>
      <p:sp>
        <p:nvSpPr>
          <p:cNvPr id="87" name="TextBox 86">
            <a:extLst>
              <a:ext uri="{FF2B5EF4-FFF2-40B4-BE49-F238E27FC236}">
                <a16:creationId xmlns:a16="http://schemas.microsoft.com/office/drawing/2014/main" id="{BA859A68-9D27-430F-B8D2-DB748FAF9EC1}"/>
              </a:ext>
            </a:extLst>
          </p:cNvPr>
          <p:cNvSpPr txBox="1"/>
          <p:nvPr/>
        </p:nvSpPr>
        <p:spPr>
          <a:xfrm>
            <a:off x="1423283" y="1429940"/>
            <a:ext cx="2688867" cy="369332"/>
          </a:xfrm>
          <a:prstGeom prst="rect">
            <a:avLst/>
          </a:prstGeom>
          <a:noFill/>
        </p:spPr>
        <p:txBody>
          <a:bodyPr wrap="square" rtlCol="0">
            <a:spAutoFit/>
          </a:bodyPr>
          <a:lstStyle/>
          <a:p>
            <a:r>
              <a:rPr lang="en-US" b="1" u="sng" dirty="0"/>
              <a:t>SMA’s Policies and STDs</a:t>
            </a:r>
          </a:p>
        </p:txBody>
      </p:sp>
      <p:sp>
        <p:nvSpPr>
          <p:cNvPr id="88" name="TextBox 87">
            <a:extLst>
              <a:ext uri="{FF2B5EF4-FFF2-40B4-BE49-F238E27FC236}">
                <a16:creationId xmlns:a16="http://schemas.microsoft.com/office/drawing/2014/main" id="{EF4108AC-A570-40BC-93D3-F1495876E511}"/>
              </a:ext>
            </a:extLst>
          </p:cNvPr>
          <p:cNvSpPr txBox="1"/>
          <p:nvPr/>
        </p:nvSpPr>
        <p:spPr>
          <a:xfrm>
            <a:off x="7721301" y="1397674"/>
            <a:ext cx="2975052" cy="369332"/>
          </a:xfrm>
          <a:prstGeom prst="rect">
            <a:avLst/>
          </a:prstGeom>
          <a:noFill/>
        </p:spPr>
        <p:txBody>
          <a:bodyPr wrap="square" rtlCol="0">
            <a:spAutoFit/>
          </a:bodyPr>
          <a:lstStyle/>
          <a:p>
            <a:r>
              <a:rPr lang="en-US" b="1" u="sng" dirty="0"/>
              <a:t>SMA’s Objectives Hierarchy</a:t>
            </a:r>
          </a:p>
        </p:txBody>
      </p:sp>
      <p:sp>
        <p:nvSpPr>
          <p:cNvPr id="89" name="Rectangle 88">
            <a:extLst>
              <a:ext uri="{FF2B5EF4-FFF2-40B4-BE49-F238E27FC236}">
                <a16:creationId xmlns:a16="http://schemas.microsoft.com/office/drawing/2014/main" id="{2DA16A14-D8EE-4ED6-B907-83860B472619}"/>
              </a:ext>
            </a:extLst>
          </p:cNvPr>
          <p:cNvSpPr/>
          <p:nvPr/>
        </p:nvSpPr>
        <p:spPr>
          <a:xfrm>
            <a:off x="191458" y="3848100"/>
            <a:ext cx="4126542" cy="2127431"/>
          </a:xfrm>
          <a:prstGeom prst="rect">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24E3B52A-899E-4675-9453-C4895B6FCDED}"/>
              </a:ext>
            </a:extLst>
          </p:cNvPr>
          <p:cNvSpPr/>
          <p:nvPr/>
        </p:nvSpPr>
        <p:spPr>
          <a:xfrm>
            <a:off x="8774487" y="2043751"/>
            <a:ext cx="868680" cy="282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8700</a:t>
            </a:r>
          </a:p>
        </p:txBody>
      </p:sp>
      <p:cxnSp>
        <p:nvCxnSpPr>
          <p:cNvPr id="92" name="Straight Connector 91">
            <a:extLst>
              <a:ext uri="{FF2B5EF4-FFF2-40B4-BE49-F238E27FC236}">
                <a16:creationId xmlns:a16="http://schemas.microsoft.com/office/drawing/2014/main" id="{903640A9-D05B-4D14-B913-91D77A7F954D}"/>
              </a:ext>
            </a:extLst>
          </p:cNvPr>
          <p:cNvCxnSpPr>
            <a:cxnSpLocks/>
          </p:cNvCxnSpPr>
          <p:nvPr/>
        </p:nvCxnSpPr>
        <p:spPr>
          <a:xfrm>
            <a:off x="9208000" y="2584112"/>
            <a:ext cx="827" cy="269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EAF890B-A2F2-4913-8AF2-1A5299BB6CA3}"/>
              </a:ext>
            </a:extLst>
          </p:cNvPr>
          <p:cNvCxnSpPr>
            <a:cxnSpLocks/>
          </p:cNvCxnSpPr>
          <p:nvPr/>
        </p:nvCxnSpPr>
        <p:spPr>
          <a:xfrm>
            <a:off x="8174736" y="2859994"/>
            <a:ext cx="1993392"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Rectangle: Rounded Corners 96">
            <a:extLst>
              <a:ext uri="{FF2B5EF4-FFF2-40B4-BE49-F238E27FC236}">
                <a16:creationId xmlns:a16="http://schemas.microsoft.com/office/drawing/2014/main" id="{B8F29037-25D8-4F90-9052-B4F607DA9540}"/>
              </a:ext>
            </a:extLst>
          </p:cNvPr>
          <p:cNvSpPr/>
          <p:nvPr/>
        </p:nvSpPr>
        <p:spPr>
          <a:xfrm>
            <a:off x="7740396" y="3044437"/>
            <a:ext cx="868680" cy="282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8705.4</a:t>
            </a:r>
          </a:p>
        </p:txBody>
      </p:sp>
      <p:sp>
        <p:nvSpPr>
          <p:cNvPr id="98" name="Rectangle: Rounded Corners 97">
            <a:extLst>
              <a:ext uri="{FF2B5EF4-FFF2-40B4-BE49-F238E27FC236}">
                <a16:creationId xmlns:a16="http://schemas.microsoft.com/office/drawing/2014/main" id="{B7B49970-BFE4-4902-A799-305950EB60F3}"/>
              </a:ext>
            </a:extLst>
          </p:cNvPr>
          <p:cNvSpPr/>
          <p:nvPr/>
        </p:nvSpPr>
        <p:spPr>
          <a:xfrm>
            <a:off x="9827673" y="3073879"/>
            <a:ext cx="868680" cy="282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8705.2</a:t>
            </a:r>
          </a:p>
        </p:txBody>
      </p:sp>
      <p:sp>
        <p:nvSpPr>
          <p:cNvPr id="99" name="Rectangle: Rounded Corners 98">
            <a:extLst>
              <a:ext uri="{FF2B5EF4-FFF2-40B4-BE49-F238E27FC236}">
                <a16:creationId xmlns:a16="http://schemas.microsoft.com/office/drawing/2014/main" id="{7CA237C7-5BD6-4D7E-87DF-BDDB4F9F80ED}"/>
              </a:ext>
            </a:extLst>
          </p:cNvPr>
          <p:cNvSpPr/>
          <p:nvPr/>
        </p:nvSpPr>
        <p:spPr>
          <a:xfrm>
            <a:off x="7417942" y="4331672"/>
            <a:ext cx="3588227" cy="325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Supporting STDs and NPRs</a:t>
            </a:r>
          </a:p>
        </p:txBody>
      </p:sp>
      <p:cxnSp>
        <p:nvCxnSpPr>
          <p:cNvPr id="100" name="Straight Connector 99">
            <a:extLst>
              <a:ext uri="{FF2B5EF4-FFF2-40B4-BE49-F238E27FC236}">
                <a16:creationId xmlns:a16="http://schemas.microsoft.com/office/drawing/2014/main" id="{48C83614-D4B3-4C01-B678-0ECDB0EB0694}"/>
              </a:ext>
            </a:extLst>
          </p:cNvPr>
          <p:cNvCxnSpPr>
            <a:cxnSpLocks/>
          </p:cNvCxnSpPr>
          <p:nvPr/>
        </p:nvCxnSpPr>
        <p:spPr>
          <a:xfrm>
            <a:off x="8164785" y="4124298"/>
            <a:ext cx="0" cy="220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E3A18B-7A80-470D-8F9F-46A7D62F8833}"/>
              </a:ext>
            </a:extLst>
          </p:cNvPr>
          <p:cNvCxnSpPr>
            <a:cxnSpLocks/>
          </p:cNvCxnSpPr>
          <p:nvPr/>
        </p:nvCxnSpPr>
        <p:spPr>
          <a:xfrm>
            <a:off x="10262013" y="4102695"/>
            <a:ext cx="0" cy="263352"/>
          </a:xfrm>
          <a:prstGeom prst="line">
            <a:avLst/>
          </a:prstGeom>
        </p:spPr>
        <p:style>
          <a:lnRef idx="1">
            <a:schemeClr val="accent1"/>
          </a:lnRef>
          <a:fillRef idx="0">
            <a:schemeClr val="accent1"/>
          </a:fillRef>
          <a:effectRef idx="0">
            <a:schemeClr val="accent1"/>
          </a:effectRef>
          <a:fontRef idx="minor">
            <a:schemeClr val="tx1"/>
          </a:fontRef>
        </p:style>
      </p:cxnSp>
      <p:sp>
        <p:nvSpPr>
          <p:cNvPr id="102" name="Rectangle: Rounded Corners 101">
            <a:extLst>
              <a:ext uri="{FF2B5EF4-FFF2-40B4-BE49-F238E27FC236}">
                <a16:creationId xmlns:a16="http://schemas.microsoft.com/office/drawing/2014/main" id="{B6963B19-56E7-4449-8400-6EA0E2D69EBE}"/>
              </a:ext>
            </a:extLst>
          </p:cNvPr>
          <p:cNvSpPr/>
          <p:nvPr/>
        </p:nvSpPr>
        <p:spPr>
          <a:xfrm>
            <a:off x="6474096" y="5560636"/>
            <a:ext cx="5315380" cy="429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Activities and Supporting Evidence</a:t>
            </a:r>
          </a:p>
        </p:txBody>
      </p:sp>
      <p:cxnSp>
        <p:nvCxnSpPr>
          <p:cNvPr id="103" name="Straight Connector 102">
            <a:extLst>
              <a:ext uri="{FF2B5EF4-FFF2-40B4-BE49-F238E27FC236}">
                <a16:creationId xmlns:a16="http://schemas.microsoft.com/office/drawing/2014/main" id="{0AD920B1-66B9-4164-B091-2EC97A79896F}"/>
              </a:ext>
            </a:extLst>
          </p:cNvPr>
          <p:cNvCxnSpPr>
            <a:cxnSpLocks/>
          </p:cNvCxnSpPr>
          <p:nvPr/>
        </p:nvCxnSpPr>
        <p:spPr>
          <a:xfrm>
            <a:off x="10165296" y="2859994"/>
            <a:ext cx="0" cy="191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238AC6D-C138-4B9D-B8DC-FED792F5422B}"/>
              </a:ext>
            </a:extLst>
          </p:cNvPr>
          <p:cNvCxnSpPr>
            <a:cxnSpLocks/>
          </p:cNvCxnSpPr>
          <p:nvPr/>
        </p:nvCxnSpPr>
        <p:spPr>
          <a:xfrm>
            <a:off x="8174736" y="2882855"/>
            <a:ext cx="0" cy="191024"/>
          </a:xfrm>
          <a:prstGeom prst="line">
            <a:avLst/>
          </a:prstGeom>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1FC5DC0-34F1-4809-9E80-9D2E695DCDB0}"/>
              </a:ext>
            </a:extLst>
          </p:cNvPr>
          <p:cNvSpPr txBox="1"/>
          <p:nvPr/>
        </p:nvSpPr>
        <p:spPr>
          <a:xfrm>
            <a:off x="8308146" y="2300532"/>
            <a:ext cx="932681" cy="276999"/>
          </a:xfrm>
          <a:prstGeom prst="rect">
            <a:avLst/>
          </a:prstGeom>
          <a:noFill/>
        </p:spPr>
        <p:txBody>
          <a:bodyPr wrap="square" rtlCol="0">
            <a:spAutoFit/>
          </a:bodyPr>
          <a:lstStyle/>
          <a:p>
            <a:r>
              <a:rPr lang="en-US" sz="1200" b="1" dirty="0"/>
              <a:t>Obj 1</a:t>
            </a:r>
          </a:p>
        </p:txBody>
      </p:sp>
      <p:sp>
        <p:nvSpPr>
          <p:cNvPr id="108" name="TextBox 107">
            <a:extLst>
              <a:ext uri="{FF2B5EF4-FFF2-40B4-BE49-F238E27FC236}">
                <a16:creationId xmlns:a16="http://schemas.microsoft.com/office/drawing/2014/main" id="{249B540F-949E-4EE0-8340-BE748EE36A70}"/>
              </a:ext>
            </a:extLst>
          </p:cNvPr>
          <p:cNvSpPr txBox="1"/>
          <p:nvPr/>
        </p:nvSpPr>
        <p:spPr>
          <a:xfrm>
            <a:off x="8894992" y="2307113"/>
            <a:ext cx="932681" cy="276999"/>
          </a:xfrm>
          <a:prstGeom prst="rect">
            <a:avLst/>
          </a:prstGeom>
          <a:noFill/>
        </p:spPr>
        <p:txBody>
          <a:bodyPr wrap="square" rtlCol="0">
            <a:spAutoFit/>
          </a:bodyPr>
          <a:lstStyle/>
          <a:p>
            <a:r>
              <a:rPr lang="en-US" sz="1200" b="1" dirty="0"/>
              <a:t>Obj 2</a:t>
            </a:r>
          </a:p>
        </p:txBody>
      </p:sp>
      <p:sp>
        <p:nvSpPr>
          <p:cNvPr id="109" name="TextBox 108">
            <a:extLst>
              <a:ext uri="{FF2B5EF4-FFF2-40B4-BE49-F238E27FC236}">
                <a16:creationId xmlns:a16="http://schemas.microsoft.com/office/drawing/2014/main" id="{7F76D8E9-C31F-44F9-8F98-E174D0A9F303}"/>
              </a:ext>
            </a:extLst>
          </p:cNvPr>
          <p:cNvSpPr txBox="1"/>
          <p:nvPr/>
        </p:nvSpPr>
        <p:spPr>
          <a:xfrm>
            <a:off x="9481838" y="2305423"/>
            <a:ext cx="932681" cy="276999"/>
          </a:xfrm>
          <a:prstGeom prst="rect">
            <a:avLst/>
          </a:prstGeom>
          <a:noFill/>
        </p:spPr>
        <p:txBody>
          <a:bodyPr wrap="square" rtlCol="0">
            <a:spAutoFit/>
          </a:bodyPr>
          <a:lstStyle/>
          <a:p>
            <a:r>
              <a:rPr lang="en-US" sz="1200" b="1" dirty="0"/>
              <a:t>Obj 3</a:t>
            </a:r>
          </a:p>
        </p:txBody>
      </p:sp>
      <p:sp>
        <p:nvSpPr>
          <p:cNvPr id="113" name="TextBox 112">
            <a:extLst>
              <a:ext uri="{FF2B5EF4-FFF2-40B4-BE49-F238E27FC236}">
                <a16:creationId xmlns:a16="http://schemas.microsoft.com/office/drawing/2014/main" id="{65082BD2-2269-44BD-A9D3-B7C2B9B7C73E}"/>
              </a:ext>
            </a:extLst>
          </p:cNvPr>
          <p:cNvSpPr txBox="1"/>
          <p:nvPr/>
        </p:nvSpPr>
        <p:spPr>
          <a:xfrm>
            <a:off x="7126542" y="3360365"/>
            <a:ext cx="2076486" cy="276999"/>
          </a:xfrm>
          <a:prstGeom prst="rect">
            <a:avLst/>
          </a:prstGeom>
          <a:noFill/>
        </p:spPr>
        <p:txBody>
          <a:bodyPr wrap="square" rtlCol="0">
            <a:spAutoFit/>
          </a:bodyPr>
          <a:lstStyle/>
          <a:p>
            <a:r>
              <a:rPr lang="en-US" sz="1200" b="1" dirty="0"/>
              <a:t>Obj 1  ……………………….  Obj N</a:t>
            </a:r>
          </a:p>
        </p:txBody>
      </p:sp>
      <p:sp>
        <p:nvSpPr>
          <p:cNvPr id="114" name="TextBox 113">
            <a:extLst>
              <a:ext uri="{FF2B5EF4-FFF2-40B4-BE49-F238E27FC236}">
                <a16:creationId xmlns:a16="http://schemas.microsoft.com/office/drawing/2014/main" id="{5A325D8D-F859-4CE6-AFE1-6879DB62B56E}"/>
              </a:ext>
            </a:extLst>
          </p:cNvPr>
          <p:cNvSpPr txBox="1"/>
          <p:nvPr/>
        </p:nvSpPr>
        <p:spPr>
          <a:xfrm>
            <a:off x="6835995" y="4767518"/>
            <a:ext cx="5356005" cy="276999"/>
          </a:xfrm>
          <a:prstGeom prst="rect">
            <a:avLst/>
          </a:prstGeom>
          <a:noFill/>
        </p:spPr>
        <p:txBody>
          <a:bodyPr wrap="square" rtlCol="0">
            <a:spAutoFit/>
          </a:bodyPr>
          <a:lstStyle/>
          <a:p>
            <a:r>
              <a:rPr lang="en-US" sz="1200" b="1" dirty="0"/>
              <a:t>STD 1  ………………  STD 2 ………………………  STD 3  …………………STD N</a:t>
            </a:r>
          </a:p>
        </p:txBody>
      </p:sp>
      <p:sp>
        <p:nvSpPr>
          <p:cNvPr id="117" name="TextBox 116">
            <a:extLst>
              <a:ext uri="{FF2B5EF4-FFF2-40B4-BE49-F238E27FC236}">
                <a16:creationId xmlns:a16="http://schemas.microsoft.com/office/drawing/2014/main" id="{7C78A206-517E-4D27-A5B2-9516C6D080D6}"/>
              </a:ext>
            </a:extLst>
          </p:cNvPr>
          <p:cNvSpPr txBox="1"/>
          <p:nvPr/>
        </p:nvSpPr>
        <p:spPr>
          <a:xfrm>
            <a:off x="9361332" y="3351452"/>
            <a:ext cx="2076486" cy="276999"/>
          </a:xfrm>
          <a:prstGeom prst="rect">
            <a:avLst/>
          </a:prstGeom>
          <a:noFill/>
        </p:spPr>
        <p:txBody>
          <a:bodyPr wrap="square" rtlCol="0">
            <a:spAutoFit/>
          </a:bodyPr>
          <a:lstStyle/>
          <a:p>
            <a:r>
              <a:rPr lang="en-US" sz="1200" b="1" dirty="0"/>
              <a:t>Obj 1  ……………………….  Obj N</a:t>
            </a:r>
          </a:p>
        </p:txBody>
      </p:sp>
      <p:sp>
        <p:nvSpPr>
          <p:cNvPr id="118" name="TextBox 117">
            <a:extLst>
              <a:ext uri="{FF2B5EF4-FFF2-40B4-BE49-F238E27FC236}">
                <a16:creationId xmlns:a16="http://schemas.microsoft.com/office/drawing/2014/main" id="{CE99AFE9-A99E-4036-8DD8-AE9C34C07E72}"/>
              </a:ext>
            </a:extLst>
          </p:cNvPr>
          <p:cNvSpPr txBox="1"/>
          <p:nvPr/>
        </p:nvSpPr>
        <p:spPr>
          <a:xfrm>
            <a:off x="6966433" y="3662633"/>
            <a:ext cx="4786570" cy="461665"/>
          </a:xfrm>
          <a:prstGeom prst="rect">
            <a:avLst/>
          </a:prstGeom>
          <a:noFill/>
        </p:spPr>
        <p:txBody>
          <a:bodyPr wrap="square" rtlCol="0">
            <a:spAutoFit/>
          </a:bodyPr>
          <a:lstStyle/>
          <a:p>
            <a:pPr algn="ctr"/>
            <a:r>
              <a:rPr lang="en-US" sz="1200" dirty="0">
                <a:solidFill>
                  <a:srgbClr val="FF0000"/>
                </a:solidFill>
              </a:rPr>
              <a:t>Correlating to the related SMA Discipline Areas </a:t>
            </a:r>
          </a:p>
          <a:p>
            <a:pPr algn="ctr"/>
            <a:r>
              <a:rPr lang="en-US" sz="1200" dirty="0">
                <a:solidFill>
                  <a:srgbClr val="FF0000"/>
                </a:solidFill>
              </a:rPr>
              <a:t>(e.g., 8705.4A Appendix D , NPR 8705.2, HEOMD-003, others)</a:t>
            </a:r>
          </a:p>
        </p:txBody>
      </p:sp>
      <p:sp>
        <p:nvSpPr>
          <p:cNvPr id="119" name="TextBox 118">
            <a:extLst>
              <a:ext uri="{FF2B5EF4-FFF2-40B4-BE49-F238E27FC236}">
                <a16:creationId xmlns:a16="http://schemas.microsoft.com/office/drawing/2014/main" id="{838A2E72-F80E-405B-9521-18E7460A101F}"/>
              </a:ext>
            </a:extLst>
          </p:cNvPr>
          <p:cNvSpPr txBox="1"/>
          <p:nvPr/>
        </p:nvSpPr>
        <p:spPr>
          <a:xfrm>
            <a:off x="6474096" y="5065684"/>
            <a:ext cx="1198352" cy="276999"/>
          </a:xfrm>
          <a:prstGeom prst="rect">
            <a:avLst/>
          </a:prstGeom>
          <a:noFill/>
        </p:spPr>
        <p:txBody>
          <a:bodyPr wrap="square" rtlCol="0">
            <a:spAutoFit/>
          </a:bodyPr>
          <a:lstStyle/>
          <a:p>
            <a:r>
              <a:rPr lang="en-US" sz="1200" b="1" dirty="0"/>
              <a:t>Obj 1  …  Obj N</a:t>
            </a:r>
          </a:p>
        </p:txBody>
      </p:sp>
      <p:sp>
        <p:nvSpPr>
          <p:cNvPr id="120" name="TextBox 119">
            <a:extLst>
              <a:ext uri="{FF2B5EF4-FFF2-40B4-BE49-F238E27FC236}">
                <a16:creationId xmlns:a16="http://schemas.microsoft.com/office/drawing/2014/main" id="{41DCD44B-9DA5-46A9-B950-6845A0F91089}"/>
              </a:ext>
            </a:extLst>
          </p:cNvPr>
          <p:cNvSpPr txBox="1"/>
          <p:nvPr/>
        </p:nvSpPr>
        <p:spPr>
          <a:xfrm>
            <a:off x="7749751" y="5044517"/>
            <a:ext cx="1198352" cy="276999"/>
          </a:xfrm>
          <a:prstGeom prst="rect">
            <a:avLst/>
          </a:prstGeom>
          <a:noFill/>
        </p:spPr>
        <p:txBody>
          <a:bodyPr wrap="square" rtlCol="0">
            <a:spAutoFit/>
          </a:bodyPr>
          <a:lstStyle/>
          <a:p>
            <a:r>
              <a:rPr lang="en-US" sz="1200" b="1" dirty="0"/>
              <a:t>Obj 1  …  Obj N</a:t>
            </a:r>
          </a:p>
        </p:txBody>
      </p:sp>
      <p:sp>
        <p:nvSpPr>
          <p:cNvPr id="121" name="TextBox 120">
            <a:extLst>
              <a:ext uri="{FF2B5EF4-FFF2-40B4-BE49-F238E27FC236}">
                <a16:creationId xmlns:a16="http://schemas.microsoft.com/office/drawing/2014/main" id="{4BF19DD1-9928-44DC-95C8-332AE3C92B8F}"/>
              </a:ext>
            </a:extLst>
          </p:cNvPr>
          <p:cNvSpPr txBox="1"/>
          <p:nvPr/>
        </p:nvSpPr>
        <p:spPr>
          <a:xfrm>
            <a:off x="9087220" y="5052029"/>
            <a:ext cx="1198352" cy="276999"/>
          </a:xfrm>
          <a:prstGeom prst="rect">
            <a:avLst/>
          </a:prstGeom>
          <a:noFill/>
        </p:spPr>
        <p:txBody>
          <a:bodyPr wrap="square" rtlCol="0">
            <a:spAutoFit/>
          </a:bodyPr>
          <a:lstStyle/>
          <a:p>
            <a:r>
              <a:rPr lang="en-US" sz="1200" b="1" dirty="0"/>
              <a:t>Obj 1  …  Obj N</a:t>
            </a:r>
          </a:p>
        </p:txBody>
      </p:sp>
      <p:sp>
        <p:nvSpPr>
          <p:cNvPr id="122" name="TextBox 121">
            <a:extLst>
              <a:ext uri="{FF2B5EF4-FFF2-40B4-BE49-F238E27FC236}">
                <a16:creationId xmlns:a16="http://schemas.microsoft.com/office/drawing/2014/main" id="{7C832CDF-3A06-4604-B3B0-59BD14E84385}"/>
              </a:ext>
            </a:extLst>
          </p:cNvPr>
          <p:cNvSpPr txBox="1"/>
          <p:nvPr/>
        </p:nvSpPr>
        <p:spPr>
          <a:xfrm>
            <a:off x="10285572" y="5044517"/>
            <a:ext cx="1198352" cy="276999"/>
          </a:xfrm>
          <a:prstGeom prst="rect">
            <a:avLst/>
          </a:prstGeom>
          <a:noFill/>
        </p:spPr>
        <p:txBody>
          <a:bodyPr wrap="square" rtlCol="0">
            <a:spAutoFit/>
          </a:bodyPr>
          <a:lstStyle/>
          <a:p>
            <a:r>
              <a:rPr lang="en-US" sz="1200" b="1" dirty="0"/>
              <a:t>Obj 1  …  Obj N</a:t>
            </a:r>
          </a:p>
        </p:txBody>
      </p:sp>
      <p:cxnSp>
        <p:nvCxnSpPr>
          <p:cNvPr id="123" name="Straight Connector 122">
            <a:extLst>
              <a:ext uri="{FF2B5EF4-FFF2-40B4-BE49-F238E27FC236}">
                <a16:creationId xmlns:a16="http://schemas.microsoft.com/office/drawing/2014/main" id="{34702306-CBC1-4E64-91E6-755927558C75}"/>
              </a:ext>
            </a:extLst>
          </p:cNvPr>
          <p:cNvCxnSpPr>
            <a:cxnSpLocks/>
          </p:cNvCxnSpPr>
          <p:nvPr/>
        </p:nvCxnSpPr>
        <p:spPr>
          <a:xfrm>
            <a:off x="8189149" y="5303796"/>
            <a:ext cx="0" cy="220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EB9C259-C1FA-473A-9D8A-BB96420A90E4}"/>
              </a:ext>
            </a:extLst>
          </p:cNvPr>
          <p:cNvCxnSpPr>
            <a:cxnSpLocks/>
          </p:cNvCxnSpPr>
          <p:nvPr/>
        </p:nvCxnSpPr>
        <p:spPr>
          <a:xfrm>
            <a:off x="10285572" y="5312434"/>
            <a:ext cx="0" cy="220147"/>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3F9CA7EB-42EB-42FA-9CF2-084E222F205A}"/>
              </a:ext>
            </a:extLst>
          </p:cNvPr>
          <p:cNvSpPr txBox="1"/>
          <p:nvPr/>
        </p:nvSpPr>
        <p:spPr>
          <a:xfrm>
            <a:off x="6318504" y="6040062"/>
            <a:ext cx="5760720" cy="276999"/>
          </a:xfrm>
          <a:prstGeom prst="rect">
            <a:avLst/>
          </a:prstGeom>
          <a:noFill/>
        </p:spPr>
        <p:txBody>
          <a:bodyPr wrap="square" rtlCol="0">
            <a:spAutoFit/>
          </a:bodyPr>
          <a:lstStyle/>
          <a:p>
            <a:r>
              <a:rPr lang="en-US" sz="1200" b="1" dirty="0"/>
              <a:t>Activity 1  …………………………………………………………………………………………………Activity  N</a:t>
            </a:r>
          </a:p>
        </p:txBody>
      </p:sp>
    </p:spTree>
    <p:extLst>
      <p:ext uri="{BB962C8B-B14F-4D97-AF65-F5344CB8AC3E}">
        <p14:creationId xmlns:p14="http://schemas.microsoft.com/office/powerpoint/2010/main" val="344151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ppt_x"/>
                                          </p:val>
                                        </p:tav>
                                        <p:tav tm="100000">
                                          <p:val>
                                            <p:strVal val="#ppt_x"/>
                                          </p:val>
                                        </p:tav>
                                      </p:tavLst>
                                    </p:anim>
                                    <p:anim calcmode="lin" valueType="num">
                                      <p:cBhvr additive="base">
                                        <p:cTn id="8" dur="500" fill="hold"/>
                                        <p:tgtEl>
                                          <p:spTgt spid="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ppt_x"/>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ppt_x"/>
                                          </p:val>
                                        </p:tav>
                                        <p:tav tm="100000">
                                          <p:val>
                                            <p:strVal val="#ppt_x"/>
                                          </p:val>
                                        </p:tav>
                                      </p:tavLst>
                                    </p:anim>
                                    <p:anim calcmode="lin" valueType="num">
                                      <p:cBhvr additive="base">
                                        <p:cTn id="16" dur="500" fill="hold"/>
                                        <p:tgtEl>
                                          <p:spTgt spid="10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500" fill="hold"/>
                                        <p:tgtEl>
                                          <p:spTgt spid="108"/>
                                        </p:tgtEl>
                                        <p:attrNameLst>
                                          <p:attrName>ppt_x</p:attrName>
                                        </p:attrNameLst>
                                      </p:cBhvr>
                                      <p:tavLst>
                                        <p:tav tm="0">
                                          <p:val>
                                            <p:strVal val="#ppt_x"/>
                                          </p:val>
                                        </p:tav>
                                        <p:tav tm="100000">
                                          <p:val>
                                            <p:strVal val="#ppt_x"/>
                                          </p:val>
                                        </p:tav>
                                      </p:tavLst>
                                    </p:anim>
                                    <p:anim calcmode="lin" valueType="num">
                                      <p:cBhvr additive="base">
                                        <p:cTn id="20" dur="500" fill="hold"/>
                                        <p:tgtEl>
                                          <p:spTgt spid="10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anim calcmode="lin" valueType="num">
                                      <p:cBhvr additive="base">
                                        <p:cTn id="23" dur="500" fill="hold"/>
                                        <p:tgtEl>
                                          <p:spTgt spid="109"/>
                                        </p:tgtEl>
                                        <p:attrNameLst>
                                          <p:attrName>ppt_x</p:attrName>
                                        </p:attrNameLst>
                                      </p:cBhvr>
                                      <p:tavLst>
                                        <p:tav tm="0">
                                          <p:val>
                                            <p:strVal val="#ppt_x"/>
                                          </p:val>
                                        </p:tav>
                                        <p:tav tm="100000">
                                          <p:val>
                                            <p:strVal val="#ppt_x"/>
                                          </p:val>
                                        </p:tav>
                                      </p:tavLst>
                                    </p:anim>
                                    <p:anim calcmode="lin" valueType="num">
                                      <p:cBhvr additive="base">
                                        <p:cTn id="2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500" fill="hold"/>
                                        <p:tgtEl>
                                          <p:spTgt spid="85"/>
                                        </p:tgtEl>
                                        <p:attrNameLst>
                                          <p:attrName>ppt_x</p:attrName>
                                        </p:attrNameLst>
                                      </p:cBhvr>
                                      <p:tavLst>
                                        <p:tav tm="0">
                                          <p:val>
                                            <p:strVal val="#ppt_x"/>
                                          </p:val>
                                        </p:tav>
                                        <p:tav tm="100000">
                                          <p:val>
                                            <p:strVal val="#ppt_x"/>
                                          </p:val>
                                        </p:tav>
                                      </p:tavLst>
                                    </p:anim>
                                    <p:anim calcmode="lin" valueType="num">
                                      <p:cBhvr additive="base">
                                        <p:cTn id="30" dur="500" fill="hold"/>
                                        <p:tgtEl>
                                          <p:spTgt spid="8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anim calcmode="lin" valueType="num">
                                      <p:cBhvr additive="base">
                                        <p:cTn id="33" dur="500" fill="hold"/>
                                        <p:tgtEl>
                                          <p:spTgt spid="84"/>
                                        </p:tgtEl>
                                        <p:attrNameLst>
                                          <p:attrName>ppt_x</p:attrName>
                                        </p:attrNameLst>
                                      </p:cBhvr>
                                      <p:tavLst>
                                        <p:tav tm="0">
                                          <p:val>
                                            <p:strVal val="#ppt_x"/>
                                          </p:val>
                                        </p:tav>
                                        <p:tav tm="100000">
                                          <p:val>
                                            <p:strVal val="#ppt_x"/>
                                          </p:val>
                                        </p:tav>
                                      </p:tavLst>
                                    </p:anim>
                                    <p:anim calcmode="lin" valueType="num">
                                      <p:cBhvr additive="base">
                                        <p:cTn id="34" dur="500" fill="hold"/>
                                        <p:tgtEl>
                                          <p:spTgt spid="8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additive="base">
                                        <p:cTn id="37" dur="500" fill="hold"/>
                                        <p:tgtEl>
                                          <p:spTgt spid="106"/>
                                        </p:tgtEl>
                                        <p:attrNameLst>
                                          <p:attrName>ppt_x</p:attrName>
                                        </p:attrNameLst>
                                      </p:cBhvr>
                                      <p:tavLst>
                                        <p:tav tm="0">
                                          <p:val>
                                            <p:strVal val="#ppt_x"/>
                                          </p:val>
                                        </p:tav>
                                        <p:tav tm="100000">
                                          <p:val>
                                            <p:strVal val="#ppt_x"/>
                                          </p:val>
                                        </p:tav>
                                      </p:tavLst>
                                    </p:anim>
                                    <p:anim calcmode="lin" valueType="num">
                                      <p:cBhvr additive="base">
                                        <p:cTn id="38" dur="500" fill="hold"/>
                                        <p:tgtEl>
                                          <p:spTgt spid="10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additive="base">
                                        <p:cTn id="45" dur="500" fill="hold"/>
                                        <p:tgtEl>
                                          <p:spTgt spid="103"/>
                                        </p:tgtEl>
                                        <p:attrNameLst>
                                          <p:attrName>ppt_x</p:attrName>
                                        </p:attrNameLst>
                                      </p:cBhvr>
                                      <p:tavLst>
                                        <p:tav tm="0">
                                          <p:val>
                                            <p:strVal val="#ppt_x"/>
                                          </p:val>
                                        </p:tav>
                                        <p:tav tm="100000">
                                          <p:val>
                                            <p:strVal val="#ppt_x"/>
                                          </p:val>
                                        </p:tav>
                                      </p:tavLst>
                                    </p:anim>
                                    <p:anim calcmode="lin" valueType="num">
                                      <p:cBhvr additive="base">
                                        <p:cTn id="46" dur="500" fill="hold"/>
                                        <p:tgtEl>
                                          <p:spTgt spid="10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500" fill="hold"/>
                                        <p:tgtEl>
                                          <p:spTgt spid="98"/>
                                        </p:tgtEl>
                                        <p:attrNameLst>
                                          <p:attrName>ppt_x</p:attrName>
                                        </p:attrNameLst>
                                      </p:cBhvr>
                                      <p:tavLst>
                                        <p:tav tm="0">
                                          <p:val>
                                            <p:strVal val="#ppt_x"/>
                                          </p:val>
                                        </p:tav>
                                        <p:tav tm="100000">
                                          <p:val>
                                            <p:strVal val="#ppt_x"/>
                                          </p:val>
                                        </p:tav>
                                      </p:tavLst>
                                    </p:anim>
                                    <p:anim calcmode="lin" valueType="num">
                                      <p:cBhvr additive="base">
                                        <p:cTn id="50" dur="500" fill="hold"/>
                                        <p:tgtEl>
                                          <p:spTgt spid="9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3"/>
                                        </p:tgtEl>
                                        <p:attrNameLst>
                                          <p:attrName>style.visibility</p:attrName>
                                        </p:attrNameLst>
                                      </p:cBhvr>
                                      <p:to>
                                        <p:strVal val="visible"/>
                                      </p:to>
                                    </p:set>
                                    <p:anim calcmode="lin" valueType="num">
                                      <p:cBhvr additive="base">
                                        <p:cTn id="53" dur="500" fill="hold"/>
                                        <p:tgtEl>
                                          <p:spTgt spid="113"/>
                                        </p:tgtEl>
                                        <p:attrNameLst>
                                          <p:attrName>ppt_x</p:attrName>
                                        </p:attrNameLst>
                                      </p:cBhvr>
                                      <p:tavLst>
                                        <p:tav tm="0">
                                          <p:val>
                                            <p:strVal val="#ppt_x"/>
                                          </p:val>
                                        </p:tav>
                                        <p:tav tm="100000">
                                          <p:val>
                                            <p:strVal val="#ppt_x"/>
                                          </p:val>
                                        </p:tav>
                                      </p:tavLst>
                                    </p:anim>
                                    <p:anim calcmode="lin" valueType="num">
                                      <p:cBhvr additive="base">
                                        <p:cTn id="54" dur="500" fill="hold"/>
                                        <p:tgtEl>
                                          <p:spTgt spid="1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500" fill="hold"/>
                                        <p:tgtEl>
                                          <p:spTgt spid="117"/>
                                        </p:tgtEl>
                                        <p:attrNameLst>
                                          <p:attrName>ppt_x</p:attrName>
                                        </p:attrNameLst>
                                      </p:cBhvr>
                                      <p:tavLst>
                                        <p:tav tm="0">
                                          <p:val>
                                            <p:strVal val="#ppt_x"/>
                                          </p:val>
                                        </p:tav>
                                        <p:tav tm="100000">
                                          <p:val>
                                            <p:strVal val="#ppt_x"/>
                                          </p:val>
                                        </p:tav>
                                      </p:tavLst>
                                    </p:anim>
                                    <p:anim calcmode="lin" valueType="num">
                                      <p:cBhvr additive="base">
                                        <p:cTn id="58"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500" fill="hold"/>
                                        <p:tgtEl>
                                          <p:spTgt spid="89"/>
                                        </p:tgtEl>
                                        <p:attrNameLst>
                                          <p:attrName>ppt_x</p:attrName>
                                        </p:attrNameLst>
                                      </p:cBhvr>
                                      <p:tavLst>
                                        <p:tav tm="0">
                                          <p:val>
                                            <p:strVal val="#ppt_x"/>
                                          </p:val>
                                        </p:tav>
                                        <p:tav tm="100000">
                                          <p:val>
                                            <p:strVal val="#ppt_x"/>
                                          </p:val>
                                        </p:tav>
                                      </p:tavLst>
                                    </p:anim>
                                    <p:anim calcmode="lin" valueType="num">
                                      <p:cBhvr additive="base">
                                        <p:cTn id="64" dur="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500" fill="hold"/>
                                        <p:tgtEl>
                                          <p:spTgt spid="99"/>
                                        </p:tgtEl>
                                        <p:attrNameLst>
                                          <p:attrName>ppt_x</p:attrName>
                                        </p:attrNameLst>
                                      </p:cBhvr>
                                      <p:tavLst>
                                        <p:tav tm="0">
                                          <p:val>
                                            <p:strVal val="#ppt_x"/>
                                          </p:val>
                                        </p:tav>
                                        <p:tav tm="100000">
                                          <p:val>
                                            <p:strVal val="#ppt_x"/>
                                          </p:val>
                                        </p:tav>
                                      </p:tavLst>
                                    </p:anim>
                                    <p:anim calcmode="lin" valueType="num">
                                      <p:cBhvr additive="base">
                                        <p:cTn id="68" dur="500" fill="hold"/>
                                        <p:tgtEl>
                                          <p:spTgt spid="9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9"/>
                                        </p:tgtEl>
                                        <p:attrNameLst>
                                          <p:attrName>style.visibility</p:attrName>
                                        </p:attrNameLst>
                                      </p:cBhvr>
                                      <p:to>
                                        <p:strVal val="visible"/>
                                      </p:to>
                                    </p:set>
                                    <p:anim calcmode="lin" valueType="num">
                                      <p:cBhvr additive="base">
                                        <p:cTn id="71" dur="500" fill="hold"/>
                                        <p:tgtEl>
                                          <p:spTgt spid="119"/>
                                        </p:tgtEl>
                                        <p:attrNameLst>
                                          <p:attrName>ppt_x</p:attrName>
                                        </p:attrNameLst>
                                      </p:cBhvr>
                                      <p:tavLst>
                                        <p:tav tm="0">
                                          <p:val>
                                            <p:strVal val="#ppt_x"/>
                                          </p:val>
                                        </p:tav>
                                        <p:tav tm="100000">
                                          <p:val>
                                            <p:strVal val="#ppt_x"/>
                                          </p:val>
                                        </p:tav>
                                      </p:tavLst>
                                    </p:anim>
                                    <p:anim calcmode="lin" valueType="num">
                                      <p:cBhvr additive="base">
                                        <p:cTn id="72" dur="500" fill="hold"/>
                                        <p:tgtEl>
                                          <p:spTgt spid="1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anim calcmode="lin" valueType="num">
                                      <p:cBhvr additive="base">
                                        <p:cTn id="75" dur="500" fill="hold"/>
                                        <p:tgtEl>
                                          <p:spTgt spid="120"/>
                                        </p:tgtEl>
                                        <p:attrNameLst>
                                          <p:attrName>ppt_x</p:attrName>
                                        </p:attrNameLst>
                                      </p:cBhvr>
                                      <p:tavLst>
                                        <p:tav tm="0">
                                          <p:val>
                                            <p:strVal val="#ppt_x"/>
                                          </p:val>
                                        </p:tav>
                                        <p:tav tm="100000">
                                          <p:val>
                                            <p:strVal val="#ppt_x"/>
                                          </p:val>
                                        </p:tav>
                                      </p:tavLst>
                                    </p:anim>
                                    <p:anim calcmode="lin" valueType="num">
                                      <p:cBhvr additive="base">
                                        <p:cTn id="76" dur="500" fill="hold"/>
                                        <p:tgtEl>
                                          <p:spTgt spid="1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additive="base">
                                        <p:cTn id="79" dur="500" fill="hold"/>
                                        <p:tgtEl>
                                          <p:spTgt spid="121"/>
                                        </p:tgtEl>
                                        <p:attrNameLst>
                                          <p:attrName>ppt_x</p:attrName>
                                        </p:attrNameLst>
                                      </p:cBhvr>
                                      <p:tavLst>
                                        <p:tav tm="0">
                                          <p:val>
                                            <p:strVal val="#ppt_x"/>
                                          </p:val>
                                        </p:tav>
                                        <p:tav tm="100000">
                                          <p:val>
                                            <p:strVal val="#ppt_x"/>
                                          </p:val>
                                        </p:tav>
                                      </p:tavLst>
                                    </p:anim>
                                    <p:anim calcmode="lin" valueType="num">
                                      <p:cBhvr additive="base">
                                        <p:cTn id="80" dur="500" fill="hold"/>
                                        <p:tgtEl>
                                          <p:spTgt spid="1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4"/>
                                        </p:tgtEl>
                                        <p:attrNameLst>
                                          <p:attrName>style.visibility</p:attrName>
                                        </p:attrNameLst>
                                      </p:cBhvr>
                                      <p:to>
                                        <p:strVal val="visible"/>
                                      </p:to>
                                    </p:set>
                                    <p:anim calcmode="lin" valueType="num">
                                      <p:cBhvr additive="base">
                                        <p:cTn id="83" dur="500" fill="hold"/>
                                        <p:tgtEl>
                                          <p:spTgt spid="114"/>
                                        </p:tgtEl>
                                        <p:attrNameLst>
                                          <p:attrName>ppt_x</p:attrName>
                                        </p:attrNameLst>
                                      </p:cBhvr>
                                      <p:tavLst>
                                        <p:tav tm="0">
                                          <p:val>
                                            <p:strVal val="#ppt_x"/>
                                          </p:val>
                                        </p:tav>
                                        <p:tav tm="100000">
                                          <p:val>
                                            <p:strVal val="#ppt_x"/>
                                          </p:val>
                                        </p:tav>
                                      </p:tavLst>
                                    </p:anim>
                                    <p:anim calcmode="lin" valueType="num">
                                      <p:cBhvr additive="base">
                                        <p:cTn id="84" dur="500" fill="hold"/>
                                        <p:tgtEl>
                                          <p:spTgt spid="11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2"/>
                                        </p:tgtEl>
                                        <p:attrNameLst>
                                          <p:attrName>style.visibility</p:attrName>
                                        </p:attrNameLst>
                                      </p:cBhvr>
                                      <p:to>
                                        <p:strVal val="visible"/>
                                      </p:to>
                                    </p:set>
                                    <p:anim calcmode="lin" valueType="num">
                                      <p:cBhvr additive="base">
                                        <p:cTn id="87" dur="500" fill="hold"/>
                                        <p:tgtEl>
                                          <p:spTgt spid="122"/>
                                        </p:tgtEl>
                                        <p:attrNameLst>
                                          <p:attrName>ppt_x</p:attrName>
                                        </p:attrNameLst>
                                      </p:cBhvr>
                                      <p:tavLst>
                                        <p:tav tm="0">
                                          <p:val>
                                            <p:strVal val="#ppt_x"/>
                                          </p:val>
                                        </p:tav>
                                        <p:tav tm="100000">
                                          <p:val>
                                            <p:strVal val="#ppt_x"/>
                                          </p:val>
                                        </p:tav>
                                      </p:tavLst>
                                    </p:anim>
                                    <p:anim calcmode="lin" valueType="num">
                                      <p:cBhvr additive="base">
                                        <p:cTn id="88"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18"/>
                                        </p:tgtEl>
                                        <p:attrNameLst>
                                          <p:attrName>style.visibility</p:attrName>
                                        </p:attrNameLst>
                                      </p:cBhvr>
                                      <p:to>
                                        <p:strVal val="visible"/>
                                      </p:to>
                                    </p:set>
                                    <p:anim calcmode="lin" valueType="num">
                                      <p:cBhvr additive="base">
                                        <p:cTn id="93" dur="500" fill="hold"/>
                                        <p:tgtEl>
                                          <p:spTgt spid="118"/>
                                        </p:tgtEl>
                                        <p:attrNameLst>
                                          <p:attrName>ppt_x</p:attrName>
                                        </p:attrNameLst>
                                      </p:cBhvr>
                                      <p:tavLst>
                                        <p:tav tm="0">
                                          <p:val>
                                            <p:strVal val="#ppt_x"/>
                                          </p:val>
                                        </p:tav>
                                        <p:tav tm="100000">
                                          <p:val>
                                            <p:strVal val="#ppt_x"/>
                                          </p:val>
                                        </p:tav>
                                      </p:tavLst>
                                    </p:anim>
                                    <p:anim calcmode="lin" valueType="num">
                                      <p:cBhvr additive="base">
                                        <p:cTn id="94"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26"/>
                                        </p:tgtEl>
                                        <p:attrNameLst>
                                          <p:attrName>style.visibility</p:attrName>
                                        </p:attrNameLst>
                                      </p:cBhvr>
                                      <p:to>
                                        <p:strVal val="visible"/>
                                      </p:to>
                                    </p:set>
                                    <p:anim calcmode="lin" valueType="num">
                                      <p:cBhvr additive="base">
                                        <p:cTn id="99" dur="500" fill="hold"/>
                                        <p:tgtEl>
                                          <p:spTgt spid="126"/>
                                        </p:tgtEl>
                                        <p:attrNameLst>
                                          <p:attrName>ppt_x</p:attrName>
                                        </p:attrNameLst>
                                      </p:cBhvr>
                                      <p:tavLst>
                                        <p:tav tm="0">
                                          <p:val>
                                            <p:strVal val="#ppt_x"/>
                                          </p:val>
                                        </p:tav>
                                        <p:tav tm="100000">
                                          <p:val>
                                            <p:strVal val="#ppt_x"/>
                                          </p:val>
                                        </p:tav>
                                      </p:tavLst>
                                    </p:anim>
                                    <p:anim calcmode="lin" valueType="num">
                                      <p:cBhvr additive="base">
                                        <p:cTn id="100" dur="500" fill="hold"/>
                                        <p:tgtEl>
                                          <p:spTgt spid="12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2"/>
                                        </p:tgtEl>
                                        <p:attrNameLst>
                                          <p:attrName>style.visibility</p:attrName>
                                        </p:attrNameLst>
                                      </p:cBhvr>
                                      <p:to>
                                        <p:strVal val="visible"/>
                                      </p:to>
                                    </p:set>
                                    <p:anim calcmode="lin" valueType="num">
                                      <p:cBhvr additive="base">
                                        <p:cTn id="103" dur="500" fill="hold"/>
                                        <p:tgtEl>
                                          <p:spTgt spid="102"/>
                                        </p:tgtEl>
                                        <p:attrNameLst>
                                          <p:attrName>ppt_x</p:attrName>
                                        </p:attrNameLst>
                                      </p:cBhvr>
                                      <p:tavLst>
                                        <p:tav tm="0">
                                          <p:val>
                                            <p:strVal val="#ppt_x"/>
                                          </p:val>
                                        </p:tav>
                                        <p:tav tm="100000">
                                          <p:val>
                                            <p:strVal val="#ppt_x"/>
                                          </p:val>
                                        </p:tav>
                                      </p:tavLst>
                                    </p:anim>
                                    <p:anim calcmode="lin" valueType="num">
                                      <p:cBhvr additive="base">
                                        <p:cTn id="10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9" grpId="0" animBg="1"/>
      <p:bldP spid="90" grpId="0" animBg="1"/>
      <p:bldP spid="97" grpId="0" animBg="1"/>
      <p:bldP spid="98" grpId="0" animBg="1"/>
      <p:bldP spid="99" grpId="0" animBg="1"/>
      <p:bldP spid="102" grpId="0" animBg="1"/>
      <p:bldP spid="107" grpId="0"/>
      <p:bldP spid="108" grpId="0"/>
      <p:bldP spid="109" grpId="0"/>
      <p:bldP spid="113" grpId="0"/>
      <p:bldP spid="114" grpId="0"/>
      <p:bldP spid="117" grpId="0"/>
      <p:bldP spid="118" grpId="0"/>
      <p:bldP spid="119" grpId="0"/>
      <p:bldP spid="120" grpId="0"/>
      <p:bldP spid="121" grpId="0"/>
      <p:bldP spid="122" grpId="0"/>
      <p:bldP spid="1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Digital Transformation, and Why is NASA Doing it? | NASA">
            <a:extLst>
              <a:ext uri="{FF2B5EF4-FFF2-40B4-BE49-F238E27FC236}">
                <a16:creationId xmlns:a16="http://schemas.microsoft.com/office/drawing/2014/main" id="{BE4F9BAF-C311-4E1A-A3F7-7103D7055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7" y="-18520"/>
            <a:ext cx="11498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85333" y="2719284"/>
            <a:ext cx="8905321" cy="395554"/>
          </a:xfrm>
        </p:spPr>
        <p:txBody>
          <a:bodyPr>
            <a:normAutofit fontScale="90000"/>
          </a:bodyPr>
          <a:lstStyle/>
          <a:p>
            <a:pPr algn="ctr"/>
            <a:r>
              <a:rPr lang="en-US" b="1" dirty="0">
                <a:effectLst>
                  <a:glow rad="228600">
                    <a:schemeClr val="accent2">
                      <a:satMod val="175000"/>
                      <a:alpha val="40000"/>
                    </a:schemeClr>
                  </a:glow>
                </a:effectLst>
              </a:rPr>
              <a:t>SMA Transformational Activities and</a:t>
            </a:r>
            <a:br>
              <a:rPr lang="en-US" b="1" dirty="0">
                <a:effectLst>
                  <a:glow rad="228600">
                    <a:schemeClr val="accent2">
                      <a:satMod val="175000"/>
                      <a:alpha val="40000"/>
                    </a:schemeClr>
                  </a:glow>
                </a:effectLst>
              </a:rPr>
            </a:br>
            <a:r>
              <a:rPr lang="en-US" b="1" dirty="0">
                <a:effectLst>
                  <a:glow rad="228600">
                    <a:schemeClr val="accent2">
                      <a:satMod val="175000"/>
                      <a:alpha val="40000"/>
                    </a:schemeClr>
                  </a:glow>
                </a:effectLst>
              </a:rPr>
              <a:t>Emerging Benefits</a:t>
            </a:r>
          </a:p>
        </p:txBody>
      </p:sp>
      <p:sp>
        <p:nvSpPr>
          <p:cNvPr id="4" name="Slide Number Placeholder 3"/>
          <p:cNvSpPr>
            <a:spLocks noGrp="1"/>
          </p:cNvSpPr>
          <p:nvPr>
            <p:ph type="sldNum" sz="quarter" idx="4294967295"/>
          </p:nvPr>
        </p:nvSpPr>
        <p:spPr>
          <a:xfrm>
            <a:off x="8610600" y="637812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E99E5-8F11-4D46-8B27-FC02D164DEA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84319"/>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4"/>
          <a:stretch>
            <a:fillRect/>
          </a:stretch>
        </p:blipFill>
        <p:spPr>
          <a:xfrm>
            <a:off x="11578970" y="6253602"/>
            <a:ext cx="595211" cy="59223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1" y="6288571"/>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6" r:link="rId7"/>
          <a:stretch>
            <a:fillRect/>
          </a:stretch>
        </p:blipFill>
        <p:spPr>
          <a:xfrm>
            <a:off x="10988717" y="135505"/>
            <a:ext cx="972337" cy="836210"/>
          </a:xfrm>
          <a:prstGeom prst="rect">
            <a:avLst/>
          </a:prstGeom>
        </p:spPr>
      </p:pic>
      <p:sp>
        <p:nvSpPr>
          <p:cNvPr id="18" name="TextBox 17"/>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0" name="TextBox 19"/>
          <p:cNvSpPr txBox="1"/>
          <p:nvPr/>
        </p:nvSpPr>
        <p:spPr>
          <a:xfrm>
            <a:off x="3009463" y="6312555"/>
            <a:ext cx="8389152" cy="7464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Mission Miss</a:t>
            </a:r>
            <a:r>
              <a:rPr lang="en-US" sz="1600" b="1" dirty="0">
                <a:solidFill>
                  <a:srgbClr val="5B9BD5">
                    <a:lumMod val="50000"/>
                  </a:srgbClr>
                </a:solidFill>
                <a:latin typeface="Calibri" panose="020F0502020204030204"/>
              </a:rPr>
              <a:t>Mission Assurance </a:t>
            </a: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Standards and Capabilities Division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Tree>
    <p:extLst>
      <p:ext uri="{BB962C8B-B14F-4D97-AF65-F5344CB8AC3E}">
        <p14:creationId xmlns:p14="http://schemas.microsoft.com/office/powerpoint/2010/main" val="122291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2F27-9190-438E-AE3C-9C56101B203F}"/>
              </a:ext>
            </a:extLst>
          </p:cNvPr>
          <p:cNvSpPr>
            <a:spLocks noGrp="1"/>
          </p:cNvSpPr>
          <p:nvPr>
            <p:ph type="title"/>
          </p:nvPr>
        </p:nvSpPr>
        <p:spPr>
          <a:xfrm>
            <a:off x="192066" y="219417"/>
            <a:ext cx="4086225" cy="892175"/>
          </a:xfrm>
        </p:spPr>
        <p:txBody>
          <a:bodyPr>
            <a:noAutofit/>
          </a:bodyPr>
          <a:lstStyle/>
          <a:p>
            <a:pPr algn="ctr"/>
            <a:r>
              <a:rPr lang="en-US" sz="4000" dirty="0"/>
              <a:t>Objectives-Driven Hierarchy</a:t>
            </a:r>
          </a:p>
        </p:txBody>
      </p:sp>
      <p:sp>
        <p:nvSpPr>
          <p:cNvPr id="4" name="Slide Number Placeholder 3">
            <a:extLst>
              <a:ext uri="{FF2B5EF4-FFF2-40B4-BE49-F238E27FC236}">
                <a16:creationId xmlns:a16="http://schemas.microsoft.com/office/drawing/2014/main" id="{EB962B8D-8170-49B1-9148-9E9BA60FA6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B7E2A6-D6F0-4AC5-9015-A47870BF02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F146008-0A87-48CA-84FC-31C17B5E44A3}"/>
              </a:ext>
            </a:extLst>
          </p:cNvPr>
          <p:cNvSpPr txBox="1"/>
          <p:nvPr/>
        </p:nvSpPr>
        <p:spPr>
          <a:xfrm>
            <a:off x="4278291" y="136525"/>
            <a:ext cx="772164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Assurance Case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is an organized argument that a system is acceptable for its intended use with respect to specified concerns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02E6999-80E3-4CFC-A041-4954EDD9F8DC}"/>
              </a:ext>
            </a:extLst>
          </p:cNvPr>
          <p:cNvSpPr txBox="1"/>
          <p:nvPr/>
        </p:nvSpPr>
        <p:spPr>
          <a:xfrm>
            <a:off x="330177" y="1374914"/>
            <a:ext cx="3948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They contrast with “prescriptive” </a:t>
            </a:r>
            <a:r>
              <a:rPr lang="en-US" sz="2000" dirty="0">
                <a:solidFill>
                  <a:prstClr val="black"/>
                </a:solidFill>
                <a:latin typeface="Calibri" panose="020F0502020204030204"/>
              </a:rPr>
              <a:t>requirements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(must do X, Y, Z)</a:t>
            </a:r>
          </a:p>
        </p:txBody>
      </p:sp>
      <p:sp>
        <p:nvSpPr>
          <p:cNvPr id="14" name="TextBox 13">
            <a:extLst>
              <a:ext uri="{FF2B5EF4-FFF2-40B4-BE49-F238E27FC236}">
                <a16:creationId xmlns:a16="http://schemas.microsoft.com/office/drawing/2014/main" id="{BC73F46F-C77B-42B7-841E-D29E3C102759}"/>
              </a:ext>
            </a:extLst>
          </p:cNvPr>
          <p:cNvSpPr txBox="1"/>
          <p:nvPr/>
        </p:nvSpPr>
        <p:spPr>
          <a:xfrm>
            <a:off x="838200" y="6269251"/>
            <a:ext cx="9859027" cy="369332"/>
          </a:xfrm>
          <a:prstGeom prst="rect">
            <a:avLst/>
          </a:prstGeom>
          <a:solidFill>
            <a:srgbClr val="FFFF00"/>
          </a:solid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Assurance Cases, starting from Objective Hierarchies, e</a:t>
            </a:r>
            <a:r>
              <a:rPr lang="en-US" b="1" dirty="0" err="1">
                <a:solidFill>
                  <a:prstClr val="black"/>
                </a:solidFill>
                <a:latin typeface="Calibri" panose="020F0502020204030204"/>
              </a:rPr>
              <a:t>nable</a:t>
            </a:r>
            <a:r>
              <a:rPr lang="en-US" b="1" dirty="0">
                <a:solidFill>
                  <a:prstClr val="black"/>
                </a:solidFill>
                <a:latin typeface="Calibri" panose="020F0502020204030204"/>
              </a:rPr>
              <a:t> our “transformed” SMA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Framework </a:t>
            </a:r>
          </a:p>
        </p:txBody>
      </p:sp>
      <p:pic>
        <p:nvPicPr>
          <p:cNvPr id="1026" name="Picture 2">
            <a:extLst>
              <a:ext uri="{FF2B5EF4-FFF2-40B4-BE49-F238E27FC236}">
                <a16:creationId xmlns:a16="http://schemas.microsoft.com/office/drawing/2014/main" id="{368A0A85-D26B-471E-9DDB-DAB729740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291" y="2923037"/>
            <a:ext cx="5857599" cy="32969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EF5EDC4-E43C-41C2-B595-0DFB6802A810}"/>
              </a:ext>
            </a:extLst>
          </p:cNvPr>
          <p:cNvSpPr/>
          <p:nvPr/>
        </p:nvSpPr>
        <p:spPr>
          <a:xfrm>
            <a:off x="990600" y="4343400"/>
            <a:ext cx="18796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Activities</a:t>
            </a:r>
          </a:p>
        </p:txBody>
      </p:sp>
      <p:sp>
        <p:nvSpPr>
          <p:cNvPr id="9" name="Rectangle 8">
            <a:extLst>
              <a:ext uri="{FF2B5EF4-FFF2-40B4-BE49-F238E27FC236}">
                <a16:creationId xmlns:a16="http://schemas.microsoft.com/office/drawing/2014/main" id="{3DF0F0D3-61E5-4BDF-A3FC-7E23E306302F}"/>
              </a:ext>
            </a:extLst>
          </p:cNvPr>
          <p:cNvSpPr/>
          <p:nvPr/>
        </p:nvSpPr>
        <p:spPr>
          <a:xfrm>
            <a:off x="990600" y="5205023"/>
            <a:ext cx="18796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Evidence</a:t>
            </a:r>
          </a:p>
        </p:txBody>
      </p:sp>
      <p:cxnSp>
        <p:nvCxnSpPr>
          <p:cNvPr id="7" name="Straight Arrow Connector 6">
            <a:extLst>
              <a:ext uri="{FF2B5EF4-FFF2-40B4-BE49-F238E27FC236}">
                <a16:creationId xmlns:a16="http://schemas.microsoft.com/office/drawing/2014/main" id="{54121FD1-B5C4-47C1-B50E-BC84918B87A2}"/>
              </a:ext>
            </a:extLst>
          </p:cNvPr>
          <p:cNvCxnSpPr>
            <a:stCxn id="3" idx="0"/>
          </p:cNvCxnSpPr>
          <p:nvPr/>
        </p:nvCxnSpPr>
        <p:spPr>
          <a:xfrm flipV="1">
            <a:off x="1930400" y="2696949"/>
            <a:ext cx="0" cy="1646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FF87D7F-BBE1-4AB4-9C92-F58C735E57F2}"/>
              </a:ext>
            </a:extLst>
          </p:cNvPr>
          <p:cNvSpPr/>
          <p:nvPr/>
        </p:nvSpPr>
        <p:spPr>
          <a:xfrm>
            <a:off x="990600" y="2374900"/>
            <a:ext cx="18796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Objectives</a:t>
            </a:r>
          </a:p>
        </p:txBody>
      </p:sp>
      <p:cxnSp>
        <p:nvCxnSpPr>
          <p:cNvPr id="13" name="Straight Arrow Connector 12">
            <a:extLst>
              <a:ext uri="{FF2B5EF4-FFF2-40B4-BE49-F238E27FC236}">
                <a16:creationId xmlns:a16="http://schemas.microsoft.com/office/drawing/2014/main" id="{A796CA66-F54F-45EC-BD8C-E86FB69A15E3}"/>
              </a:ext>
            </a:extLst>
          </p:cNvPr>
          <p:cNvCxnSpPr>
            <a:cxnSpLocks/>
            <a:endCxn id="3" idx="2"/>
          </p:cNvCxnSpPr>
          <p:nvPr/>
        </p:nvCxnSpPr>
        <p:spPr>
          <a:xfrm flipV="1">
            <a:off x="1930400" y="4622800"/>
            <a:ext cx="0" cy="582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E7BA45-89AB-4FA3-B2D4-A6B3C2BF43A0}"/>
              </a:ext>
            </a:extLst>
          </p:cNvPr>
          <p:cNvSpPr txBox="1"/>
          <p:nvPr/>
        </p:nvSpPr>
        <p:spPr>
          <a:xfrm>
            <a:off x="1930400" y="1743965"/>
            <a:ext cx="461665" cy="2308324"/>
          </a:xfrm>
          <a:prstGeom prst="rect">
            <a:avLst/>
          </a:prstGeom>
          <a:noFill/>
        </p:spPr>
        <p:txBody>
          <a:bodyPr vert="vert270" wrap="square" rtlCol="0">
            <a:spAutoFit/>
          </a:bodyPr>
          <a:lstStyle/>
          <a:p>
            <a:r>
              <a:rPr lang="en-US" dirty="0"/>
              <a:t>Argument</a:t>
            </a:r>
          </a:p>
        </p:txBody>
      </p:sp>
      <p:sp>
        <p:nvSpPr>
          <p:cNvPr id="15" name="Arrow: Right 14">
            <a:extLst>
              <a:ext uri="{FF2B5EF4-FFF2-40B4-BE49-F238E27FC236}">
                <a16:creationId xmlns:a16="http://schemas.microsoft.com/office/drawing/2014/main" id="{62D2C434-67E6-45F1-9B4E-4CB7BDCEAC20}"/>
              </a:ext>
            </a:extLst>
          </p:cNvPr>
          <p:cNvSpPr/>
          <p:nvPr/>
        </p:nvSpPr>
        <p:spPr>
          <a:xfrm>
            <a:off x="3585794" y="3465564"/>
            <a:ext cx="461665" cy="3693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DE2EDC-4D32-4C54-9A0F-3E800908DA11}"/>
              </a:ext>
            </a:extLst>
          </p:cNvPr>
          <p:cNvSpPr txBox="1"/>
          <p:nvPr/>
        </p:nvSpPr>
        <p:spPr>
          <a:xfrm>
            <a:off x="4278291" y="870701"/>
            <a:ext cx="488854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“The Nimrod Safety Case represented the best opportunity to capture the serious design flaws …which had lain dormant for years.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If the Nimrod Safety Case had been drawn up with proper skill, care, and attention,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the catastrophic fire risks …,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B4FF44D5-4194-43BF-BCD3-344350D39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2540" y="956158"/>
            <a:ext cx="2857500" cy="1304925"/>
          </a:xfrm>
          <a:prstGeom prst="rect">
            <a:avLst/>
          </a:prstGeom>
        </p:spPr>
      </p:pic>
      <p:sp>
        <p:nvSpPr>
          <p:cNvPr id="18" name="TextBox 17">
            <a:extLst>
              <a:ext uri="{FF2B5EF4-FFF2-40B4-BE49-F238E27FC236}">
                <a16:creationId xmlns:a16="http://schemas.microsoft.com/office/drawing/2014/main" id="{8A04BD54-AC31-427A-8A27-804553BEAAFE}"/>
              </a:ext>
            </a:extLst>
          </p:cNvPr>
          <p:cNvSpPr txBox="1"/>
          <p:nvPr/>
        </p:nvSpPr>
        <p:spPr>
          <a:xfrm>
            <a:off x="4278291" y="2279581"/>
            <a:ext cx="76317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would have been identified and dealt with, and the loss of XV230 in September 2006 would have been avoided”</a:t>
            </a:r>
            <a:r>
              <a:rPr kumimoji="0" lang="en-US" sz="1800" b="0" i="1"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36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D559-4C46-4670-AFA5-AB38D5DD0CB3}"/>
              </a:ext>
            </a:extLst>
          </p:cNvPr>
          <p:cNvSpPr>
            <a:spLocks noGrp="1"/>
          </p:cNvSpPr>
          <p:nvPr>
            <p:ph type="title"/>
          </p:nvPr>
        </p:nvSpPr>
        <p:spPr>
          <a:xfrm>
            <a:off x="82247" y="-298237"/>
            <a:ext cx="10515600" cy="1325563"/>
          </a:xfrm>
        </p:spPr>
        <p:txBody>
          <a:bodyPr/>
          <a:lstStyle/>
          <a:p>
            <a:r>
              <a:rPr lang="en-US" dirty="0"/>
              <a:t>Definitions and Shaping Concepts</a:t>
            </a:r>
          </a:p>
        </p:txBody>
      </p:sp>
      <p:sp>
        <p:nvSpPr>
          <p:cNvPr id="3" name="TextBox 2">
            <a:extLst>
              <a:ext uri="{FF2B5EF4-FFF2-40B4-BE49-F238E27FC236}">
                <a16:creationId xmlns:a16="http://schemas.microsoft.com/office/drawing/2014/main" id="{F380BB6B-3288-4EC1-851D-189BA3918F93}"/>
              </a:ext>
            </a:extLst>
          </p:cNvPr>
          <p:cNvSpPr txBox="1"/>
          <p:nvPr/>
        </p:nvSpPr>
        <p:spPr>
          <a:xfrm>
            <a:off x="82247" y="645501"/>
            <a:ext cx="11946467" cy="4524315"/>
          </a:xfrm>
          <a:prstGeom prst="rect">
            <a:avLst/>
          </a:prstGeom>
          <a:noFill/>
        </p:spPr>
        <p:txBody>
          <a:bodyPr wrap="square" rtlCol="0">
            <a:spAutoFit/>
          </a:bodyPr>
          <a:lstStyle/>
          <a:p>
            <a:r>
              <a:rPr lang="en-US" b="1" dirty="0"/>
              <a:t>Safety Case (reference Wikipedia)</a:t>
            </a:r>
            <a:r>
              <a:rPr lang="en-US" dirty="0"/>
              <a:t> – A </a:t>
            </a:r>
            <a:r>
              <a:rPr lang="en-US" b="1" dirty="0">
                <a:solidFill>
                  <a:srgbClr val="FF0000"/>
                </a:solidFill>
              </a:rPr>
              <a:t>structured argument</a:t>
            </a:r>
            <a:r>
              <a:rPr lang="en-US" dirty="0">
                <a:solidFill>
                  <a:srgbClr val="FF0000"/>
                </a:solidFill>
              </a:rPr>
              <a:t>, supported by evidence</a:t>
            </a:r>
            <a:r>
              <a:rPr lang="en-US" dirty="0"/>
              <a:t>,  intended to justify that a system is acceptable safe for a specific application in a specific operating environment.  </a:t>
            </a:r>
          </a:p>
          <a:p>
            <a:endParaRPr lang="en-US" b="1" dirty="0"/>
          </a:p>
          <a:p>
            <a:r>
              <a:rPr lang="en-US" b="1" dirty="0"/>
              <a:t>NASA System Safety Handbook- Vol 1 (2011), (H. Dezfuli et al) </a:t>
            </a:r>
            <a:r>
              <a:rPr lang="en-US" dirty="0"/>
              <a:t>– “The safety case concept has also been extended to </a:t>
            </a:r>
            <a:r>
              <a:rPr lang="en-US" dirty="0">
                <a:solidFill>
                  <a:srgbClr val="FF0000"/>
                </a:solidFill>
              </a:rPr>
              <a:t>apply to additional system attributes beyond just safety</a:t>
            </a:r>
            <a:r>
              <a:rPr lang="en-US" dirty="0"/>
              <a:t>, resulting in </a:t>
            </a:r>
            <a:r>
              <a:rPr lang="en-US" b="1" dirty="0">
                <a:solidFill>
                  <a:srgbClr val="FF0000"/>
                </a:solidFill>
              </a:rPr>
              <a:t>“Assurance Cases” </a:t>
            </a:r>
            <a:r>
              <a:rPr lang="en-US" dirty="0"/>
              <a:t>and “Dependability Cases”</a:t>
            </a:r>
          </a:p>
          <a:p>
            <a:endParaRPr lang="en-US" dirty="0"/>
          </a:p>
          <a:p>
            <a:r>
              <a:rPr lang="en-US" b="1" dirty="0"/>
              <a:t>Assurance Case (reference “A Short Introduction to Assurance Cases, University of York, 2013) – </a:t>
            </a:r>
            <a:r>
              <a:rPr lang="en-US" dirty="0"/>
              <a:t>A </a:t>
            </a:r>
            <a:r>
              <a:rPr lang="en-US" dirty="0">
                <a:solidFill>
                  <a:srgbClr val="FF0000"/>
                </a:solidFill>
              </a:rPr>
              <a:t>reasoned and compelling argument</a:t>
            </a:r>
            <a:r>
              <a:rPr lang="en-US" dirty="0"/>
              <a:t>, supported by a body of evidence, that a </a:t>
            </a:r>
            <a:r>
              <a:rPr lang="en-US" i="1" dirty="0"/>
              <a:t>System, </a:t>
            </a:r>
            <a:r>
              <a:rPr lang="en-US" dirty="0"/>
              <a:t>Service, or organization </a:t>
            </a:r>
            <a:r>
              <a:rPr lang="en-US" b="1" dirty="0">
                <a:solidFill>
                  <a:srgbClr val="FF0000"/>
                </a:solidFill>
              </a:rPr>
              <a:t>will operate as intended for a defined application in a defined environment.</a:t>
            </a:r>
          </a:p>
          <a:p>
            <a:endParaRPr lang="en-US" dirty="0"/>
          </a:p>
          <a:p>
            <a:r>
              <a:rPr lang="en-US" b="1" dirty="0"/>
              <a:t>New Tool for Developing Safety Assurance Case Arguments (OSMA Article, 2020), (Ewen Denny and Ganesh Pai/ARC’s KBR Wyle Services)</a:t>
            </a:r>
            <a:r>
              <a:rPr lang="en-US" dirty="0"/>
              <a:t> – </a:t>
            </a:r>
          </a:p>
          <a:p>
            <a:r>
              <a:rPr lang="en-US" b="1" dirty="0">
                <a:solidFill>
                  <a:srgbClr val="FF0000"/>
                </a:solidFill>
              </a:rPr>
              <a:t>“</a:t>
            </a:r>
            <a:r>
              <a:rPr lang="en-US" b="1" i="1" dirty="0">
                <a:solidFill>
                  <a:srgbClr val="FF0000"/>
                </a:solidFill>
                <a:effectLst/>
                <a:latin typeface="Source Sans Pro" panose="020B0503030403020204" pitchFamily="34" charset="0"/>
              </a:rPr>
              <a:t>Traditionally, a safety case is a static thing</a:t>
            </a:r>
            <a:r>
              <a:rPr lang="en-US" b="0" i="0" dirty="0">
                <a:solidFill>
                  <a:srgbClr val="51555A"/>
                </a:solidFill>
                <a:effectLst/>
                <a:latin typeface="Source Sans Pro" panose="020B0503030403020204" pitchFamily="34" charset="0"/>
              </a:rPr>
              <a:t>,” said Denney. “But really, what </a:t>
            </a:r>
            <a:r>
              <a:rPr lang="en-US" b="1" i="1" dirty="0">
                <a:solidFill>
                  <a:srgbClr val="FF0000"/>
                </a:solidFill>
                <a:effectLst/>
                <a:latin typeface="Source Sans Pro" panose="020B0503030403020204" pitchFamily="34" charset="0"/>
              </a:rPr>
              <a:t>it should be is an </a:t>
            </a:r>
            <a:r>
              <a:rPr lang="en-US" b="1" i="1" u="sng" dirty="0">
                <a:solidFill>
                  <a:srgbClr val="FF0000"/>
                </a:solidFill>
                <a:effectLst/>
                <a:latin typeface="Source Sans Pro" panose="020B0503030403020204" pitchFamily="34" charset="0"/>
              </a:rPr>
              <a:t>active</a:t>
            </a:r>
            <a:r>
              <a:rPr lang="en-US" b="1" i="1" dirty="0">
                <a:solidFill>
                  <a:srgbClr val="FF0000"/>
                </a:solidFill>
                <a:effectLst/>
                <a:latin typeface="Source Sans Pro" panose="020B0503030403020204" pitchFamily="34" charset="0"/>
              </a:rPr>
              <a:t> document </a:t>
            </a:r>
            <a:r>
              <a:rPr lang="en-US" b="0" i="0" dirty="0">
                <a:solidFill>
                  <a:srgbClr val="51555A"/>
                </a:solidFill>
                <a:effectLst/>
                <a:latin typeface="Source Sans Pro" panose="020B0503030403020204" pitchFamily="34" charset="0"/>
              </a:rPr>
              <a:t>you use to govern your activities, so you update it when you learn more about your hazards and the effectiveness of your mitigations and so on”</a:t>
            </a:r>
          </a:p>
          <a:p>
            <a:endParaRPr lang="en-US" dirty="0"/>
          </a:p>
        </p:txBody>
      </p:sp>
      <p:sp>
        <p:nvSpPr>
          <p:cNvPr id="5" name="TextBox 4">
            <a:extLst>
              <a:ext uri="{FF2B5EF4-FFF2-40B4-BE49-F238E27FC236}">
                <a16:creationId xmlns:a16="http://schemas.microsoft.com/office/drawing/2014/main" id="{8079E9ED-71B8-4092-8AAE-B29A790209CB}"/>
              </a:ext>
            </a:extLst>
          </p:cNvPr>
          <p:cNvSpPr txBox="1"/>
          <p:nvPr/>
        </p:nvSpPr>
        <p:spPr>
          <a:xfrm>
            <a:off x="47169" y="4568681"/>
            <a:ext cx="12016621" cy="2585323"/>
          </a:xfrm>
          <a:prstGeom prst="rect">
            <a:avLst/>
          </a:prstGeom>
          <a:noFill/>
        </p:spPr>
        <p:txBody>
          <a:bodyPr wrap="square" rtlCol="0">
            <a:spAutoFit/>
          </a:bodyPr>
          <a:lstStyle/>
          <a:p>
            <a:endParaRPr lang="en-US" dirty="0">
              <a:solidFill>
                <a:srgbClr val="51555A"/>
              </a:solidFill>
              <a:latin typeface="Source Sans Pro" panose="020B0503030403020204" pitchFamily="34" charset="0"/>
            </a:endParaRPr>
          </a:p>
          <a:p>
            <a:r>
              <a:rPr lang="en-US" b="0" i="0" dirty="0">
                <a:solidFill>
                  <a:srgbClr val="51555A"/>
                </a:solidFill>
                <a:effectLst/>
                <a:latin typeface="Source Sans Pro" panose="020B0503030403020204" pitchFamily="34" charset="0"/>
              </a:rPr>
              <a:t>“The </a:t>
            </a:r>
            <a:r>
              <a:rPr lang="en-US" b="1" i="0" dirty="0">
                <a:solidFill>
                  <a:srgbClr val="FF0000"/>
                </a:solidFill>
                <a:effectLst/>
                <a:latin typeface="Source Sans Pro" panose="020B0503030403020204" pitchFamily="34" charset="0"/>
              </a:rPr>
              <a:t>structured arguments </a:t>
            </a:r>
            <a:r>
              <a:rPr lang="en-US" b="0" i="0" dirty="0">
                <a:solidFill>
                  <a:srgbClr val="51555A"/>
                </a:solidFill>
                <a:effectLst/>
                <a:latin typeface="Source Sans Pro" panose="020B0503030403020204" pitchFamily="34" charset="0"/>
              </a:rPr>
              <a:t>are given in a graphical notation called </a:t>
            </a:r>
            <a:r>
              <a:rPr lang="en-US" b="1" i="1" dirty="0">
                <a:solidFill>
                  <a:srgbClr val="FF0000"/>
                </a:solidFill>
                <a:effectLst/>
                <a:latin typeface="Source Sans Pro" panose="020B0503030403020204" pitchFamily="34" charset="0"/>
              </a:rPr>
              <a:t>Goal Structuring Notation (GSN</a:t>
            </a:r>
            <a:r>
              <a:rPr lang="en-US" b="0" i="0" dirty="0">
                <a:solidFill>
                  <a:srgbClr val="FF0000"/>
                </a:solidFill>
                <a:effectLst/>
                <a:latin typeface="Source Sans Pro" panose="020B0503030403020204" pitchFamily="34" charset="0"/>
              </a:rPr>
              <a:t>), </a:t>
            </a:r>
            <a:r>
              <a:rPr lang="en-US" b="0" i="0" dirty="0">
                <a:solidFill>
                  <a:srgbClr val="51555A"/>
                </a:solidFill>
                <a:effectLst/>
                <a:latin typeface="Source Sans Pro" panose="020B0503030403020204" pitchFamily="34" charset="0"/>
              </a:rPr>
              <a:t>which has elements for capturing claims, reasoning strategies, evidence and contextual information. GSN-based arguments have close connections to the </a:t>
            </a:r>
            <a:r>
              <a:rPr lang="en-US" b="1" i="1" dirty="0">
                <a:solidFill>
                  <a:srgbClr val="FF0000"/>
                </a:solidFill>
                <a:effectLst/>
                <a:latin typeface="Source Sans Pro" panose="020B0503030403020204" pitchFamily="34" charset="0"/>
              </a:rPr>
              <a:t>objective hierarchy's </a:t>
            </a:r>
            <a:r>
              <a:rPr lang="en-US" b="0" i="0" dirty="0">
                <a:solidFill>
                  <a:srgbClr val="51555A"/>
                </a:solidFill>
                <a:effectLst/>
                <a:latin typeface="Source Sans Pro" panose="020B0503030403020204" pitchFamily="34" charset="0"/>
              </a:rPr>
              <a:t>approach promulgated by NASA’s Office of Safety and Mission Assurance.”</a:t>
            </a:r>
          </a:p>
          <a:p>
            <a:endParaRPr lang="en-US" dirty="0">
              <a:solidFill>
                <a:srgbClr val="51555A"/>
              </a:solidFill>
              <a:latin typeface="Source Sans Pro" panose="020B0503030403020204" pitchFamily="34" charset="0"/>
            </a:endParaRPr>
          </a:p>
          <a:p>
            <a:r>
              <a:rPr lang="en-US" b="1" i="1" dirty="0">
                <a:solidFill>
                  <a:srgbClr val="FF0000"/>
                </a:solidFill>
                <a:effectLst/>
                <a:latin typeface="Source Sans Pro" panose="020B0503030403020204" pitchFamily="34" charset="0"/>
              </a:rPr>
              <a:t>“</a:t>
            </a:r>
            <a:r>
              <a:rPr lang="en-US" b="1" i="1" dirty="0" err="1">
                <a:solidFill>
                  <a:srgbClr val="FF0000"/>
                </a:solidFill>
                <a:effectLst/>
                <a:latin typeface="Source Sans Pro" panose="020B0503030403020204" pitchFamily="34" charset="0"/>
              </a:rPr>
              <a:t>AdvoCATE</a:t>
            </a:r>
            <a:r>
              <a:rPr lang="en-US" b="0" i="0" dirty="0">
                <a:solidFill>
                  <a:srgbClr val="FF0000"/>
                </a:solidFill>
                <a:effectLst/>
                <a:latin typeface="Source Sans Pro" panose="020B0503030403020204" pitchFamily="34" charset="0"/>
              </a:rPr>
              <a:t> [</a:t>
            </a:r>
            <a:r>
              <a:rPr lang="en-US" dirty="0">
                <a:solidFill>
                  <a:srgbClr val="FF0000"/>
                </a:solidFill>
                <a:latin typeface="Source Sans Pro" panose="020B0503030403020204" pitchFamily="34" charset="0"/>
              </a:rPr>
              <a:t>an ARC developed Tool] </a:t>
            </a:r>
            <a:r>
              <a:rPr lang="en-US" b="1" i="1" dirty="0">
                <a:solidFill>
                  <a:srgbClr val="FF0000"/>
                </a:solidFill>
                <a:effectLst/>
                <a:latin typeface="Source Sans Pro" panose="020B0503030403020204" pitchFamily="34" charset="0"/>
              </a:rPr>
              <a:t>connects all the pieces</a:t>
            </a:r>
            <a:r>
              <a:rPr lang="en-US" b="0" i="0" dirty="0">
                <a:solidFill>
                  <a:srgbClr val="FF0000"/>
                </a:solidFill>
                <a:effectLst/>
                <a:latin typeface="Source Sans Pro" panose="020B0503030403020204" pitchFamily="34" charset="0"/>
              </a:rPr>
              <a:t>. </a:t>
            </a:r>
            <a:r>
              <a:rPr lang="en-US" b="0" i="0" dirty="0">
                <a:solidFill>
                  <a:srgbClr val="51555A"/>
                </a:solidFill>
                <a:effectLst/>
                <a:latin typeface="Source Sans Pro" panose="020B0503030403020204" pitchFamily="34" charset="0"/>
              </a:rPr>
              <a:t>It provides hazard analysis and risk assessment, safety and assurance requirements, structured argument development, safety architecture and development, traceability and consistency, and evidence management and analytics through dashboards.”</a:t>
            </a:r>
            <a:endParaRPr lang="en-US" b="1" dirty="0"/>
          </a:p>
          <a:p>
            <a:endParaRPr lang="en-US" dirty="0"/>
          </a:p>
        </p:txBody>
      </p:sp>
    </p:spTree>
    <p:extLst>
      <p:ext uri="{BB962C8B-B14F-4D97-AF65-F5344CB8AC3E}">
        <p14:creationId xmlns:p14="http://schemas.microsoft.com/office/powerpoint/2010/main" val="347105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55C8F7-C2D5-4954-9306-4ACF4BCFA962}"/>
              </a:ext>
            </a:extLst>
          </p:cNvPr>
          <p:cNvSpPr txBox="1"/>
          <p:nvPr/>
        </p:nvSpPr>
        <p:spPr>
          <a:xfrm>
            <a:off x="771525" y="2705843"/>
            <a:ext cx="22479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Authoritative Source traceable to OSMA Policy</a:t>
            </a:r>
          </a:p>
        </p:txBody>
      </p:sp>
      <p:sp>
        <p:nvSpPr>
          <p:cNvPr id="5" name="TextBox 4">
            <a:extLst>
              <a:ext uri="{FF2B5EF4-FFF2-40B4-BE49-F238E27FC236}">
                <a16:creationId xmlns:a16="http://schemas.microsoft.com/office/drawing/2014/main" id="{531A37D3-9A2B-4F35-9916-7840BC4CA3A8}"/>
              </a:ext>
            </a:extLst>
          </p:cNvPr>
          <p:cNvSpPr txBox="1"/>
          <p:nvPr/>
        </p:nvSpPr>
        <p:spPr>
          <a:xfrm>
            <a:off x="1895475" y="1293072"/>
            <a:ext cx="30861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Repeatable, SME-curated, OSMA-endorsed recommendations on demand</a:t>
            </a:r>
          </a:p>
        </p:txBody>
      </p:sp>
      <p:sp>
        <p:nvSpPr>
          <p:cNvPr id="6" name="TextBox 5">
            <a:extLst>
              <a:ext uri="{FF2B5EF4-FFF2-40B4-BE49-F238E27FC236}">
                <a16:creationId xmlns:a16="http://schemas.microsoft.com/office/drawing/2014/main" id="{71444C97-2284-4945-A9C1-F8EF1492E477}"/>
              </a:ext>
            </a:extLst>
          </p:cNvPr>
          <p:cNvSpPr txBox="1"/>
          <p:nvPr/>
        </p:nvSpPr>
        <p:spPr>
          <a:xfrm>
            <a:off x="9198401" y="2201312"/>
            <a:ext cx="255269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Project personnel only spend time tailoring, not building content from the ground up.</a:t>
            </a:r>
          </a:p>
        </p:txBody>
      </p:sp>
      <p:sp>
        <p:nvSpPr>
          <p:cNvPr id="8" name="TextBox 7">
            <a:extLst>
              <a:ext uri="{FF2B5EF4-FFF2-40B4-BE49-F238E27FC236}">
                <a16:creationId xmlns:a16="http://schemas.microsoft.com/office/drawing/2014/main" id="{AFAAA124-7713-4DF0-87DB-9A60EE794088}"/>
              </a:ext>
            </a:extLst>
          </p:cNvPr>
          <p:cNvSpPr txBox="1"/>
          <p:nvPr/>
        </p:nvSpPr>
        <p:spPr>
          <a:xfrm>
            <a:off x="5435930" y="5532324"/>
            <a:ext cx="271526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Content held as a data set.  Can be related to other data sets and support analytics.</a:t>
            </a:r>
          </a:p>
        </p:txBody>
      </p:sp>
      <p:sp>
        <p:nvSpPr>
          <p:cNvPr id="9" name="TextBox 8">
            <a:extLst>
              <a:ext uri="{FF2B5EF4-FFF2-40B4-BE49-F238E27FC236}">
                <a16:creationId xmlns:a16="http://schemas.microsoft.com/office/drawing/2014/main" id="{17EB01B1-1408-4B33-92F2-5CAC1FC61EF9}"/>
              </a:ext>
            </a:extLst>
          </p:cNvPr>
          <p:cNvSpPr txBox="1"/>
          <p:nvPr/>
        </p:nvSpPr>
        <p:spPr>
          <a:xfrm>
            <a:off x="9429750" y="4461445"/>
            <a:ext cx="25526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Back-end analysis of data sets for improvements, trends, risk awareness</a:t>
            </a:r>
          </a:p>
        </p:txBody>
      </p:sp>
      <p:sp>
        <p:nvSpPr>
          <p:cNvPr id="11" name="TextBox 10">
            <a:extLst>
              <a:ext uri="{FF2B5EF4-FFF2-40B4-BE49-F238E27FC236}">
                <a16:creationId xmlns:a16="http://schemas.microsoft.com/office/drawing/2014/main" id="{802AB8B7-F62F-41DC-B2A9-862BBBC26BB9}"/>
              </a:ext>
            </a:extLst>
          </p:cNvPr>
          <p:cNvSpPr txBox="1"/>
          <p:nvPr/>
        </p:nvSpPr>
        <p:spPr>
          <a:xfrm>
            <a:off x="5388305" y="1230351"/>
            <a:ext cx="2552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OJT: Learn as tool is used</a:t>
            </a:r>
          </a:p>
        </p:txBody>
      </p:sp>
      <p:pic>
        <p:nvPicPr>
          <p:cNvPr id="12" name="Picture 11">
            <a:extLst>
              <a:ext uri="{FF2B5EF4-FFF2-40B4-BE49-F238E27FC236}">
                <a16:creationId xmlns:a16="http://schemas.microsoft.com/office/drawing/2014/main" id="{D5BBDA61-7225-4A31-84FF-3129AA840EC2}"/>
              </a:ext>
            </a:extLst>
          </p:cNvPr>
          <p:cNvPicPr>
            <a:picLocks noChangeAspect="1"/>
          </p:cNvPicPr>
          <p:nvPr/>
        </p:nvPicPr>
        <p:blipFill>
          <a:blip r:embed="rId3"/>
          <a:stretch>
            <a:fillRect/>
          </a:stretch>
        </p:blipFill>
        <p:spPr>
          <a:xfrm>
            <a:off x="2762250" y="2519513"/>
            <a:ext cx="6276975" cy="2872847"/>
          </a:xfrm>
          <a:prstGeom prst="rect">
            <a:avLst/>
          </a:prstGeom>
        </p:spPr>
      </p:pic>
      <p:sp>
        <p:nvSpPr>
          <p:cNvPr id="7" name="TextBox 6">
            <a:extLst>
              <a:ext uri="{FF2B5EF4-FFF2-40B4-BE49-F238E27FC236}">
                <a16:creationId xmlns:a16="http://schemas.microsoft.com/office/drawing/2014/main" id="{F283EEB2-05C1-438F-98E7-DF9B0F98F5F7}"/>
              </a:ext>
            </a:extLst>
          </p:cNvPr>
          <p:cNvSpPr txBox="1"/>
          <p:nvPr/>
        </p:nvSpPr>
        <p:spPr>
          <a:xfrm>
            <a:off x="5435930" y="1739647"/>
            <a:ext cx="25526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Project experts have direct access to editing (tailoring) capability.</a:t>
            </a:r>
          </a:p>
        </p:txBody>
      </p:sp>
      <p:sp>
        <p:nvSpPr>
          <p:cNvPr id="10" name="TextBox 9">
            <a:extLst>
              <a:ext uri="{FF2B5EF4-FFF2-40B4-BE49-F238E27FC236}">
                <a16:creationId xmlns:a16="http://schemas.microsoft.com/office/drawing/2014/main" id="{4BB967F9-916E-4CDC-AE19-E479D5185DA4}"/>
              </a:ext>
            </a:extLst>
          </p:cNvPr>
          <p:cNvSpPr txBox="1"/>
          <p:nvPr/>
        </p:nvSpPr>
        <p:spPr>
          <a:xfrm>
            <a:off x="1596173" y="5200109"/>
            <a:ext cx="255269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architecture can be expanded over time: attach templates, related policy statement*, etc.</a:t>
            </a:r>
          </a:p>
        </p:txBody>
      </p:sp>
      <p:sp>
        <p:nvSpPr>
          <p:cNvPr id="14" name="Title 1">
            <a:extLst>
              <a:ext uri="{FF2B5EF4-FFF2-40B4-BE49-F238E27FC236}">
                <a16:creationId xmlns:a16="http://schemas.microsoft.com/office/drawing/2014/main" id="{D290E3FF-A287-44CD-A9B9-8511EEC5CC65}"/>
              </a:ext>
            </a:extLst>
          </p:cNvPr>
          <p:cNvSpPr txBox="1">
            <a:spLocks/>
          </p:cNvSpPr>
          <p:nvPr/>
        </p:nvSpPr>
        <p:spPr>
          <a:xfrm>
            <a:off x="485774" y="229743"/>
            <a:ext cx="12891559" cy="6846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Automated Project Plan Generator (APPG) Engine</a:t>
            </a:r>
          </a:p>
        </p:txBody>
      </p:sp>
    </p:spTree>
    <p:extLst>
      <p:ext uri="{BB962C8B-B14F-4D97-AF65-F5344CB8AC3E}">
        <p14:creationId xmlns:p14="http://schemas.microsoft.com/office/powerpoint/2010/main" val="248358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D559-4C46-4670-AFA5-AB38D5DD0CB3}"/>
              </a:ext>
            </a:extLst>
          </p:cNvPr>
          <p:cNvSpPr>
            <a:spLocks noGrp="1"/>
          </p:cNvSpPr>
          <p:nvPr>
            <p:ph type="title"/>
          </p:nvPr>
        </p:nvSpPr>
        <p:spPr/>
        <p:txBody>
          <a:bodyPr/>
          <a:lstStyle/>
          <a:p>
            <a:r>
              <a:rPr lang="en-US" dirty="0"/>
              <a:t>Definitions and Shaping Concepts</a:t>
            </a:r>
          </a:p>
        </p:txBody>
      </p:sp>
      <p:pic>
        <p:nvPicPr>
          <p:cNvPr id="4" name="Picture 4">
            <a:extLst>
              <a:ext uri="{FF2B5EF4-FFF2-40B4-BE49-F238E27FC236}">
                <a16:creationId xmlns:a16="http://schemas.microsoft.com/office/drawing/2014/main" id="{F91FAE1F-A65E-4C82-A052-9E0CFC0D2DC8}"/>
              </a:ext>
            </a:extLst>
          </p:cNvPr>
          <p:cNvPicPr>
            <a:picLocks noChangeAspect="1"/>
          </p:cNvPicPr>
          <p:nvPr/>
        </p:nvPicPr>
        <p:blipFill rotWithShape="1">
          <a:blip r:embed="rId3"/>
          <a:srcRect b="29160"/>
          <a:stretch/>
        </p:blipFill>
        <p:spPr>
          <a:xfrm>
            <a:off x="130628" y="0"/>
            <a:ext cx="11571514" cy="4588335"/>
          </a:xfrm>
          <a:prstGeom prst="rect">
            <a:avLst/>
          </a:prstGeom>
        </p:spPr>
      </p:pic>
      <p:pic>
        <p:nvPicPr>
          <p:cNvPr id="5" name="Picture 4">
            <a:extLst>
              <a:ext uri="{FF2B5EF4-FFF2-40B4-BE49-F238E27FC236}">
                <a16:creationId xmlns:a16="http://schemas.microsoft.com/office/drawing/2014/main" id="{13119292-5FAC-498F-9F22-E629BEE35791}"/>
              </a:ext>
            </a:extLst>
          </p:cNvPr>
          <p:cNvPicPr>
            <a:picLocks noChangeAspect="1"/>
          </p:cNvPicPr>
          <p:nvPr/>
        </p:nvPicPr>
        <p:blipFill>
          <a:blip r:embed="rId4"/>
          <a:stretch>
            <a:fillRect/>
          </a:stretch>
        </p:blipFill>
        <p:spPr>
          <a:xfrm>
            <a:off x="3254829" y="4975090"/>
            <a:ext cx="1522537" cy="930606"/>
          </a:xfrm>
          <a:prstGeom prst="rect">
            <a:avLst/>
          </a:prstGeom>
        </p:spPr>
      </p:pic>
      <p:sp>
        <p:nvSpPr>
          <p:cNvPr id="3" name="TextBox 2">
            <a:extLst>
              <a:ext uri="{FF2B5EF4-FFF2-40B4-BE49-F238E27FC236}">
                <a16:creationId xmlns:a16="http://schemas.microsoft.com/office/drawing/2014/main" id="{8700A325-DC83-478C-962D-F2C2590D9518}"/>
              </a:ext>
            </a:extLst>
          </p:cNvPr>
          <p:cNvSpPr txBox="1"/>
          <p:nvPr/>
        </p:nvSpPr>
        <p:spPr>
          <a:xfrm>
            <a:off x="3254829" y="4643213"/>
            <a:ext cx="2438400" cy="276999"/>
          </a:xfrm>
          <a:prstGeom prst="rect">
            <a:avLst/>
          </a:prstGeom>
          <a:noFill/>
        </p:spPr>
        <p:txBody>
          <a:bodyPr wrap="square" rtlCol="0">
            <a:spAutoFit/>
          </a:bodyPr>
          <a:lstStyle/>
          <a:p>
            <a:r>
              <a:rPr lang="en-US" sz="1200" dirty="0"/>
              <a:t>Design Assurance Case</a:t>
            </a:r>
          </a:p>
        </p:txBody>
      </p:sp>
      <p:pic>
        <p:nvPicPr>
          <p:cNvPr id="8" name="Picture 7">
            <a:extLst>
              <a:ext uri="{FF2B5EF4-FFF2-40B4-BE49-F238E27FC236}">
                <a16:creationId xmlns:a16="http://schemas.microsoft.com/office/drawing/2014/main" id="{09C643EC-E605-4E88-A0D1-A8B11651F9AB}"/>
              </a:ext>
            </a:extLst>
          </p:cNvPr>
          <p:cNvPicPr>
            <a:picLocks noChangeAspect="1"/>
          </p:cNvPicPr>
          <p:nvPr/>
        </p:nvPicPr>
        <p:blipFill>
          <a:blip r:embed="rId4"/>
          <a:stretch>
            <a:fillRect/>
          </a:stretch>
        </p:blipFill>
        <p:spPr>
          <a:xfrm>
            <a:off x="5155116" y="4975090"/>
            <a:ext cx="1522537" cy="930606"/>
          </a:xfrm>
          <a:prstGeom prst="rect">
            <a:avLst/>
          </a:prstGeom>
        </p:spPr>
      </p:pic>
      <p:pic>
        <p:nvPicPr>
          <p:cNvPr id="9" name="Picture 8">
            <a:extLst>
              <a:ext uri="{FF2B5EF4-FFF2-40B4-BE49-F238E27FC236}">
                <a16:creationId xmlns:a16="http://schemas.microsoft.com/office/drawing/2014/main" id="{902A2ACE-FBDF-4F6E-90A0-3D386F0AC04B}"/>
              </a:ext>
            </a:extLst>
          </p:cNvPr>
          <p:cNvPicPr>
            <a:picLocks noChangeAspect="1"/>
          </p:cNvPicPr>
          <p:nvPr/>
        </p:nvPicPr>
        <p:blipFill>
          <a:blip r:embed="rId4"/>
          <a:stretch>
            <a:fillRect/>
          </a:stretch>
        </p:blipFill>
        <p:spPr>
          <a:xfrm>
            <a:off x="7055403" y="4972767"/>
            <a:ext cx="1522537" cy="930606"/>
          </a:xfrm>
          <a:prstGeom prst="rect">
            <a:avLst/>
          </a:prstGeom>
        </p:spPr>
      </p:pic>
      <p:sp>
        <p:nvSpPr>
          <p:cNvPr id="10" name="TextBox 9">
            <a:extLst>
              <a:ext uri="{FF2B5EF4-FFF2-40B4-BE49-F238E27FC236}">
                <a16:creationId xmlns:a16="http://schemas.microsoft.com/office/drawing/2014/main" id="{119F2FFB-1F95-482A-A7E4-540198141865}"/>
              </a:ext>
            </a:extLst>
          </p:cNvPr>
          <p:cNvSpPr txBox="1"/>
          <p:nvPr/>
        </p:nvSpPr>
        <p:spPr>
          <a:xfrm>
            <a:off x="5155116" y="4643213"/>
            <a:ext cx="2438400" cy="276999"/>
          </a:xfrm>
          <a:prstGeom prst="rect">
            <a:avLst/>
          </a:prstGeom>
          <a:noFill/>
        </p:spPr>
        <p:txBody>
          <a:bodyPr wrap="square" rtlCol="0">
            <a:spAutoFit/>
          </a:bodyPr>
          <a:lstStyle/>
          <a:p>
            <a:r>
              <a:rPr lang="en-US" sz="1200" dirty="0"/>
              <a:t>I&amp;T Assurance Case</a:t>
            </a:r>
          </a:p>
        </p:txBody>
      </p:sp>
      <p:sp>
        <p:nvSpPr>
          <p:cNvPr id="11" name="TextBox 10">
            <a:extLst>
              <a:ext uri="{FF2B5EF4-FFF2-40B4-BE49-F238E27FC236}">
                <a16:creationId xmlns:a16="http://schemas.microsoft.com/office/drawing/2014/main" id="{600B15E9-1E3F-4A03-BC47-4E91AC7ED722}"/>
              </a:ext>
            </a:extLst>
          </p:cNvPr>
          <p:cNvSpPr txBox="1"/>
          <p:nvPr/>
        </p:nvSpPr>
        <p:spPr>
          <a:xfrm>
            <a:off x="7003897" y="4643213"/>
            <a:ext cx="2438400" cy="276999"/>
          </a:xfrm>
          <a:prstGeom prst="rect">
            <a:avLst/>
          </a:prstGeom>
          <a:noFill/>
        </p:spPr>
        <p:txBody>
          <a:bodyPr wrap="square" rtlCol="0">
            <a:spAutoFit/>
          </a:bodyPr>
          <a:lstStyle/>
          <a:p>
            <a:r>
              <a:rPr lang="en-US" sz="1200" dirty="0"/>
              <a:t>Implementation Assurance Case</a:t>
            </a:r>
          </a:p>
        </p:txBody>
      </p:sp>
      <p:sp>
        <p:nvSpPr>
          <p:cNvPr id="14" name="Rectangle: Rounded Corners 13">
            <a:extLst>
              <a:ext uri="{FF2B5EF4-FFF2-40B4-BE49-F238E27FC236}">
                <a16:creationId xmlns:a16="http://schemas.microsoft.com/office/drawing/2014/main" id="{25C4931D-BCC9-47C2-9713-08AAD6123930}"/>
              </a:ext>
            </a:extLst>
          </p:cNvPr>
          <p:cNvSpPr/>
          <p:nvPr/>
        </p:nvSpPr>
        <p:spPr>
          <a:xfrm>
            <a:off x="130627" y="3379328"/>
            <a:ext cx="2634343" cy="154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APPG SMA Plan Generation</a:t>
            </a:r>
          </a:p>
          <a:p>
            <a:pPr algn="ctr"/>
            <a:r>
              <a:rPr lang="en-US" dirty="0"/>
              <a:t>(part of Project Plan)</a:t>
            </a:r>
          </a:p>
          <a:p>
            <a:pPr algn="ctr"/>
            <a:r>
              <a:rPr lang="en-US" b="1" dirty="0"/>
              <a:t>INITIAL Assurance Case Argument</a:t>
            </a:r>
          </a:p>
        </p:txBody>
      </p:sp>
      <p:sp>
        <p:nvSpPr>
          <p:cNvPr id="15" name="Rectangle: Rounded Corners 14">
            <a:extLst>
              <a:ext uri="{FF2B5EF4-FFF2-40B4-BE49-F238E27FC236}">
                <a16:creationId xmlns:a16="http://schemas.microsoft.com/office/drawing/2014/main" id="{06526F15-2DAE-461B-AC4F-B58593E92F4A}"/>
              </a:ext>
            </a:extLst>
          </p:cNvPr>
          <p:cNvSpPr/>
          <p:nvPr/>
        </p:nvSpPr>
        <p:spPr>
          <a:xfrm>
            <a:off x="9231318" y="3321567"/>
            <a:ext cx="2634343" cy="154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OPERATIONAL Assurance </a:t>
            </a:r>
          </a:p>
          <a:p>
            <a:pPr algn="ctr"/>
            <a:r>
              <a:rPr lang="en-US" b="1" dirty="0"/>
              <a:t>Case</a:t>
            </a:r>
          </a:p>
        </p:txBody>
      </p:sp>
      <p:sp>
        <p:nvSpPr>
          <p:cNvPr id="16" name="Rectangle: Rounded Corners 15">
            <a:extLst>
              <a:ext uri="{FF2B5EF4-FFF2-40B4-BE49-F238E27FC236}">
                <a16:creationId xmlns:a16="http://schemas.microsoft.com/office/drawing/2014/main" id="{8B29CC51-8BCA-4651-B89F-F0ADB9099DE3}"/>
              </a:ext>
            </a:extLst>
          </p:cNvPr>
          <p:cNvSpPr/>
          <p:nvPr/>
        </p:nvSpPr>
        <p:spPr>
          <a:xfrm>
            <a:off x="3592286" y="6085114"/>
            <a:ext cx="4680857" cy="407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Assurance Case Evolution </a:t>
            </a:r>
          </a:p>
        </p:txBody>
      </p:sp>
      <p:sp>
        <p:nvSpPr>
          <p:cNvPr id="18" name="Arrow: Bent-Up 17">
            <a:extLst>
              <a:ext uri="{FF2B5EF4-FFF2-40B4-BE49-F238E27FC236}">
                <a16:creationId xmlns:a16="http://schemas.microsoft.com/office/drawing/2014/main" id="{23E49E82-CD7E-47D7-84B2-22F2E01C79D1}"/>
              </a:ext>
            </a:extLst>
          </p:cNvPr>
          <p:cNvSpPr/>
          <p:nvPr/>
        </p:nvSpPr>
        <p:spPr>
          <a:xfrm rot="5400000">
            <a:off x="2422866" y="4817882"/>
            <a:ext cx="488202" cy="797973"/>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Bent-Up 18">
            <a:extLst>
              <a:ext uri="{FF2B5EF4-FFF2-40B4-BE49-F238E27FC236}">
                <a16:creationId xmlns:a16="http://schemas.microsoft.com/office/drawing/2014/main" id="{7B21EFAF-40E7-4C9B-A7F0-9D59718A05AB}"/>
              </a:ext>
            </a:extLst>
          </p:cNvPr>
          <p:cNvSpPr/>
          <p:nvPr/>
        </p:nvSpPr>
        <p:spPr>
          <a:xfrm>
            <a:off x="9042443" y="4934661"/>
            <a:ext cx="1153652" cy="497993"/>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B8985219-8B53-49A5-8E43-AD23C06E61E7}"/>
              </a:ext>
            </a:extLst>
          </p:cNvPr>
          <p:cNvSpPr/>
          <p:nvPr/>
        </p:nvSpPr>
        <p:spPr>
          <a:xfrm rot="5400000">
            <a:off x="809809" y="3056098"/>
            <a:ext cx="339812" cy="2073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81D3CC4-6EED-4285-94DE-FBE59503091A}"/>
              </a:ext>
            </a:extLst>
          </p:cNvPr>
          <p:cNvSpPr/>
          <p:nvPr/>
        </p:nvSpPr>
        <p:spPr>
          <a:xfrm>
            <a:off x="6604043" y="5253666"/>
            <a:ext cx="339812" cy="2073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26133E64-BC52-4127-8AA4-3EFA6E959909}"/>
              </a:ext>
            </a:extLst>
          </p:cNvPr>
          <p:cNvSpPr/>
          <p:nvPr/>
        </p:nvSpPr>
        <p:spPr>
          <a:xfrm>
            <a:off x="130629" y="914400"/>
            <a:ext cx="1698172" cy="20263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Objectives Hierarchy</a:t>
            </a:r>
          </a:p>
          <a:p>
            <a:pPr algn="ctr"/>
            <a:r>
              <a:rPr lang="en-US" b="1" dirty="0"/>
              <a:t>Objective Driven </a:t>
            </a:r>
            <a:r>
              <a:rPr lang="en-US" b="1" dirty="0" err="1"/>
              <a:t>Reqts</a:t>
            </a:r>
            <a:r>
              <a:rPr lang="en-US" b="1" dirty="0"/>
              <a:t> </a:t>
            </a:r>
            <a:r>
              <a:rPr lang="en-US" dirty="0"/>
              <a:t>&amp;</a:t>
            </a:r>
          </a:p>
          <a:p>
            <a:pPr algn="ctr"/>
            <a:r>
              <a:rPr lang="en-US" dirty="0"/>
              <a:t> </a:t>
            </a:r>
            <a:r>
              <a:rPr lang="en-US" b="1" dirty="0"/>
              <a:t>Accepted STDs</a:t>
            </a:r>
          </a:p>
        </p:txBody>
      </p:sp>
      <p:sp>
        <p:nvSpPr>
          <p:cNvPr id="24" name="Arrow: Right 23">
            <a:extLst>
              <a:ext uri="{FF2B5EF4-FFF2-40B4-BE49-F238E27FC236}">
                <a16:creationId xmlns:a16="http://schemas.microsoft.com/office/drawing/2014/main" id="{5B9A6289-695B-4C60-93C3-AF6FEFC12863}"/>
              </a:ext>
            </a:extLst>
          </p:cNvPr>
          <p:cNvSpPr/>
          <p:nvPr/>
        </p:nvSpPr>
        <p:spPr>
          <a:xfrm>
            <a:off x="4673058" y="5255213"/>
            <a:ext cx="339812" cy="2073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760C32-3DAC-443D-B358-551D4D6CF09A}"/>
              </a:ext>
            </a:extLst>
          </p:cNvPr>
          <p:cNvSpPr/>
          <p:nvPr/>
        </p:nvSpPr>
        <p:spPr>
          <a:xfrm>
            <a:off x="206829" y="0"/>
            <a:ext cx="11887200" cy="89995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SMA Digital Future – Objectives Hierarchy/Assurance Case Framework</a:t>
            </a:r>
          </a:p>
        </p:txBody>
      </p:sp>
      <p:sp>
        <p:nvSpPr>
          <p:cNvPr id="7" name="Oval 6">
            <a:extLst>
              <a:ext uri="{FF2B5EF4-FFF2-40B4-BE49-F238E27FC236}">
                <a16:creationId xmlns:a16="http://schemas.microsoft.com/office/drawing/2014/main" id="{7A66A431-5066-4CB9-92C1-A8F0028CC63E}"/>
              </a:ext>
            </a:extLst>
          </p:cNvPr>
          <p:cNvSpPr/>
          <p:nvPr/>
        </p:nvSpPr>
        <p:spPr>
          <a:xfrm>
            <a:off x="569808" y="3412574"/>
            <a:ext cx="1698172" cy="680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CB3404-790E-4485-B321-751259F065A9}"/>
              </a:ext>
            </a:extLst>
          </p:cNvPr>
          <p:cNvSpPr/>
          <p:nvPr/>
        </p:nvSpPr>
        <p:spPr>
          <a:xfrm>
            <a:off x="54428" y="887296"/>
            <a:ext cx="1936374" cy="680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01BB6DD-1E46-4DC8-873D-8AC2CFEC8439}"/>
              </a:ext>
            </a:extLst>
          </p:cNvPr>
          <p:cNvSpPr/>
          <p:nvPr/>
        </p:nvSpPr>
        <p:spPr>
          <a:xfrm>
            <a:off x="3908238" y="70853"/>
            <a:ext cx="7816865" cy="680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22EB4F-45E5-4F05-A7B3-8336ADFDA4C8}"/>
              </a:ext>
            </a:extLst>
          </p:cNvPr>
          <p:cNvSpPr/>
          <p:nvPr/>
        </p:nvSpPr>
        <p:spPr>
          <a:xfrm>
            <a:off x="206828" y="4238287"/>
            <a:ext cx="2634341" cy="680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14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5F46D-AA89-45E2-90C1-DC846E7F6638}"/>
              </a:ext>
            </a:extLst>
          </p:cNvPr>
          <p:cNvSpPr/>
          <p:nvPr/>
        </p:nvSpPr>
        <p:spPr>
          <a:xfrm>
            <a:off x="3101680" y="831090"/>
            <a:ext cx="2513244" cy="212706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953A9A8-9868-4131-9C9D-88E6AA73D0F9}"/>
              </a:ext>
            </a:extLst>
          </p:cNvPr>
          <p:cNvSpPr txBox="1"/>
          <p:nvPr/>
        </p:nvSpPr>
        <p:spPr>
          <a:xfrm>
            <a:off x="5851525" y="819373"/>
            <a:ext cx="2526535" cy="369332"/>
          </a:xfrm>
          <a:prstGeom prst="rect">
            <a:avLst/>
          </a:prstGeom>
          <a:noFill/>
        </p:spPr>
        <p:txBody>
          <a:bodyPr wrap="square" rtlCol="0">
            <a:spAutoFit/>
          </a:bodyPr>
          <a:lstStyle/>
          <a:p>
            <a:pPr algn="ctr"/>
            <a:r>
              <a:rPr lang="en-US" b="1" dirty="0"/>
              <a:t>Data Locations</a:t>
            </a:r>
          </a:p>
        </p:txBody>
      </p:sp>
      <p:sp>
        <p:nvSpPr>
          <p:cNvPr id="10" name="TextBox 9">
            <a:extLst>
              <a:ext uri="{FF2B5EF4-FFF2-40B4-BE49-F238E27FC236}">
                <a16:creationId xmlns:a16="http://schemas.microsoft.com/office/drawing/2014/main" id="{FE5AE16A-9594-4958-9E64-D88A0CF6FB3F}"/>
              </a:ext>
            </a:extLst>
          </p:cNvPr>
          <p:cNvSpPr txBox="1"/>
          <p:nvPr/>
        </p:nvSpPr>
        <p:spPr>
          <a:xfrm>
            <a:off x="8953660" y="844284"/>
            <a:ext cx="2397705" cy="646331"/>
          </a:xfrm>
          <a:prstGeom prst="rect">
            <a:avLst/>
          </a:prstGeom>
          <a:noFill/>
        </p:spPr>
        <p:txBody>
          <a:bodyPr wrap="square" rtlCol="0">
            <a:spAutoFit/>
          </a:bodyPr>
          <a:lstStyle/>
          <a:p>
            <a:pPr algn="ctr"/>
            <a:r>
              <a:rPr lang="en-US" b="1" dirty="0"/>
              <a:t>Robust Information for Decision Making</a:t>
            </a:r>
          </a:p>
        </p:txBody>
      </p:sp>
      <p:sp>
        <p:nvSpPr>
          <p:cNvPr id="18" name="Rectangle 17">
            <a:extLst>
              <a:ext uri="{FF2B5EF4-FFF2-40B4-BE49-F238E27FC236}">
                <a16:creationId xmlns:a16="http://schemas.microsoft.com/office/drawing/2014/main" id="{4F84F051-824A-4BEF-90EC-418F91D8F920}"/>
              </a:ext>
            </a:extLst>
          </p:cNvPr>
          <p:cNvSpPr/>
          <p:nvPr/>
        </p:nvSpPr>
        <p:spPr>
          <a:xfrm>
            <a:off x="5874916" y="790631"/>
            <a:ext cx="2503144" cy="216751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16FDF89-B900-4371-A30B-EAC33C722F40}"/>
              </a:ext>
            </a:extLst>
          </p:cNvPr>
          <p:cNvSpPr txBox="1"/>
          <p:nvPr/>
        </p:nvSpPr>
        <p:spPr>
          <a:xfrm>
            <a:off x="3144572" y="876317"/>
            <a:ext cx="2211355" cy="369332"/>
          </a:xfrm>
          <a:prstGeom prst="rect">
            <a:avLst/>
          </a:prstGeom>
          <a:noFill/>
        </p:spPr>
        <p:txBody>
          <a:bodyPr wrap="square" rtlCol="0">
            <a:spAutoFit/>
          </a:bodyPr>
          <a:lstStyle/>
          <a:p>
            <a:pPr algn="ctr"/>
            <a:r>
              <a:rPr lang="en-US" b="1" dirty="0"/>
              <a:t>Data Types</a:t>
            </a:r>
          </a:p>
        </p:txBody>
      </p:sp>
      <p:sp>
        <p:nvSpPr>
          <p:cNvPr id="23" name="Rectangle 22">
            <a:extLst>
              <a:ext uri="{FF2B5EF4-FFF2-40B4-BE49-F238E27FC236}">
                <a16:creationId xmlns:a16="http://schemas.microsoft.com/office/drawing/2014/main" id="{667B688A-B6A5-4A79-BD5A-23C9B196D68D}"/>
              </a:ext>
            </a:extLst>
          </p:cNvPr>
          <p:cNvSpPr/>
          <p:nvPr/>
        </p:nvSpPr>
        <p:spPr>
          <a:xfrm>
            <a:off x="8934856" y="826595"/>
            <a:ext cx="2680714" cy="213155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22FBB3E0-23B0-4636-B6FF-F0F6E30A2B94}"/>
              </a:ext>
            </a:extLst>
          </p:cNvPr>
          <p:cNvSpPr txBox="1"/>
          <p:nvPr/>
        </p:nvSpPr>
        <p:spPr>
          <a:xfrm>
            <a:off x="3556730" y="1545880"/>
            <a:ext cx="1662963"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a:t>FMECA/FMEA</a:t>
            </a:r>
          </a:p>
          <a:p>
            <a:pPr marL="285750" indent="-285750">
              <a:buFont typeface="Arial" panose="020B0604020202020204" pitchFamily="34" charset="0"/>
              <a:buChar char="•"/>
            </a:pPr>
            <a:r>
              <a:rPr lang="en-US" sz="1200" dirty="0"/>
              <a:t>FTA</a:t>
            </a:r>
          </a:p>
          <a:p>
            <a:pPr marL="285750" indent="-285750">
              <a:buFont typeface="Arial" panose="020B0604020202020204" pitchFamily="34" charset="0"/>
              <a:buChar char="•"/>
            </a:pPr>
            <a:r>
              <a:rPr lang="en-US" sz="1200" dirty="0"/>
              <a:t>On-Orbit</a:t>
            </a:r>
          </a:p>
          <a:p>
            <a:pPr marL="285750" indent="-285750">
              <a:buFont typeface="Arial" panose="020B0604020202020204" pitchFamily="34" charset="0"/>
              <a:buChar char="•"/>
            </a:pPr>
            <a:r>
              <a:rPr lang="en-US" sz="1200" dirty="0" err="1"/>
              <a:t>GRound.Testing</a:t>
            </a:r>
            <a:endParaRPr lang="en-US" sz="1200" dirty="0"/>
          </a:p>
          <a:p>
            <a:pPr marL="285750" indent="-285750">
              <a:buFont typeface="Arial" panose="020B0604020202020204" pitchFamily="34" charset="0"/>
              <a:buChar char="•"/>
            </a:pPr>
            <a:r>
              <a:rPr lang="en-US" sz="1200" dirty="0"/>
              <a:t>Supplier</a:t>
            </a:r>
          </a:p>
          <a:p>
            <a:pPr marL="285750" indent="-285750">
              <a:buFont typeface="Arial" panose="020B0604020202020204" pitchFamily="34" charset="0"/>
              <a:buChar char="•"/>
            </a:pPr>
            <a:r>
              <a:rPr lang="en-US" sz="1200" dirty="0"/>
              <a:t>Other</a:t>
            </a:r>
          </a:p>
        </p:txBody>
      </p:sp>
      <p:sp>
        <p:nvSpPr>
          <p:cNvPr id="36" name="TextBox 35">
            <a:extLst>
              <a:ext uri="{FF2B5EF4-FFF2-40B4-BE49-F238E27FC236}">
                <a16:creationId xmlns:a16="http://schemas.microsoft.com/office/drawing/2014/main" id="{70FE8023-7040-4A7C-842F-9F7E4300E5FE}"/>
              </a:ext>
            </a:extLst>
          </p:cNvPr>
          <p:cNvSpPr txBox="1"/>
          <p:nvPr/>
        </p:nvSpPr>
        <p:spPr>
          <a:xfrm>
            <a:off x="5825588" y="1128504"/>
            <a:ext cx="2211355" cy="923330"/>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Communicate Risks of Failure</a:t>
            </a:r>
          </a:p>
          <a:p>
            <a:pPr algn="ctr"/>
            <a:endParaRPr lang="en-US" i="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0634095-8E0D-41F7-AA95-5773E1BAE8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1408" y="1283766"/>
            <a:ext cx="1952625" cy="1333500"/>
          </a:xfrm>
          <a:prstGeom prst="rect">
            <a:avLst/>
          </a:prstGeom>
        </p:spPr>
      </p:pic>
      <p:sp>
        <p:nvSpPr>
          <p:cNvPr id="7" name="Rectangle 6">
            <a:extLst>
              <a:ext uri="{FF2B5EF4-FFF2-40B4-BE49-F238E27FC236}">
                <a16:creationId xmlns:a16="http://schemas.microsoft.com/office/drawing/2014/main" id="{F17C2068-8A3A-4332-B798-79CC4556AF1D}"/>
              </a:ext>
            </a:extLst>
          </p:cNvPr>
          <p:cNvSpPr/>
          <p:nvPr/>
        </p:nvSpPr>
        <p:spPr>
          <a:xfrm>
            <a:off x="2628485" y="1727937"/>
            <a:ext cx="2526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21" name="Picture 20" descr="A picture containing text&#10;&#10;Description automatically generated">
            <a:extLst>
              <a:ext uri="{FF2B5EF4-FFF2-40B4-BE49-F238E27FC236}">
                <a16:creationId xmlns:a16="http://schemas.microsoft.com/office/drawing/2014/main" id="{BE56D792-A57E-4CDF-A5D6-4FBF2F48D54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486792" y="1327704"/>
            <a:ext cx="450528" cy="475073"/>
          </a:xfrm>
          <a:prstGeom prst="rect">
            <a:avLst/>
          </a:prstGeom>
        </p:spPr>
      </p:pic>
      <p:sp>
        <p:nvSpPr>
          <p:cNvPr id="34" name="TextBox 33">
            <a:extLst>
              <a:ext uri="{FF2B5EF4-FFF2-40B4-BE49-F238E27FC236}">
                <a16:creationId xmlns:a16="http://schemas.microsoft.com/office/drawing/2014/main" id="{1A93CD38-A170-4A2E-80BF-FCCF0A329524}"/>
              </a:ext>
            </a:extLst>
          </p:cNvPr>
          <p:cNvSpPr txBox="1"/>
          <p:nvPr/>
        </p:nvSpPr>
        <p:spPr>
          <a:xfrm>
            <a:off x="525862" y="3155447"/>
            <a:ext cx="1688542" cy="3139321"/>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In the 2020 </a:t>
            </a:r>
          </a:p>
          <a:p>
            <a:pPr algn="ctr"/>
            <a:r>
              <a:rPr lang="en-US" i="1" dirty="0">
                <a:latin typeface="Times New Roman" panose="02020603050405020304" pitchFamily="18" charset="0"/>
                <a:cs typeface="Times New Roman" panose="02020603050405020304" pitchFamily="18" charset="0"/>
              </a:rPr>
              <a:t>e.g., the R&amp;M Data Survey revealed that there are many failure mode and other  data sources for analysts to leverage.</a:t>
            </a:r>
          </a:p>
          <a:p>
            <a:pPr algn="ctr"/>
            <a:endParaRPr lang="en-US" i="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9A6A366-1490-45CA-B78E-C83AA273E091}"/>
              </a:ext>
            </a:extLst>
          </p:cNvPr>
          <p:cNvSpPr txBox="1"/>
          <p:nvPr/>
        </p:nvSpPr>
        <p:spPr>
          <a:xfrm rot="16200000">
            <a:off x="1061877" y="4196639"/>
            <a:ext cx="3447054" cy="830997"/>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With Current State data structures these data are virtually impossible to individually digest given desired response times</a:t>
            </a:r>
          </a:p>
          <a:p>
            <a:pPr algn="ctr"/>
            <a:endParaRPr lang="en-US" sz="1200" i="1"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9827A60-C56A-4B73-BC46-517FB740A86C}"/>
              </a:ext>
            </a:extLst>
          </p:cNvPr>
          <p:cNvSpPr txBox="1"/>
          <p:nvPr/>
        </p:nvSpPr>
        <p:spPr>
          <a:xfrm>
            <a:off x="3353657" y="3142311"/>
            <a:ext cx="2028046" cy="2308324"/>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Traditional Analyses still depend greatly on robustness and depth of information available</a:t>
            </a:r>
          </a:p>
          <a:p>
            <a:pPr algn="ctr"/>
            <a:endParaRPr lang="en-US" i="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EDD11BBE-1CD6-4DC9-BF8A-DCDAEC0E1F71}"/>
              </a:ext>
            </a:extLst>
          </p:cNvPr>
          <p:cNvSpPr txBox="1"/>
          <p:nvPr/>
        </p:nvSpPr>
        <p:spPr>
          <a:xfrm>
            <a:off x="6277935" y="1856123"/>
            <a:ext cx="2100125"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t>NAS</a:t>
            </a:r>
          </a:p>
          <a:p>
            <a:pPr marL="285750" indent="-285750">
              <a:buFont typeface="Arial" panose="020B0604020202020204" pitchFamily="34" charset="0"/>
              <a:buChar char="•"/>
            </a:pPr>
            <a:r>
              <a:rPr lang="en-US" sz="1200" dirty="0"/>
              <a:t>Industry</a:t>
            </a:r>
          </a:p>
          <a:p>
            <a:pPr marL="285750" indent="-285750">
              <a:buFont typeface="Arial" panose="020B0604020202020204" pitchFamily="34" charset="0"/>
              <a:buChar char="•"/>
            </a:pPr>
            <a:r>
              <a:rPr lang="en-US" sz="1200" dirty="0"/>
              <a:t>Other Govt Agencies</a:t>
            </a:r>
          </a:p>
          <a:p>
            <a:pPr marL="285750" indent="-285750">
              <a:buFont typeface="Arial" panose="020B0604020202020204" pitchFamily="34" charset="0"/>
              <a:buChar char="•"/>
            </a:pPr>
            <a:r>
              <a:rPr lang="en-US" sz="1200" dirty="0"/>
              <a:t>Data Service Companies</a:t>
            </a:r>
          </a:p>
          <a:p>
            <a:pPr marL="285750" indent="-285750">
              <a:buFont typeface="Arial" panose="020B0604020202020204" pitchFamily="34" charset="0"/>
              <a:buChar char="•"/>
            </a:pPr>
            <a:endParaRPr lang="en-US" sz="1200" dirty="0"/>
          </a:p>
        </p:txBody>
      </p:sp>
      <p:pic>
        <p:nvPicPr>
          <p:cNvPr id="27" name="Picture 26" descr="A picture containing person&#10;&#10;Description automatically generated">
            <a:extLst>
              <a:ext uri="{FF2B5EF4-FFF2-40B4-BE49-F238E27FC236}">
                <a16:creationId xmlns:a16="http://schemas.microsoft.com/office/drawing/2014/main" id="{F040CA69-76BB-4647-90F8-D0457C1D3C45}"/>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302899" y="1454823"/>
            <a:ext cx="1885578" cy="1414184"/>
          </a:xfrm>
          <a:prstGeom prst="rect">
            <a:avLst/>
          </a:prstGeom>
        </p:spPr>
      </p:pic>
      <p:pic>
        <p:nvPicPr>
          <p:cNvPr id="40" name="Picture 55">
            <a:extLst>
              <a:ext uri="{FF2B5EF4-FFF2-40B4-BE49-F238E27FC236}">
                <a16:creationId xmlns:a16="http://schemas.microsoft.com/office/drawing/2014/main" id="{00B5E874-7D4E-40CB-93BC-75EF6520DC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4916" y="3077053"/>
            <a:ext cx="5469587" cy="3099473"/>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AD08B636-1E96-4ACA-9DC9-52826868D042}"/>
              </a:ext>
            </a:extLst>
          </p:cNvPr>
          <p:cNvSpPr/>
          <p:nvPr/>
        </p:nvSpPr>
        <p:spPr>
          <a:xfrm>
            <a:off x="9064360" y="4662059"/>
            <a:ext cx="238539" cy="190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7D605B73-1F0D-453A-9161-14D526A7D621}"/>
              </a:ext>
            </a:extLst>
          </p:cNvPr>
          <p:cNvSpPr txBox="1"/>
          <p:nvPr/>
        </p:nvSpPr>
        <p:spPr>
          <a:xfrm>
            <a:off x="2004072" y="66593"/>
            <a:ext cx="6839180" cy="646331"/>
          </a:xfrm>
          <a:prstGeom prst="rect">
            <a:avLst/>
          </a:prstGeom>
          <a:noFill/>
        </p:spPr>
        <p:txBody>
          <a:bodyPr wrap="none" rtlCol="0">
            <a:spAutoFit/>
          </a:bodyPr>
          <a:lstStyle/>
          <a:p>
            <a:r>
              <a:rPr lang="en-US" sz="3600" dirty="0"/>
              <a:t>Data Survey/ Data Interconnectivity</a:t>
            </a:r>
          </a:p>
        </p:txBody>
      </p:sp>
      <p:sp>
        <p:nvSpPr>
          <p:cNvPr id="28" name="Rectangle 27">
            <a:extLst>
              <a:ext uri="{FF2B5EF4-FFF2-40B4-BE49-F238E27FC236}">
                <a16:creationId xmlns:a16="http://schemas.microsoft.com/office/drawing/2014/main" id="{35D50626-307E-4507-9881-7136FE92F4FF}"/>
              </a:ext>
            </a:extLst>
          </p:cNvPr>
          <p:cNvSpPr/>
          <p:nvPr/>
        </p:nvSpPr>
        <p:spPr>
          <a:xfrm>
            <a:off x="2172102" y="6286057"/>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73BF4809-5226-4746-818C-02D1CC3C6193}"/>
              </a:ext>
            </a:extLst>
          </p:cNvPr>
          <p:cNvPicPr>
            <a:picLocks noChangeAspect="1"/>
          </p:cNvPicPr>
          <p:nvPr/>
        </p:nvPicPr>
        <p:blipFill>
          <a:blip r:embed="rId10"/>
          <a:stretch>
            <a:fillRect/>
          </a:stretch>
        </p:blipFill>
        <p:spPr>
          <a:xfrm>
            <a:off x="11605474" y="6298572"/>
            <a:ext cx="595211" cy="592235"/>
          </a:xfrm>
          <a:prstGeom prst="rect">
            <a:avLst/>
          </a:prstGeom>
        </p:spPr>
      </p:pic>
      <p:pic>
        <p:nvPicPr>
          <p:cNvPr id="33" name="Picture 32">
            <a:extLst>
              <a:ext uri="{FF2B5EF4-FFF2-40B4-BE49-F238E27FC236}">
                <a16:creationId xmlns:a16="http://schemas.microsoft.com/office/drawing/2014/main" id="{2F269097-532B-4C23-B987-C427552CCA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11" y="6288571"/>
            <a:ext cx="2354683" cy="574588"/>
          </a:xfrm>
          <a:prstGeom prst="rect">
            <a:avLst/>
          </a:prstGeom>
          <a:solidFill>
            <a:schemeClr val="accent1">
              <a:lumMod val="75000"/>
            </a:schemeClr>
          </a:solidFill>
        </p:spPr>
      </p:pic>
      <p:sp>
        <p:nvSpPr>
          <p:cNvPr id="37" name="TextBox 36">
            <a:extLst>
              <a:ext uri="{FF2B5EF4-FFF2-40B4-BE49-F238E27FC236}">
                <a16:creationId xmlns:a16="http://schemas.microsoft.com/office/drawing/2014/main" id="{7D864B21-D369-40C5-8088-F77BBD361739}"/>
              </a:ext>
            </a:extLst>
          </p:cNvPr>
          <p:cNvSpPr txBox="1"/>
          <p:nvPr/>
        </p:nvSpPr>
        <p:spPr>
          <a:xfrm>
            <a:off x="3009463" y="6312555"/>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pic>
        <p:nvPicPr>
          <p:cNvPr id="42" name="NASA.gif" descr="/Users/kgammage/Documents/CustomerWork/Meatballs/NASA.gif">
            <a:extLst>
              <a:ext uri="{FF2B5EF4-FFF2-40B4-BE49-F238E27FC236}">
                <a16:creationId xmlns:a16="http://schemas.microsoft.com/office/drawing/2014/main" id="{9ED5F5D8-FFA7-4B6B-9D6F-0396D6600585}"/>
              </a:ext>
            </a:extLst>
          </p:cNvPr>
          <p:cNvPicPr>
            <a:picLocks noChangeAspect="1"/>
          </p:cNvPicPr>
          <p:nvPr/>
        </p:nvPicPr>
        <p:blipFill>
          <a:blip r:embed="rId12" r:link="rId13"/>
          <a:stretch>
            <a:fillRect/>
          </a:stretch>
        </p:blipFill>
        <p:spPr>
          <a:xfrm>
            <a:off x="11270129" y="0"/>
            <a:ext cx="854364" cy="734753"/>
          </a:xfrm>
          <a:prstGeom prst="rect">
            <a:avLst/>
          </a:prstGeom>
        </p:spPr>
      </p:pic>
      <p:sp>
        <p:nvSpPr>
          <p:cNvPr id="43" name="TextBox 42">
            <a:extLst>
              <a:ext uri="{FF2B5EF4-FFF2-40B4-BE49-F238E27FC236}">
                <a16:creationId xmlns:a16="http://schemas.microsoft.com/office/drawing/2014/main" id="{9D2E4E57-006A-496E-9AA9-F13B14CA016C}"/>
              </a:ext>
            </a:extLst>
          </p:cNvPr>
          <p:cNvSpPr txBox="1"/>
          <p:nvPr/>
        </p:nvSpPr>
        <p:spPr>
          <a:xfrm>
            <a:off x="6869" y="-18004"/>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pic>
        <p:nvPicPr>
          <p:cNvPr id="25" name="Graphic 24" descr="Arrow Slight curve">
            <a:extLst>
              <a:ext uri="{FF2B5EF4-FFF2-40B4-BE49-F238E27FC236}">
                <a16:creationId xmlns:a16="http://schemas.microsoft.com/office/drawing/2014/main" id="{A501501C-2369-4AA3-9FFB-863A70BD735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21203" y="1487332"/>
            <a:ext cx="564502" cy="564502"/>
          </a:xfrm>
          <a:prstGeom prst="rect">
            <a:avLst/>
          </a:prstGeom>
        </p:spPr>
      </p:pic>
      <p:pic>
        <p:nvPicPr>
          <p:cNvPr id="26" name="Graphic 25" descr="Arrow Slight curve">
            <a:extLst>
              <a:ext uri="{FF2B5EF4-FFF2-40B4-BE49-F238E27FC236}">
                <a16:creationId xmlns:a16="http://schemas.microsoft.com/office/drawing/2014/main" id="{7EB046C8-CFE4-4C43-BF3D-4E218C92134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214003" y="1728668"/>
            <a:ext cx="739657" cy="564502"/>
          </a:xfrm>
          <a:prstGeom prst="rect">
            <a:avLst/>
          </a:prstGeom>
        </p:spPr>
      </p:pic>
      <p:sp>
        <p:nvSpPr>
          <p:cNvPr id="30" name="TextBox 29">
            <a:extLst>
              <a:ext uri="{FF2B5EF4-FFF2-40B4-BE49-F238E27FC236}">
                <a16:creationId xmlns:a16="http://schemas.microsoft.com/office/drawing/2014/main" id="{6E7A28C0-1E0C-4CE1-9C6E-B0BAC60E2A26}"/>
              </a:ext>
            </a:extLst>
          </p:cNvPr>
          <p:cNvSpPr txBox="1"/>
          <p:nvPr/>
        </p:nvSpPr>
        <p:spPr>
          <a:xfrm>
            <a:off x="7504031" y="1046639"/>
            <a:ext cx="2211355" cy="923330"/>
          </a:xfrm>
          <a:prstGeom prst="rect">
            <a:avLst/>
          </a:prstGeom>
          <a:noFill/>
        </p:spPr>
        <p:txBody>
          <a:bodyPr wrap="square" rtlCol="0">
            <a:spAutoFit/>
          </a:bodyPr>
          <a:lstStyle/>
          <a:p>
            <a:pPr algn="ctr"/>
            <a:r>
              <a:rPr lang="en-US" i="1" dirty="0">
                <a:solidFill>
                  <a:schemeClr val="accent1"/>
                </a:solidFill>
              </a:rPr>
              <a:t>Identify/</a:t>
            </a:r>
          </a:p>
          <a:p>
            <a:pPr algn="ctr"/>
            <a:r>
              <a:rPr lang="en-US" i="1" dirty="0">
                <a:solidFill>
                  <a:schemeClr val="accent1"/>
                </a:solidFill>
              </a:rPr>
              <a:t>Connect/</a:t>
            </a:r>
          </a:p>
          <a:p>
            <a:pPr algn="ctr"/>
            <a:r>
              <a:rPr lang="en-US" i="1" dirty="0">
                <a:solidFill>
                  <a:schemeClr val="accent1"/>
                </a:solidFill>
              </a:rPr>
              <a:t>Integrate</a:t>
            </a:r>
          </a:p>
        </p:txBody>
      </p:sp>
    </p:spTree>
    <p:extLst>
      <p:ext uri="{BB962C8B-B14F-4D97-AF65-F5344CB8AC3E}">
        <p14:creationId xmlns:p14="http://schemas.microsoft.com/office/powerpoint/2010/main" val="199750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97049"/>
            <a:ext cx="10515600" cy="4351338"/>
          </a:xfrm>
        </p:spPr>
        <p:txBody>
          <a:bodyPr>
            <a:normAutofit/>
          </a:bodyPr>
          <a:lstStyle/>
          <a:p>
            <a:pPr lvl="1">
              <a:buClrTx/>
              <a:buFont typeface="Arial" panose="020B0604020202020204" pitchFamily="34" charset="0"/>
              <a:buChar char="•"/>
            </a:pPr>
            <a:endParaRPr lang="en-US" dirty="0">
              <a:latin typeface="+mn-lt"/>
            </a:endParaRPr>
          </a:p>
          <a:p>
            <a:pPr lvl="1"/>
            <a:endParaRPr lang="en-US" dirty="0"/>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E99E5-8F11-4D46-8B27-FC02D164DEA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p:cNvGrpSpPr/>
          <p:nvPr/>
        </p:nvGrpSpPr>
        <p:grpSpPr>
          <a:xfrm>
            <a:off x="-8462" y="-6918"/>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791315" y="6306549"/>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5"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9" name="TextBox 18"/>
          <p:cNvSpPr txBox="1"/>
          <p:nvPr/>
        </p:nvSpPr>
        <p:spPr>
          <a:xfrm>
            <a:off x="1325847" y="36858"/>
            <a:ext cx="90444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rPr>
              <a:t>Physics of Failure (PoF) framework</a:t>
            </a:r>
          </a:p>
        </p:txBody>
      </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A3474"/>
                </a:solidFill>
                <a:effectLst/>
                <a:uLnTx/>
                <a:uFillTx/>
                <a:latin typeface="Arial"/>
                <a:ea typeface="+mn-ea"/>
                <a:cs typeface="Arial"/>
              </a:rPr>
              <a:t>www.nasa.gov</a:t>
            </a:r>
          </a:p>
        </p:txBody>
      </p:sp>
      <p:sp>
        <p:nvSpPr>
          <p:cNvPr id="2" name="Oval 1">
            <a:extLst>
              <a:ext uri="{FF2B5EF4-FFF2-40B4-BE49-F238E27FC236}">
                <a16:creationId xmlns:a16="http://schemas.microsoft.com/office/drawing/2014/main" id="{56B90021-CBA0-4F73-A5B6-EF228B4714A6}"/>
              </a:ext>
            </a:extLst>
          </p:cNvPr>
          <p:cNvSpPr/>
          <p:nvPr/>
        </p:nvSpPr>
        <p:spPr>
          <a:xfrm>
            <a:off x="2069788" y="4532330"/>
            <a:ext cx="1554438" cy="645734"/>
          </a:xfrm>
          <a:prstGeom prst="ellipse">
            <a:avLst/>
          </a:prstGeom>
          <a:solidFill>
            <a:srgbClr val="DEE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Integrated Body of Knowledge</a:t>
            </a:r>
          </a:p>
        </p:txBody>
      </p:sp>
      <p:sp>
        <p:nvSpPr>
          <p:cNvPr id="30" name="Oval 29">
            <a:extLst>
              <a:ext uri="{FF2B5EF4-FFF2-40B4-BE49-F238E27FC236}">
                <a16:creationId xmlns:a16="http://schemas.microsoft.com/office/drawing/2014/main" id="{EB53083B-CAF7-488A-8C23-5381CABAC907}"/>
              </a:ext>
            </a:extLst>
          </p:cNvPr>
          <p:cNvSpPr/>
          <p:nvPr/>
        </p:nvSpPr>
        <p:spPr>
          <a:xfrm>
            <a:off x="837308" y="2287300"/>
            <a:ext cx="1244683" cy="482041"/>
          </a:xfrm>
          <a:prstGeom prst="ellipse">
            <a:avLst/>
          </a:prstGeom>
          <a:solidFill>
            <a:srgbClr val="DEE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prstClr val="black"/>
                </a:solidFill>
                <a:effectLst/>
                <a:uLnTx/>
                <a:uFillTx/>
                <a:latin typeface="Calibri" panose="020F0502020204030204"/>
                <a:ea typeface="+mn-ea"/>
                <a:cs typeface="+mn-cs"/>
              </a:rPr>
              <a:t>Adhoc</a:t>
            </a: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EB8F3B41-D23A-4CEA-898F-55FD6B1B9579}"/>
              </a:ext>
            </a:extLst>
          </p:cNvPr>
          <p:cNvSpPr/>
          <p:nvPr/>
        </p:nvSpPr>
        <p:spPr>
          <a:xfrm>
            <a:off x="3615130" y="4132816"/>
            <a:ext cx="1554438" cy="500996"/>
          </a:xfrm>
          <a:prstGeom prst="ellipse">
            <a:avLst/>
          </a:prstGeom>
          <a:solidFill>
            <a:srgbClr val="DEE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Application Framework(s)</a:t>
            </a:r>
          </a:p>
        </p:txBody>
      </p:sp>
      <p:sp>
        <p:nvSpPr>
          <p:cNvPr id="32" name="Oval 31">
            <a:extLst>
              <a:ext uri="{FF2B5EF4-FFF2-40B4-BE49-F238E27FC236}">
                <a16:creationId xmlns:a16="http://schemas.microsoft.com/office/drawing/2014/main" id="{A567D71F-F0F7-49C9-A37C-F7D3FD8685FF}"/>
              </a:ext>
            </a:extLst>
          </p:cNvPr>
          <p:cNvSpPr/>
          <p:nvPr/>
        </p:nvSpPr>
        <p:spPr>
          <a:xfrm>
            <a:off x="5608862" y="1881356"/>
            <a:ext cx="1426485" cy="500996"/>
          </a:xfrm>
          <a:prstGeom prst="ellipse">
            <a:avLst/>
          </a:prstGeom>
          <a:solidFill>
            <a:srgbClr val="DEE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Full Digital Utilization</a:t>
            </a:r>
          </a:p>
        </p:txBody>
      </p:sp>
      <p:cxnSp>
        <p:nvCxnSpPr>
          <p:cNvPr id="22" name="Straight Arrow Connector 21">
            <a:extLst>
              <a:ext uri="{FF2B5EF4-FFF2-40B4-BE49-F238E27FC236}">
                <a16:creationId xmlns:a16="http://schemas.microsoft.com/office/drawing/2014/main" id="{B76ED481-B46A-4AAE-BF8F-F883FCF26A53}"/>
              </a:ext>
            </a:extLst>
          </p:cNvPr>
          <p:cNvCxnSpPr>
            <a:cxnSpLocks/>
            <a:stCxn id="32" idx="1"/>
          </p:cNvCxnSpPr>
          <p:nvPr/>
        </p:nvCxnSpPr>
        <p:spPr>
          <a:xfrm flipH="1" flipV="1">
            <a:off x="5429896" y="1605085"/>
            <a:ext cx="387870" cy="349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F6236F4-EE5A-41E4-A917-88370BF0C29F}"/>
              </a:ext>
            </a:extLst>
          </p:cNvPr>
          <p:cNvSpPr txBox="1"/>
          <p:nvPr/>
        </p:nvSpPr>
        <p:spPr>
          <a:xfrm>
            <a:off x="5276948" y="942435"/>
            <a:ext cx="1311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Data Access</a:t>
            </a:r>
          </a:p>
        </p:txBody>
      </p:sp>
      <p:sp>
        <p:nvSpPr>
          <p:cNvPr id="34" name="TextBox 33">
            <a:extLst>
              <a:ext uri="{FF2B5EF4-FFF2-40B4-BE49-F238E27FC236}">
                <a16:creationId xmlns:a16="http://schemas.microsoft.com/office/drawing/2014/main" id="{6F9EC330-5D56-4068-8055-6763B7627F2E}"/>
              </a:ext>
            </a:extLst>
          </p:cNvPr>
          <p:cNvSpPr txBox="1"/>
          <p:nvPr/>
        </p:nvSpPr>
        <p:spPr>
          <a:xfrm>
            <a:off x="4723830" y="1410277"/>
            <a:ext cx="13118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Computing Power (HEC)</a:t>
            </a:r>
          </a:p>
        </p:txBody>
      </p:sp>
      <p:cxnSp>
        <p:nvCxnSpPr>
          <p:cNvPr id="35" name="Straight Arrow Connector 34">
            <a:extLst>
              <a:ext uri="{FF2B5EF4-FFF2-40B4-BE49-F238E27FC236}">
                <a16:creationId xmlns:a16="http://schemas.microsoft.com/office/drawing/2014/main" id="{4553DF87-C612-4644-A477-24691850F908}"/>
              </a:ext>
            </a:extLst>
          </p:cNvPr>
          <p:cNvCxnSpPr>
            <a:cxnSpLocks/>
            <a:stCxn id="32" idx="7"/>
          </p:cNvCxnSpPr>
          <p:nvPr/>
        </p:nvCxnSpPr>
        <p:spPr>
          <a:xfrm flipV="1">
            <a:off x="6826443" y="1576851"/>
            <a:ext cx="305429" cy="377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2D9B0F8-4128-4A80-B4A4-2B07B1EA937C}"/>
              </a:ext>
            </a:extLst>
          </p:cNvPr>
          <p:cNvCxnSpPr>
            <a:cxnSpLocks/>
            <a:stCxn id="32" idx="0"/>
          </p:cNvCxnSpPr>
          <p:nvPr/>
        </p:nvCxnSpPr>
        <p:spPr>
          <a:xfrm flipH="1" flipV="1">
            <a:off x="6170161" y="1137810"/>
            <a:ext cx="151944" cy="743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7F100B6-FC0C-4692-9CBF-41562B68C5C0}"/>
              </a:ext>
            </a:extLst>
          </p:cNvPr>
          <p:cNvSpPr txBox="1"/>
          <p:nvPr/>
        </p:nvSpPr>
        <p:spPr>
          <a:xfrm>
            <a:off x="6719791" y="1051594"/>
            <a:ext cx="179816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AI/ML Infusion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Advanced Multi-Physics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QMU</a:t>
            </a:r>
          </a:p>
        </p:txBody>
      </p:sp>
      <p:sp>
        <p:nvSpPr>
          <p:cNvPr id="43" name="TextBox 42">
            <a:extLst>
              <a:ext uri="{FF2B5EF4-FFF2-40B4-BE49-F238E27FC236}">
                <a16:creationId xmlns:a16="http://schemas.microsoft.com/office/drawing/2014/main" id="{5AA7999F-7223-42FF-9DEF-053C4F36DDC8}"/>
              </a:ext>
            </a:extLst>
          </p:cNvPr>
          <p:cNvSpPr txBox="1"/>
          <p:nvPr/>
        </p:nvSpPr>
        <p:spPr>
          <a:xfrm>
            <a:off x="7618872" y="2527330"/>
            <a:ext cx="223471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Digital Enabled Analysis/Performance  Interoperable Environments/Models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7" name="Straight Arrow Connector 46">
            <a:extLst>
              <a:ext uri="{FF2B5EF4-FFF2-40B4-BE49-F238E27FC236}">
                <a16:creationId xmlns:a16="http://schemas.microsoft.com/office/drawing/2014/main" id="{EB5DAB4A-44A3-4B8F-ABA8-C782273DF7C1}"/>
              </a:ext>
            </a:extLst>
          </p:cNvPr>
          <p:cNvCxnSpPr>
            <a:cxnSpLocks/>
            <a:stCxn id="32" idx="5"/>
            <a:endCxn id="43" idx="1"/>
          </p:cNvCxnSpPr>
          <p:nvPr/>
        </p:nvCxnSpPr>
        <p:spPr>
          <a:xfrm>
            <a:off x="6826443" y="2308983"/>
            <a:ext cx="792429" cy="495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The Stress-Strength Concept in Practice">
            <a:extLst>
              <a:ext uri="{FF2B5EF4-FFF2-40B4-BE49-F238E27FC236}">
                <a16:creationId xmlns:a16="http://schemas.microsoft.com/office/drawing/2014/main" id="{A2FFDE7B-A85B-4E93-A0D9-8FC89588F6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341" y="893088"/>
            <a:ext cx="1418017" cy="8806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ress–strain curve - Wikipedia">
            <a:extLst>
              <a:ext uri="{FF2B5EF4-FFF2-40B4-BE49-F238E27FC236}">
                <a16:creationId xmlns:a16="http://schemas.microsoft.com/office/drawing/2014/main" id="{25795712-1372-4848-B099-7C1AE350B22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7234" y="1354234"/>
            <a:ext cx="1255822" cy="81763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D72A77E6-1759-4E6D-812D-9FC2CB8A8CA3}"/>
              </a:ext>
            </a:extLst>
          </p:cNvPr>
          <p:cNvPicPr>
            <a:picLocks noChangeAspect="1"/>
          </p:cNvPicPr>
          <p:nvPr/>
        </p:nvPicPr>
        <p:blipFill>
          <a:blip r:embed="rId9"/>
          <a:stretch>
            <a:fillRect/>
          </a:stretch>
        </p:blipFill>
        <p:spPr>
          <a:xfrm>
            <a:off x="2525793" y="2482563"/>
            <a:ext cx="1346573" cy="894439"/>
          </a:xfrm>
          <a:prstGeom prst="rect">
            <a:avLst/>
          </a:prstGeom>
        </p:spPr>
      </p:pic>
      <p:cxnSp>
        <p:nvCxnSpPr>
          <p:cNvPr id="54" name="Straight Arrow Connector 53">
            <a:extLst>
              <a:ext uri="{FF2B5EF4-FFF2-40B4-BE49-F238E27FC236}">
                <a16:creationId xmlns:a16="http://schemas.microsoft.com/office/drawing/2014/main" id="{FDDFC7D3-DDA4-437D-9175-E00B556DDE22}"/>
              </a:ext>
            </a:extLst>
          </p:cNvPr>
          <p:cNvCxnSpPr>
            <a:cxnSpLocks/>
            <a:stCxn id="30" idx="0"/>
            <a:endCxn id="1026" idx="2"/>
          </p:cNvCxnSpPr>
          <p:nvPr/>
        </p:nvCxnSpPr>
        <p:spPr>
          <a:xfrm flipV="1">
            <a:off x="1459650" y="1773751"/>
            <a:ext cx="47700" cy="513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0CBDF7A-9C80-4C0C-A6B6-BDE59E8AD415}"/>
              </a:ext>
            </a:extLst>
          </p:cNvPr>
          <p:cNvCxnSpPr>
            <a:cxnSpLocks/>
            <a:stCxn id="30" idx="7"/>
          </p:cNvCxnSpPr>
          <p:nvPr/>
        </p:nvCxnSpPr>
        <p:spPr>
          <a:xfrm flipV="1">
            <a:off x="1899711" y="2140920"/>
            <a:ext cx="245911" cy="216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7C25170-856F-472B-AC53-84C4AC2F4A67}"/>
              </a:ext>
            </a:extLst>
          </p:cNvPr>
          <p:cNvCxnSpPr>
            <a:cxnSpLocks/>
            <a:endCxn id="52" idx="1"/>
          </p:cNvCxnSpPr>
          <p:nvPr/>
        </p:nvCxnSpPr>
        <p:spPr>
          <a:xfrm>
            <a:off x="1602321" y="2807486"/>
            <a:ext cx="923472" cy="122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Arrow: Bent 59">
            <a:extLst>
              <a:ext uri="{FF2B5EF4-FFF2-40B4-BE49-F238E27FC236}">
                <a16:creationId xmlns:a16="http://schemas.microsoft.com/office/drawing/2014/main" id="{AA3346B7-3B25-486C-8FA2-4F37ED442530}"/>
              </a:ext>
            </a:extLst>
          </p:cNvPr>
          <p:cNvSpPr/>
          <p:nvPr/>
        </p:nvSpPr>
        <p:spPr>
          <a:xfrm rot="10800000">
            <a:off x="1549922" y="3132921"/>
            <a:ext cx="241393" cy="1234466"/>
          </a:xfrm>
          <a:prstGeom prst="bentArrow">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C3B8774A-011F-4DD7-A406-C28C1FCEC3DB}"/>
              </a:ext>
            </a:extLst>
          </p:cNvPr>
          <p:cNvSpPr txBox="1"/>
          <p:nvPr/>
        </p:nvSpPr>
        <p:spPr>
          <a:xfrm>
            <a:off x="3009463" y="6312555"/>
            <a:ext cx="8389152" cy="7464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Mission </a:t>
            </a:r>
            <a:r>
              <a:rPr kumimoji="0" lang="en-US" sz="1600" b="1" i="0" u="none" strike="noStrike" kern="1200" cap="none" spc="0" normalizeH="0" baseline="0" noProof="0">
                <a:ln>
                  <a:noFill/>
                </a:ln>
                <a:solidFill>
                  <a:srgbClr val="5B9BD5">
                    <a:lumMod val="50000"/>
                  </a:srgbClr>
                </a:solidFill>
                <a:effectLst/>
                <a:uLnTx/>
                <a:uFillTx/>
                <a:latin typeface="Calibri" panose="020F0502020204030204"/>
                <a:ea typeface="+mn-ea"/>
                <a:cs typeface="+mn-cs"/>
              </a:rPr>
              <a:t>Assurance Standards and Capabilities Division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B9BD5">
                    <a:lumMod val="50000"/>
                  </a:srgbClr>
                </a:solidFill>
                <a:effectLst/>
                <a:uLnTx/>
                <a:uFillTx/>
                <a:latin typeface="Calibri" panose="020F0502020204030204"/>
                <a:ea typeface="+mn-ea"/>
                <a:cs typeface="+mn-cs"/>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a:ln>
                <a:noFill/>
              </a:ln>
              <a:solidFill>
                <a:srgbClr val="1861AC"/>
              </a:solidFill>
              <a:effectLst/>
              <a:uLnTx/>
              <a:uFillTx/>
              <a:latin typeface="Arial"/>
              <a:ea typeface="+mn-ea"/>
              <a:cs typeface="Arial"/>
            </a:endParaRPr>
          </a:p>
        </p:txBody>
      </p:sp>
      <p:sp>
        <p:nvSpPr>
          <p:cNvPr id="69" name="Arrow: Bent 68">
            <a:extLst>
              <a:ext uri="{FF2B5EF4-FFF2-40B4-BE49-F238E27FC236}">
                <a16:creationId xmlns:a16="http://schemas.microsoft.com/office/drawing/2014/main" id="{069C7E74-AAAF-40D1-9E1B-39B29762FCB3}"/>
              </a:ext>
            </a:extLst>
          </p:cNvPr>
          <p:cNvSpPr/>
          <p:nvPr/>
        </p:nvSpPr>
        <p:spPr>
          <a:xfrm rot="5400000">
            <a:off x="3975627" y="4505866"/>
            <a:ext cx="165658" cy="698745"/>
          </a:xfrm>
          <a:prstGeom prst="bentArrow">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644FC1EE-69AD-426B-8B8A-BEEDD24C62D6}"/>
              </a:ext>
            </a:extLst>
          </p:cNvPr>
          <p:cNvSpPr txBox="1"/>
          <p:nvPr/>
        </p:nvSpPr>
        <p:spPr>
          <a:xfrm>
            <a:off x="8792925" y="3271542"/>
            <a:ext cx="1032138" cy="5539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R&amp;M Analyses (FTA, FMECA, PRA &amp; CILs)</a:t>
            </a:r>
          </a:p>
        </p:txBody>
      </p:sp>
      <p:sp>
        <p:nvSpPr>
          <p:cNvPr id="81" name="TextBox 80">
            <a:extLst>
              <a:ext uri="{FF2B5EF4-FFF2-40B4-BE49-F238E27FC236}">
                <a16:creationId xmlns:a16="http://schemas.microsoft.com/office/drawing/2014/main" id="{B8176671-AE19-42F7-B895-74B3B3A97E24}"/>
              </a:ext>
            </a:extLst>
          </p:cNvPr>
          <p:cNvSpPr txBox="1"/>
          <p:nvPr/>
        </p:nvSpPr>
        <p:spPr>
          <a:xfrm>
            <a:off x="7965757" y="3322296"/>
            <a:ext cx="7183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Hazard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Analyses</a:t>
            </a:r>
          </a:p>
        </p:txBody>
      </p:sp>
      <p:cxnSp>
        <p:nvCxnSpPr>
          <p:cNvPr id="88" name="Straight Connector 87">
            <a:extLst>
              <a:ext uri="{FF2B5EF4-FFF2-40B4-BE49-F238E27FC236}">
                <a16:creationId xmlns:a16="http://schemas.microsoft.com/office/drawing/2014/main" id="{17B5CDC0-893D-4370-9B2D-90BEF84553C5}"/>
              </a:ext>
            </a:extLst>
          </p:cNvPr>
          <p:cNvCxnSpPr>
            <a:cxnSpLocks/>
          </p:cNvCxnSpPr>
          <p:nvPr/>
        </p:nvCxnSpPr>
        <p:spPr>
          <a:xfrm flipV="1">
            <a:off x="8284185" y="3138228"/>
            <a:ext cx="202418" cy="137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E5A2CDE-20E6-40FC-B9E1-03087DDA8ACE}"/>
              </a:ext>
            </a:extLst>
          </p:cNvPr>
          <p:cNvCxnSpPr>
            <a:cxnSpLocks/>
          </p:cNvCxnSpPr>
          <p:nvPr/>
        </p:nvCxnSpPr>
        <p:spPr>
          <a:xfrm>
            <a:off x="8769792" y="3141577"/>
            <a:ext cx="257234" cy="164931"/>
          </a:xfrm>
          <a:prstGeom prst="line">
            <a:avLst/>
          </a:prstGeom>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B59772C9-C1E7-4818-B592-488120533C24}"/>
              </a:ext>
            </a:extLst>
          </p:cNvPr>
          <p:cNvSpPr/>
          <p:nvPr/>
        </p:nvSpPr>
        <p:spPr>
          <a:xfrm>
            <a:off x="1853991" y="4031359"/>
            <a:ext cx="3477420" cy="2185329"/>
          </a:xfrm>
          <a:prstGeom prst="roundRect">
            <a:avLst/>
          </a:prstGeom>
          <a:solidFill>
            <a:schemeClr val="bg1">
              <a:lumMod val="8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8805A70-2CF0-444F-86CE-F6710CC8ACCD}"/>
              </a:ext>
            </a:extLst>
          </p:cNvPr>
          <p:cNvSpPr txBox="1"/>
          <p:nvPr/>
        </p:nvSpPr>
        <p:spPr>
          <a:xfrm>
            <a:off x="9685086" y="3038014"/>
            <a:ext cx="103213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QA Inspection Criteria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 name="Picture 55">
            <a:extLst>
              <a:ext uri="{FF2B5EF4-FFF2-40B4-BE49-F238E27FC236}">
                <a16:creationId xmlns:a16="http://schemas.microsoft.com/office/drawing/2014/main" id="{A6A90742-E725-4851-8948-1F4D0B6F51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2779" y="4153762"/>
            <a:ext cx="5314205" cy="2137175"/>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BC944C2E-4190-4747-997D-CBB5AA389FA4}"/>
              </a:ext>
            </a:extLst>
          </p:cNvPr>
          <p:cNvSpPr txBox="1"/>
          <p:nvPr/>
        </p:nvSpPr>
        <p:spPr>
          <a:xfrm>
            <a:off x="4845967" y="2798406"/>
            <a:ext cx="20668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Digital Handbooks/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Guidance</a:t>
            </a:r>
          </a:p>
        </p:txBody>
      </p:sp>
      <p:cxnSp>
        <p:nvCxnSpPr>
          <p:cNvPr id="74" name="Straight Connector 73">
            <a:extLst>
              <a:ext uri="{FF2B5EF4-FFF2-40B4-BE49-F238E27FC236}">
                <a16:creationId xmlns:a16="http://schemas.microsoft.com/office/drawing/2014/main" id="{5A3372E4-C6E6-4A85-BA32-EDF7A72D82FB}"/>
              </a:ext>
            </a:extLst>
          </p:cNvPr>
          <p:cNvCxnSpPr>
            <a:cxnSpLocks/>
          </p:cNvCxnSpPr>
          <p:nvPr/>
        </p:nvCxnSpPr>
        <p:spPr>
          <a:xfrm>
            <a:off x="9284086" y="2900789"/>
            <a:ext cx="381986" cy="239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66A8906-7619-45C8-85C8-D66D12BD12A0}"/>
              </a:ext>
            </a:extLst>
          </p:cNvPr>
          <p:cNvCxnSpPr>
            <a:cxnSpLocks/>
            <a:stCxn id="32" idx="3"/>
          </p:cNvCxnSpPr>
          <p:nvPr/>
        </p:nvCxnSpPr>
        <p:spPr>
          <a:xfrm flipH="1">
            <a:off x="5501519" y="2308983"/>
            <a:ext cx="316247" cy="500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Arrow: Bent 54">
            <a:extLst>
              <a:ext uri="{FF2B5EF4-FFF2-40B4-BE49-F238E27FC236}">
                <a16:creationId xmlns:a16="http://schemas.microsoft.com/office/drawing/2014/main" id="{FA0729FA-FE66-470D-97F4-6C51D183BE8C}"/>
              </a:ext>
            </a:extLst>
          </p:cNvPr>
          <p:cNvSpPr/>
          <p:nvPr/>
        </p:nvSpPr>
        <p:spPr>
          <a:xfrm flipV="1">
            <a:off x="4580044" y="2274549"/>
            <a:ext cx="634963" cy="1580590"/>
          </a:xfrm>
          <a:prstGeom prst="bentArrow">
            <a:avLst>
              <a:gd name="adj1" fmla="val 19947"/>
              <a:gd name="adj2" fmla="val 23737"/>
              <a:gd name="adj3" fmla="val 50000"/>
              <a:gd name="adj4" fmla="val 46276"/>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6" name="Straight Arrow Connector 65">
            <a:extLst>
              <a:ext uri="{FF2B5EF4-FFF2-40B4-BE49-F238E27FC236}">
                <a16:creationId xmlns:a16="http://schemas.microsoft.com/office/drawing/2014/main" id="{129A54B5-911A-456D-9F60-91529D963B74}"/>
              </a:ext>
            </a:extLst>
          </p:cNvPr>
          <p:cNvCxnSpPr>
            <a:cxnSpLocks/>
            <a:stCxn id="32" idx="4"/>
          </p:cNvCxnSpPr>
          <p:nvPr/>
        </p:nvCxnSpPr>
        <p:spPr>
          <a:xfrm>
            <a:off x="6322105" y="2382352"/>
            <a:ext cx="689081" cy="175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37309DF-6BEF-4757-BC05-1A2B2B125834}"/>
              </a:ext>
            </a:extLst>
          </p:cNvPr>
          <p:cNvSpPr txBox="1"/>
          <p:nvPr/>
        </p:nvSpPr>
        <p:spPr>
          <a:xfrm>
            <a:off x="6883977" y="3007042"/>
            <a:ext cx="94621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SMA Requirements and Plans</a:t>
            </a:r>
          </a:p>
        </p:txBody>
      </p:sp>
      <p:cxnSp>
        <p:nvCxnSpPr>
          <p:cNvPr id="71" name="Straight Connector 70">
            <a:extLst>
              <a:ext uri="{FF2B5EF4-FFF2-40B4-BE49-F238E27FC236}">
                <a16:creationId xmlns:a16="http://schemas.microsoft.com/office/drawing/2014/main" id="{5D7991D2-2A83-45EF-AAF0-A64B74241DBD}"/>
              </a:ext>
            </a:extLst>
          </p:cNvPr>
          <p:cNvCxnSpPr>
            <a:cxnSpLocks/>
          </p:cNvCxnSpPr>
          <p:nvPr/>
        </p:nvCxnSpPr>
        <p:spPr>
          <a:xfrm flipV="1">
            <a:off x="7632739" y="2975618"/>
            <a:ext cx="202418" cy="137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D76ABD4-B662-4C65-8A93-767CBAC326B1}"/>
              </a:ext>
            </a:extLst>
          </p:cNvPr>
          <p:cNvCxnSpPr>
            <a:cxnSpLocks/>
          </p:cNvCxnSpPr>
          <p:nvPr/>
        </p:nvCxnSpPr>
        <p:spPr>
          <a:xfrm>
            <a:off x="5535644" y="4628406"/>
            <a:ext cx="457135" cy="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Picture 75">
            <a:extLst>
              <a:ext uri="{FF2B5EF4-FFF2-40B4-BE49-F238E27FC236}">
                <a16:creationId xmlns:a16="http://schemas.microsoft.com/office/drawing/2014/main" id="{2101EB06-EE0F-484A-92F5-31AA3EE0E9B0}"/>
              </a:ext>
            </a:extLst>
          </p:cNvPr>
          <p:cNvPicPr/>
          <p:nvPr/>
        </p:nvPicPr>
        <p:blipFill rotWithShape="1">
          <a:blip r:embed="rId11" cstate="print">
            <a:extLst>
              <a:ext uri="{28A0092B-C50C-407E-A947-70E740481C1C}">
                <a14:useLocalDpi xmlns:a14="http://schemas.microsoft.com/office/drawing/2010/main" val="0"/>
              </a:ext>
            </a:extLst>
          </a:blip>
          <a:srcRect t="73226"/>
          <a:stretch/>
        </p:blipFill>
        <p:spPr bwMode="auto">
          <a:xfrm>
            <a:off x="1990551" y="5419141"/>
            <a:ext cx="3222800" cy="587265"/>
          </a:xfrm>
          <a:prstGeom prst="rect">
            <a:avLst/>
          </a:prstGeom>
          <a:noFill/>
        </p:spPr>
      </p:pic>
      <p:sp>
        <p:nvSpPr>
          <p:cNvPr id="57" name="TextBox 56">
            <a:extLst>
              <a:ext uri="{FF2B5EF4-FFF2-40B4-BE49-F238E27FC236}">
                <a16:creationId xmlns:a16="http://schemas.microsoft.com/office/drawing/2014/main" id="{72D76263-B9AB-4765-B845-BF96757B57B7}"/>
              </a:ext>
            </a:extLst>
          </p:cNvPr>
          <p:cNvSpPr txBox="1"/>
          <p:nvPr/>
        </p:nvSpPr>
        <p:spPr>
          <a:xfrm>
            <a:off x="1677691" y="621238"/>
            <a:ext cx="20668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Past</a:t>
            </a:r>
          </a:p>
        </p:txBody>
      </p:sp>
      <p:sp>
        <p:nvSpPr>
          <p:cNvPr id="59" name="TextBox 58">
            <a:extLst>
              <a:ext uri="{FF2B5EF4-FFF2-40B4-BE49-F238E27FC236}">
                <a16:creationId xmlns:a16="http://schemas.microsoft.com/office/drawing/2014/main" id="{EE9BBFBD-401B-4EE1-A5CD-4F6DC4713119}"/>
              </a:ext>
            </a:extLst>
          </p:cNvPr>
          <p:cNvSpPr txBox="1"/>
          <p:nvPr/>
        </p:nvSpPr>
        <p:spPr>
          <a:xfrm>
            <a:off x="3193089" y="3517732"/>
            <a:ext cx="20668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Today</a:t>
            </a:r>
          </a:p>
        </p:txBody>
      </p:sp>
      <p:sp>
        <p:nvSpPr>
          <p:cNvPr id="62" name="TextBox 61">
            <a:extLst>
              <a:ext uri="{FF2B5EF4-FFF2-40B4-BE49-F238E27FC236}">
                <a16:creationId xmlns:a16="http://schemas.microsoft.com/office/drawing/2014/main" id="{FFC481E9-ED40-41DC-8258-42B6CE162E6F}"/>
              </a:ext>
            </a:extLst>
          </p:cNvPr>
          <p:cNvSpPr txBox="1"/>
          <p:nvPr/>
        </p:nvSpPr>
        <p:spPr>
          <a:xfrm>
            <a:off x="8194674" y="1795806"/>
            <a:ext cx="20668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Future</a:t>
            </a:r>
          </a:p>
        </p:txBody>
      </p:sp>
    </p:spTree>
    <p:extLst>
      <p:ext uri="{BB962C8B-B14F-4D97-AF65-F5344CB8AC3E}">
        <p14:creationId xmlns:p14="http://schemas.microsoft.com/office/powerpoint/2010/main" val="8359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6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P spid="32" grpId="0" animBg="1"/>
      <p:bldP spid="33" grpId="0"/>
      <p:bldP spid="34" grpId="0"/>
      <p:bldP spid="42" grpId="0"/>
      <p:bldP spid="43" grpId="0"/>
      <p:bldP spid="60" grpId="0" animBg="1"/>
      <p:bldP spid="69" grpId="0" animBg="1"/>
      <p:bldP spid="80" grpId="0"/>
      <p:bldP spid="81" grpId="0"/>
      <p:bldP spid="89" grpId="0" animBg="1"/>
      <p:bldP spid="18" grpId="0"/>
      <p:bldP spid="67" grpId="0"/>
      <p:bldP spid="55" grpId="0" animBg="1"/>
      <p:bldP spid="70" grpId="0"/>
      <p:bldP spid="57" grpId="0"/>
      <p:bldP spid="59"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F0D57C-6E30-48B1-885E-AD53A21AA41F}"/>
              </a:ext>
            </a:extLst>
          </p:cNvPr>
          <p:cNvPicPr>
            <a:picLocks noChangeAspect="1"/>
          </p:cNvPicPr>
          <p:nvPr/>
        </p:nvPicPr>
        <p:blipFill rotWithShape="1">
          <a:blip r:embed="rId3"/>
          <a:srcRect l="4045" t="35687" r="2829" b="32853"/>
          <a:stretch/>
        </p:blipFill>
        <p:spPr>
          <a:xfrm>
            <a:off x="1284731" y="2051834"/>
            <a:ext cx="1818918" cy="1383495"/>
          </a:xfrm>
          <a:prstGeom prst="rect">
            <a:avLst/>
          </a:prstGeom>
        </p:spPr>
      </p:pic>
      <p:sp>
        <p:nvSpPr>
          <p:cNvPr id="4" name="TextBox 3">
            <a:extLst>
              <a:ext uri="{FF2B5EF4-FFF2-40B4-BE49-F238E27FC236}">
                <a16:creationId xmlns:a16="http://schemas.microsoft.com/office/drawing/2014/main" id="{F953A9A8-9868-4131-9C9D-88E6AA73D0F9}"/>
              </a:ext>
            </a:extLst>
          </p:cNvPr>
          <p:cNvSpPr txBox="1"/>
          <p:nvPr/>
        </p:nvSpPr>
        <p:spPr>
          <a:xfrm>
            <a:off x="5917790" y="819373"/>
            <a:ext cx="2526535" cy="369332"/>
          </a:xfrm>
          <a:prstGeom prst="rect">
            <a:avLst/>
          </a:prstGeom>
          <a:noFill/>
        </p:spPr>
        <p:txBody>
          <a:bodyPr wrap="square" rtlCol="0">
            <a:spAutoFit/>
          </a:bodyPr>
          <a:lstStyle/>
          <a:p>
            <a:pPr algn="ctr"/>
            <a:r>
              <a:rPr lang="en-US" b="1" dirty="0"/>
              <a:t>Mission Risk Mgt</a:t>
            </a:r>
          </a:p>
        </p:txBody>
      </p:sp>
      <p:sp>
        <p:nvSpPr>
          <p:cNvPr id="5" name="TextBox 4">
            <a:extLst>
              <a:ext uri="{FF2B5EF4-FFF2-40B4-BE49-F238E27FC236}">
                <a16:creationId xmlns:a16="http://schemas.microsoft.com/office/drawing/2014/main" id="{975EF025-D27E-4459-8FBE-16B54D66B6B0}"/>
              </a:ext>
            </a:extLst>
          </p:cNvPr>
          <p:cNvSpPr txBox="1"/>
          <p:nvPr/>
        </p:nvSpPr>
        <p:spPr>
          <a:xfrm>
            <a:off x="3243475" y="1216599"/>
            <a:ext cx="2424601" cy="1477328"/>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e.g., RMA - Perform Model-Based Failure Analyses</a:t>
            </a:r>
          </a:p>
          <a:p>
            <a:pPr algn="ctr"/>
            <a:endParaRPr lang="en-US" i="1" dirty="0">
              <a:latin typeface="Times New Roman" panose="02020603050405020304" pitchFamily="18" charset="0"/>
              <a:cs typeface="Times New Roman" panose="02020603050405020304" pitchFamily="18" charset="0"/>
            </a:endParaRPr>
          </a:p>
          <a:p>
            <a:pPr algn="ctr"/>
            <a:endParaRPr lang="en-US"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E5AE16A-9594-4958-9E64-D88A0CF6FB3F}"/>
              </a:ext>
            </a:extLst>
          </p:cNvPr>
          <p:cNvSpPr txBox="1"/>
          <p:nvPr/>
        </p:nvSpPr>
        <p:spPr>
          <a:xfrm>
            <a:off x="9019925" y="844284"/>
            <a:ext cx="2397705" cy="646331"/>
          </a:xfrm>
          <a:prstGeom prst="rect">
            <a:avLst/>
          </a:prstGeom>
          <a:noFill/>
        </p:spPr>
        <p:txBody>
          <a:bodyPr wrap="square" rtlCol="0">
            <a:spAutoFit/>
          </a:bodyPr>
          <a:lstStyle/>
          <a:p>
            <a:pPr algn="ctr"/>
            <a:r>
              <a:rPr lang="en-US" b="1" dirty="0"/>
              <a:t>Optimized Design/Ops for the Mission </a:t>
            </a:r>
          </a:p>
        </p:txBody>
      </p:sp>
      <p:sp>
        <p:nvSpPr>
          <p:cNvPr id="19" name="TextBox 18">
            <a:extLst>
              <a:ext uri="{FF2B5EF4-FFF2-40B4-BE49-F238E27FC236}">
                <a16:creationId xmlns:a16="http://schemas.microsoft.com/office/drawing/2014/main" id="{516FDF89-B900-4371-A30B-EAC33C722F40}"/>
              </a:ext>
            </a:extLst>
          </p:cNvPr>
          <p:cNvSpPr txBox="1"/>
          <p:nvPr/>
        </p:nvSpPr>
        <p:spPr>
          <a:xfrm>
            <a:off x="3302055" y="831550"/>
            <a:ext cx="2211355" cy="369332"/>
          </a:xfrm>
          <a:prstGeom prst="rect">
            <a:avLst/>
          </a:prstGeom>
          <a:noFill/>
        </p:spPr>
        <p:txBody>
          <a:bodyPr wrap="square" rtlCol="0">
            <a:spAutoFit/>
          </a:bodyPr>
          <a:lstStyle/>
          <a:p>
            <a:pPr algn="ctr"/>
            <a:r>
              <a:rPr lang="en-US" b="1" dirty="0"/>
              <a:t>SMA Factors</a:t>
            </a:r>
          </a:p>
        </p:txBody>
      </p:sp>
      <p:sp>
        <p:nvSpPr>
          <p:cNvPr id="31" name="TextBox 30">
            <a:extLst>
              <a:ext uri="{FF2B5EF4-FFF2-40B4-BE49-F238E27FC236}">
                <a16:creationId xmlns:a16="http://schemas.microsoft.com/office/drawing/2014/main" id="{22FBB3E0-23B0-4636-B6FF-F0F6E30A2B94}"/>
              </a:ext>
            </a:extLst>
          </p:cNvPr>
          <p:cNvSpPr txBox="1"/>
          <p:nvPr/>
        </p:nvSpPr>
        <p:spPr>
          <a:xfrm>
            <a:off x="3639012" y="1963268"/>
            <a:ext cx="1662963" cy="830997"/>
          </a:xfrm>
          <a:prstGeom prst="rect">
            <a:avLst/>
          </a:prstGeom>
          <a:noFill/>
        </p:spPr>
        <p:txBody>
          <a:bodyPr wrap="square" rtlCol="0">
            <a:spAutoFit/>
          </a:bodyPr>
          <a:lstStyle/>
          <a:p>
            <a:endParaRPr lang="en-US" sz="1200" dirty="0"/>
          </a:p>
          <a:p>
            <a:pPr marL="285750" indent="-285750">
              <a:buFont typeface="Arial" panose="020B0604020202020204" pitchFamily="34" charset="0"/>
              <a:buChar char="•"/>
            </a:pPr>
            <a:r>
              <a:rPr lang="en-US" sz="1200" dirty="0"/>
              <a:t>FMECA/FMEA</a:t>
            </a:r>
          </a:p>
          <a:p>
            <a:pPr marL="285750" indent="-285750">
              <a:buFont typeface="Arial" panose="020B0604020202020204" pitchFamily="34" charset="0"/>
              <a:buChar char="•"/>
            </a:pPr>
            <a:r>
              <a:rPr lang="en-US" sz="1200" dirty="0"/>
              <a:t>FTA</a:t>
            </a:r>
          </a:p>
          <a:p>
            <a:pPr marL="285750" indent="-285750">
              <a:buFont typeface="Arial" panose="020B0604020202020204" pitchFamily="34" charset="0"/>
              <a:buChar char="•"/>
            </a:pPr>
            <a:r>
              <a:rPr lang="en-US" sz="1200" dirty="0"/>
              <a:t>Etc.</a:t>
            </a:r>
          </a:p>
        </p:txBody>
      </p:sp>
      <p:sp>
        <p:nvSpPr>
          <p:cNvPr id="36" name="TextBox 35">
            <a:extLst>
              <a:ext uri="{FF2B5EF4-FFF2-40B4-BE49-F238E27FC236}">
                <a16:creationId xmlns:a16="http://schemas.microsoft.com/office/drawing/2014/main" id="{70FE8023-7040-4A7C-842F-9F7E4300E5FE}"/>
              </a:ext>
            </a:extLst>
          </p:cNvPr>
          <p:cNvSpPr txBox="1"/>
          <p:nvPr/>
        </p:nvSpPr>
        <p:spPr>
          <a:xfrm>
            <a:off x="6020189" y="1128504"/>
            <a:ext cx="2211355" cy="923330"/>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Communicate Risks of Failure</a:t>
            </a:r>
          </a:p>
          <a:p>
            <a:pPr algn="ctr"/>
            <a:endParaRPr lang="en-US" i="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1A93CD38-A170-4A2E-80BF-FCCF0A329524}"/>
              </a:ext>
            </a:extLst>
          </p:cNvPr>
          <p:cNvSpPr txBox="1"/>
          <p:nvPr/>
        </p:nvSpPr>
        <p:spPr>
          <a:xfrm>
            <a:off x="660774" y="3526108"/>
            <a:ext cx="1688542" cy="2862322"/>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Digital Dictionaries can be used to create Model-Based Libraries of NASA components and/or other information.</a:t>
            </a:r>
          </a:p>
          <a:p>
            <a:pPr algn="ctr"/>
            <a:endParaRPr lang="en-US" i="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9A6A366-1490-45CA-B78E-C83AA273E091}"/>
              </a:ext>
            </a:extLst>
          </p:cNvPr>
          <p:cNvSpPr txBox="1"/>
          <p:nvPr/>
        </p:nvSpPr>
        <p:spPr>
          <a:xfrm rot="16200000">
            <a:off x="1229435" y="4260652"/>
            <a:ext cx="3357054" cy="830997"/>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With libraries of NASA Components in Model-based tools Failure Modes (mechanisms, causes, local effects) can be automatically populate for consideration. </a:t>
            </a:r>
          </a:p>
        </p:txBody>
      </p:sp>
      <p:sp>
        <p:nvSpPr>
          <p:cNvPr id="38" name="TextBox 37">
            <a:extLst>
              <a:ext uri="{FF2B5EF4-FFF2-40B4-BE49-F238E27FC236}">
                <a16:creationId xmlns:a16="http://schemas.microsoft.com/office/drawing/2014/main" id="{99827A60-C56A-4B73-BC46-517FB740A86C}"/>
              </a:ext>
            </a:extLst>
          </p:cNvPr>
          <p:cNvSpPr txBox="1"/>
          <p:nvPr/>
        </p:nvSpPr>
        <p:spPr>
          <a:xfrm>
            <a:off x="3476211" y="3296429"/>
            <a:ext cx="2364021" cy="3139321"/>
          </a:xfrm>
          <a:prstGeom prst="rect">
            <a:avLst/>
          </a:prstGeom>
          <a:noFill/>
        </p:spPr>
        <p:txBody>
          <a:bodyPr wrap="square" rtlCol="0">
            <a:spAutoFit/>
          </a:bodyPr>
          <a:lstStyle/>
          <a:p>
            <a:pPr algn="ctr"/>
            <a:r>
              <a:rPr lang="en-US" i="1" u="sng" dirty="0">
                <a:latin typeface="Times New Roman" panose="02020603050405020304" pitchFamily="18" charset="0"/>
                <a:cs typeface="Times New Roman" panose="02020603050405020304" pitchFamily="18" charset="0"/>
              </a:rPr>
              <a:t>Example</a:t>
            </a:r>
          </a:p>
          <a:p>
            <a:pPr algn="ctr"/>
            <a:r>
              <a:rPr lang="en-US" i="1" dirty="0">
                <a:latin typeface="Times New Roman" panose="02020603050405020304" pitchFamily="18" charset="0"/>
                <a:cs typeface="Times New Roman" panose="02020603050405020304" pitchFamily="18" charset="0"/>
              </a:rPr>
              <a:t>Model-Based RMA Analyses can leverage NASA-wide Knowledge for  potential failure postulation. Analyses are timelier, sync’d with SEs/Engineering more, and have greater influence on missions.</a:t>
            </a:r>
          </a:p>
          <a:p>
            <a:pPr algn="ctr"/>
            <a:endParaRPr lang="en-US" i="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EDD11BBE-1CD6-4DC9-BF8A-DCDAEC0E1F71}"/>
              </a:ext>
            </a:extLst>
          </p:cNvPr>
          <p:cNvSpPr txBox="1"/>
          <p:nvPr/>
        </p:nvSpPr>
        <p:spPr>
          <a:xfrm>
            <a:off x="6344200" y="1856123"/>
            <a:ext cx="1662963"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t>Manage</a:t>
            </a:r>
          </a:p>
          <a:p>
            <a:pPr marL="285750" indent="-285750">
              <a:buFont typeface="Arial" panose="020B0604020202020204" pitchFamily="34" charset="0"/>
              <a:buChar char="•"/>
            </a:pPr>
            <a:r>
              <a:rPr lang="en-US" sz="1200" dirty="0"/>
              <a:t>Mitigate</a:t>
            </a:r>
          </a:p>
          <a:p>
            <a:pPr marL="285750" indent="-285750">
              <a:buFont typeface="Arial" panose="020B0604020202020204" pitchFamily="34" charset="0"/>
              <a:buChar char="•"/>
            </a:pPr>
            <a:r>
              <a:rPr lang="en-US" sz="1200" dirty="0"/>
              <a:t>Track </a:t>
            </a:r>
          </a:p>
          <a:p>
            <a:pPr marL="285750" indent="-285750">
              <a:buFont typeface="Arial" panose="020B0604020202020204" pitchFamily="34" charset="0"/>
              <a:buChar char="•"/>
            </a:pPr>
            <a:r>
              <a:rPr lang="en-US" sz="1200" dirty="0"/>
              <a:t>Etc.</a:t>
            </a:r>
          </a:p>
        </p:txBody>
      </p:sp>
      <p:pic>
        <p:nvPicPr>
          <p:cNvPr id="40" name="Picture 55">
            <a:extLst>
              <a:ext uri="{FF2B5EF4-FFF2-40B4-BE49-F238E27FC236}">
                <a16:creationId xmlns:a16="http://schemas.microsoft.com/office/drawing/2014/main" id="{00B5E874-7D4E-40CB-93BC-75EF6520D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471" y="3231171"/>
            <a:ext cx="5469587" cy="309947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7D605B73-1F0D-453A-9161-14D526A7D621}"/>
              </a:ext>
            </a:extLst>
          </p:cNvPr>
          <p:cNvSpPr txBox="1"/>
          <p:nvPr/>
        </p:nvSpPr>
        <p:spPr>
          <a:xfrm>
            <a:off x="1530985" y="66127"/>
            <a:ext cx="10037491" cy="707886"/>
          </a:xfrm>
          <a:prstGeom prst="rect">
            <a:avLst/>
          </a:prstGeom>
          <a:noFill/>
        </p:spPr>
        <p:txBody>
          <a:bodyPr wrap="none" rtlCol="0">
            <a:spAutoFit/>
          </a:bodyPr>
          <a:lstStyle/>
          <a:p>
            <a:r>
              <a:rPr lang="en-US" sz="4000" dirty="0"/>
              <a:t>MB Integration/Risk Informed Decision Making </a:t>
            </a:r>
          </a:p>
        </p:txBody>
      </p:sp>
      <p:pic>
        <p:nvPicPr>
          <p:cNvPr id="28" name="Picture 27">
            <a:extLst>
              <a:ext uri="{FF2B5EF4-FFF2-40B4-BE49-F238E27FC236}">
                <a16:creationId xmlns:a16="http://schemas.microsoft.com/office/drawing/2014/main" id="{2523AE00-651B-4145-8DCE-F7023BB4918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4992" y="2777748"/>
            <a:ext cx="816266" cy="753476"/>
          </a:xfrm>
          <a:prstGeom prst="rect">
            <a:avLst/>
          </a:prstGeom>
        </p:spPr>
      </p:pic>
      <p:pic>
        <p:nvPicPr>
          <p:cNvPr id="2" name="Picture 1">
            <a:extLst>
              <a:ext uri="{FF2B5EF4-FFF2-40B4-BE49-F238E27FC236}">
                <a16:creationId xmlns:a16="http://schemas.microsoft.com/office/drawing/2014/main" id="{820B0494-1882-474F-84EA-1DE5D662CF19}"/>
              </a:ext>
            </a:extLst>
          </p:cNvPr>
          <p:cNvPicPr>
            <a:picLocks noChangeAspect="1"/>
          </p:cNvPicPr>
          <p:nvPr/>
        </p:nvPicPr>
        <p:blipFill rotWithShape="1">
          <a:blip r:embed="rId7"/>
          <a:srcRect l="4253" t="21221" r="4200" b="12769"/>
          <a:stretch/>
        </p:blipFill>
        <p:spPr>
          <a:xfrm>
            <a:off x="534992" y="741891"/>
            <a:ext cx="2308665" cy="1551279"/>
          </a:xfrm>
          <a:prstGeom prst="rect">
            <a:avLst/>
          </a:prstGeom>
        </p:spPr>
      </p:pic>
      <p:sp>
        <p:nvSpPr>
          <p:cNvPr id="3" name="Star: 5 Points 2">
            <a:extLst>
              <a:ext uri="{FF2B5EF4-FFF2-40B4-BE49-F238E27FC236}">
                <a16:creationId xmlns:a16="http://schemas.microsoft.com/office/drawing/2014/main" id="{94B4EBEB-DEB2-4334-9159-37DF0145877A}"/>
              </a:ext>
            </a:extLst>
          </p:cNvPr>
          <p:cNvSpPr/>
          <p:nvPr/>
        </p:nvSpPr>
        <p:spPr>
          <a:xfrm>
            <a:off x="8056591" y="4158690"/>
            <a:ext cx="243760" cy="3138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Arrow Slight curve">
            <a:extLst>
              <a:ext uri="{FF2B5EF4-FFF2-40B4-BE49-F238E27FC236}">
                <a16:creationId xmlns:a16="http://schemas.microsoft.com/office/drawing/2014/main" id="{CD209944-4F3C-4D6D-9B1F-2C137D3B47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000806">
            <a:off x="729375" y="2293179"/>
            <a:ext cx="564502" cy="564502"/>
          </a:xfrm>
          <a:prstGeom prst="rect">
            <a:avLst/>
          </a:prstGeom>
        </p:spPr>
      </p:pic>
      <p:pic>
        <p:nvPicPr>
          <p:cNvPr id="32" name="Graphic 31" descr="Arrow Slight curve">
            <a:extLst>
              <a:ext uri="{FF2B5EF4-FFF2-40B4-BE49-F238E27FC236}">
                <a16:creationId xmlns:a16="http://schemas.microsoft.com/office/drawing/2014/main" id="{F0EBB350-E35D-4605-9DC1-289CEF5287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469670">
            <a:off x="1048801" y="3036824"/>
            <a:ext cx="564502" cy="564502"/>
          </a:xfrm>
          <a:prstGeom prst="rect">
            <a:avLst/>
          </a:prstGeom>
        </p:spPr>
      </p:pic>
      <p:sp>
        <p:nvSpPr>
          <p:cNvPr id="37" name="Rectangle 36">
            <a:extLst>
              <a:ext uri="{FF2B5EF4-FFF2-40B4-BE49-F238E27FC236}">
                <a16:creationId xmlns:a16="http://schemas.microsoft.com/office/drawing/2014/main" id="{3DD3D35F-586B-493A-AD17-2E9F9364E247}"/>
              </a:ext>
            </a:extLst>
          </p:cNvPr>
          <p:cNvSpPr/>
          <p:nvPr/>
        </p:nvSpPr>
        <p:spPr>
          <a:xfrm>
            <a:off x="3167945" y="831090"/>
            <a:ext cx="2513244" cy="212706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3BD098B-7CB2-4C53-8F9D-50881A40388F}"/>
              </a:ext>
            </a:extLst>
          </p:cNvPr>
          <p:cNvSpPr/>
          <p:nvPr/>
        </p:nvSpPr>
        <p:spPr>
          <a:xfrm>
            <a:off x="5941181" y="790631"/>
            <a:ext cx="2503144" cy="216751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0AEF827-B310-4399-A4D5-AF0A0C0C0210}"/>
              </a:ext>
            </a:extLst>
          </p:cNvPr>
          <p:cNvSpPr/>
          <p:nvPr/>
        </p:nvSpPr>
        <p:spPr>
          <a:xfrm>
            <a:off x="8881988" y="826595"/>
            <a:ext cx="2680714" cy="213155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descr="A picture containing person&#10;&#10;Description automatically generated">
            <a:extLst>
              <a:ext uri="{FF2B5EF4-FFF2-40B4-BE49-F238E27FC236}">
                <a16:creationId xmlns:a16="http://schemas.microsoft.com/office/drawing/2014/main" id="{1CC7DAC1-AB4B-4BDB-8926-D36A9FE21681}"/>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369164" y="1454823"/>
            <a:ext cx="1885578" cy="1414184"/>
          </a:xfrm>
          <a:prstGeom prst="rect">
            <a:avLst/>
          </a:prstGeom>
        </p:spPr>
      </p:pic>
      <p:sp>
        <p:nvSpPr>
          <p:cNvPr id="46" name="Rectangle 45">
            <a:extLst>
              <a:ext uri="{FF2B5EF4-FFF2-40B4-BE49-F238E27FC236}">
                <a16:creationId xmlns:a16="http://schemas.microsoft.com/office/drawing/2014/main" id="{41D9B7FA-16D9-41FA-9F3D-170C2D31E470}"/>
              </a:ext>
            </a:extLst>
          </p:cNvPr>
          <p:cNvSpPr/>
          <p:nvPr/>
        </p:nvSpPr>
        <p:spPr>
          <a:xfrm>
            <a:off x="1907062" y="6286057"/>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id="{772578B5-6C8B-4BD6-8D60-13E9C0C1C346}"/>
              </a:ext>
            </a:extLst>
          </p:cNvPr>
          <p:cNvPicPr>
            <a:picLocks noChangeAspect="1"/>
          </p:cNvPicPr>
          <p:nvPr/>
        </p:nvPicPr>
        <p:blipFill>
          <a:blip r:embed="rId12"/>
          <a:stretch>
            <a:fillRect/>
          </a:stretch>
        </p:blipFill>
        <p:spPr>
          <a:xfrm>
            <a:off x="11604579" y="6290673"/>
            <a:ext cx="595211" cy="592235"/>
          </a:xfrm>
          <a:prstGeom prst="rect">
            <a:avLst/>
          </a:prstGeom>
        </p:spPr>
      </p:pic>
      <p:pic>
        <p:nvPicPr>
          <p:cNvPr id="48" name="Picture 47">
            <a:extLst>
              <a:ext uri="{FF2B5EF4-FFF2-40B4-BE49-F238E27FC236}">
                <a16:creationId xmlns:a16="http://schemas.microsoft.com/office/drawing/2014/main" id="{A92D5BF0-24A0-442B-A3B3-0CC4641B58A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11" y="6288571"/>
            <a:ext cx="2354683" cy="574588"/>
          </a:xfrm>
          <a:prstGeom prst="rect">
            <a:avLst/>
          </a:prstGeom>
          <a:solidFill>
            <a:schemeClr val="accent1">
              <a:lumMod val="75000"/>
            </a:schemeClr>
          </a:solidFill>
        </p:spPr>
      </p:pic>
      <p:sp>
        <p:nvSpPr>
          <p:cNvPr id="49" name="TextBox 48">
            <a:extLst>
              <a:ext uri="{FF2B5EF4-FFF2-40B4-BE49-F238E27FC236}">
                <a16:creationId xmlns:a16="http://schemas.microsoft.com/office/drawing/2014/main" id="{426A8CAF-934D-4134-AE9F-4747225293D1}"/>
              </a:ext>
            </a:extLst>
          </p:cNvPr>
          <p:cNvSpPr txBox="1"/>
          <p:nvPr/>
        </p:nvSpPr>
        <p:spPr>
          <a:xfrm>
            <a:off x="3009463" y="6312555"/>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51" name="TextBox 50">
            <a:extLst>
              <a:ext uri="{FF2B5EF4-FFF2-40B4-BE49-F238E27FC236}">
                <a16:creationId xmlns:a16="http://schemas.microsoft.com/office/drawing/2014/main" id="{6EED666B-177D-411C-926E-8FC0FD8F0F1F}"/>
              </a:ext>
            </a:extLst>
          </p:cNvPr>
          <p:cNvSpPr txBox="1"/>
          <p:nvPr/>
        </p:nvSpPr>
        <p:spPr>
          <a:xfrm>
            <a:off x="-5488" y="-18004"/>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pic>
        <p:nvPicPr>
          <p:cNvPr id="25" name="Graphic 24" descr="Arrow Slight curve">
            <a:extLst>
              <a:ext uri="{FF2B5EF4-FFF2-40B4-BE49-F238E27FC236}">
                <a16:creationId xmlns:a16="http://schemas.microsoft.com/office/drawing/2014/main" id="{A501501C-2369-4AA3-9FFB-863A70BD73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7410" y="2552809"/>
            <a:ext cx="564502" cy="564502"/>
          </a:xfrm>
          <a:prstGeom prst="rect">
            <a:avLst/>
          </a:prstGeom>
        </p:spPr>
      </p:pic>
      <p:pic>
        <p:nvPicPr>
          <p:cNvPr id="26" name="Graphic 25" descr="Arrow Slight curve">
            <a:extLst>
              <a:ext uri="{FF2B5EF4-FFF2-40B4-BE49-F238E27FC236}">
                <a16:creationId xmlns:a16="http://schemas.microsoft.com/office/drawing/2014/main" id="{7EB046C8-CFE4-4C43-BF3D-4E218C9213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00351" y="2552809"/>
            <a:ext cx="739657" cy="564502"/>
          </a:xfrm>
          <a:prstGeom prst="rect">
            <a:avLst/>
          </a:prstGeom>
        </p:spPr>
      </p:pic>
      <p:sp>
        <p:nvSpPr>
          <p:cNvPr id="30" name="TextBox 29">
            <a:extLst>
              <a:ext uri="{FF2B5EF4-FFF2-40B4-BE49-F238E27FC236}">
                <a16:creationId xmlns:a16="http://schemas.microsoft.com/office/drawing/2014/main" id="{6E7A28C0-1E0C-4CE1-9C6E-B0BAC60E2A26}"/>
              </a:ext>
            </a:extLst>
          </p:cNvPr>
          <p:cNvSpPr txBox="1"/>
          <p:nvPr/>
        </p:nvSpPr>
        <p:spPr>
          <a:xfrm>
            <a:off x="7575248" y="1092137"/>
            <a:ext cx="2211355" cy="1477328"/>
          </a:xfrm>
          <a:prstGeom prst="rect">
            <a:avLst/>
          </a:prstGeom>
          <a:noFill/>
        </p:spPr>
        <p:txBody>
          <a:bodyPr wrap="square" rtlCol="0">
            <a:spAutoFit/>
          </a:bodyPr>
          <a:lstStyle/>
          <a:p>
            <a:pPr algn="ctr"/>
            <a:r>
              <a:rPr lang="en-US" b="1" i="1" dirty="0">
                <a:solidFill>
                  <a:schemeClr val="accent1"/>
                </a:solidFill>
              </a:rPr>
              <a:t>Design &amp;</a:t>
            </a:r>
          </a:p>
          <a:p>
            <a:pPr algn="ctr"/>
            <a:r>
              <a:rPr lang="en-US" b="1" i="1" dirty="0">
                <a:solidFill>
                  <a:schemeClr val="accent1"/>
                </a:solidFill>
              </a:rPr>
              <a:t>ConOp </a:t>
            </a:r>
          </a:p>
          <a:p>
            <a:pPr algn="ctr"/>
            <a:r>
              <a:rPr lang="en-US" b="1" i="1" dirty="0">
                <a:solidFill>
                  <a:schemeClr val="accent1"/>
                </a:solidFill>
              </a:rPr>
              <a:t>Refinement, </a:t>
            </a:r>
          </a:p>
          <a:p>
            <a:pPr algn="ctr"/>
            <a:r>
              <a:rPr lang="en-US" b="1" i="1" dirty="0">
                <a:solidFill>
                  <a:schemeClr val="accent1"/>
                </a:solidFill>
              </a:rPr>
              <a:t>Go / No-Go,</a:t>
            </a:r>
          </a:p>
          <a:p>
            <a:pPr algn="ctr"/>
            <a:r>
              <a:rPr lang="en-US" b="1" i="1" dirty="0">
                <a:solidFill>
                  <a:schemeClr val="accent1"/>
                </a:solidFill>
              </a:rPr>
              <a:t>Etc.</a:t>
            </a:r>
          </a:p>
        </p:txBody>
      </p:sp>
      <p:pic>
        <p:nvPicPr>
          <p:cNvPr id="33" name="Graphic 32" descr="Arrow Slight curve">
            <a:extLst>
              <a:ext uri="{FF2B5EF4-FFF2-40B4-BE49-F238E27FC236}">
                <a16:creationId xmlns:a16="http://schemas.microsoft.com/office/drawing/2014/main" id="{AA3B6F1D-393D-473E-95E0-4E9E5BC776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07160" y="2552809"/>
            <a:ext cx="564502" cy="564502"/>
          </a:xfrm>
          <a:prstGeom prst="rect">
            <a:avLst/>
          </a:prstGeom>
        </p:spPr>
      </p:pic>
      <p:pic>
        <p:nvPicPr>
          <p:cNvPr id="52" name="NASA.gif" descr="/Users/kgammage/Documents/CustomerWork/Meatballs/NASA.gif">
            <a:extLst>
              <a:ext uri="{FF2B5EF4-FFF2-40B4-BE49-F238E27FC236}">
                <a16:creationId xmlns:a16="http://schemas.microsoft.com/office/drawing/2014/main" id="{EAD87C4A-1C4A-40EB-9DCA-340E3FF79B65}"/>
              </a:ext>
            </a:extLst>
          </p:cNvPr>
          <p:cNvPicPr>
            <a:picLocks noChangeAspect="1"/>
          </p:cNvPicPr>
          <p:nvPr/>
        </p:nvPicPr>
        <p:blipFill>
          <a:blip r:embed="rId14" r:link="rId15"/>
          <a:stretch>
            <a:fillRect/>
          </a:stretch>
        </p:blipFill>
        <p:spPr>
          <a:xfrm>
            <a:off x="11270129" y="0"/>
            <a:ext cx="854364" cy="734753"/>
          </a:xfrm>
          <a:prstGeom prst="rect">
            <a:avLst/>
          </a:prstGeom>
        </p:spPr>
      </p:pic>
      <p:sp>
        <p:nvSpPr>
          <p:cNvPr id="45" name="TextBox 44">
            <a:extLst>
              <a:ext uri="{FF2B5EF4-FFF2-40B4-BE49-F238E27FC236}">
                <a16:creationId xmlns:a16="http://schemas.microsoft.com/office/drawing/2014/main" id="{6956DF2C-0E7A-4DFD-9EFF-1F6CEA4CFC94}"/>
              </a:ext>
            </a:extLst>
          </p:cNvPr>
          <p:cNvSpPr txBox="1"/>
          <p:nvPr/>
        </p:nvSpPr>
        <p:spPr>
          <a:xfrm rot="1559491">
            <a:off x="777964" y="2875136"/>
            <a:ext cx="484428" cy="215444"/>
          </a:xfrm>
          <a:prstGeom prst="rect">
            <a:avLst/>
          </a:prstGeom>
          <a:noFill/>
        </p:spPr>
        <p:txBody>
          <a:bodyPr wrap="none" rtlCol="0">
            <a:spAutoFit/>
          </a:bodyPr>
          <a:lstStyle/>
          <a:p>
            <a:r>
              <a:rPr lang="en-US" sz="800" dirty="0">
                <a:latin typeface="MV Boli" panose="02000500030200090000" pitchFamily="2" charset="0"/>
                <a:cs typeface="MV Boli" panose="02000500030200090000" pitchFamily="2" charset="0"/>
              </a:rPr>
              <a:t>Digital</a:t>
            </a:r>
          </a:p>
        </p:txBody>
      </p:sp>
    </p:spTree>
    <p:extLst>
      <p:ext uri="{BB962C8B-B14F-4D97-AF65-F5344CB8AC3E}">
        <p14:creationId xmlns:p14="http://schemas.microsoft.com/office/powerpoint/2010/main" val="219878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1" y="408710"/>
            <a:ext cx="9548811" cy="538588"/>
          </a:xfrm>
        </p:spPr>
        <p:txBody>
          <a:bodyPr>
            <a:normAutofit fontScale="90000"/>
          </a:bodyPr>
          <a:lstStyle/>
          <a:p>
            <a:pPr algn="ctr"/>
            <a:r>
              <a:rPr lang="en-US" b="1" dirty="0"/>
              <a:t>Outline</a:t>
            </a:r>
          </a:p>
        </p:txBody>
      </p:sp>
      <p:sp>
        <p:nvSpPr>
          <p:cNvPr id="4" name="Slide Number Placeholder 3"/>
          <p:cNvSpPr>
            <a:spLocks noGrp="1"/>
          </p:cNvSpPr>
          <p:nvPr>
            <p:ph type="sldNum" sz="quarter" idx="4294967295"/>
          </p:nvPr>
        </p:nvSpPr>
        <p:spPr>
          <a:xfrm>
            <a:off x="8610600" y="637812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E99E5-8F11-4D46-8B27-FC02D164DEA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84319"/>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1" y="6288571"/>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8" name="TextBox 17"/>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0" name="TextBox 19"/>
          <p:cNvSpPr txBox="1"/>
          <p:nvPr/>
        </p:nvSpPr>
        <p:spPr>
          <a:xfrm>
            <a:off x="3009463" y="6312555"/>
            <a:ext cx="8389152" cy="7464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Mission Miss</a:t>
            </a:r>
            <a:r>
              <a:rPr lang="en-US" sz="1600" b="1" dirty="0">
                <a:solidFill>
                  <a:srgbClr val="5B9BD5">
                    <a:lumMod val="50000"/>
                  </a:srgbClr>
                </a:solidFill>
                <a:latin typeface="Calibri" panose="020F0502020204030204"/>
              </a:rPr>
              <a:t>Mission Assurance </a:t>
            </a: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Standards and Capabilities Division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pic>
        <p:nvPicPr>
          <p:cNvPr id="21" name="Picture 20">
            <a:extLst>
              <a:ext uri="{FF2B5EF4-FFF2-40B4-BE49-F238E27FC236}">
                <a16:creationId xmlns:a16="http://schemas.microsoft.com/office/drawing/2014/main" id="{E7EA3312-A550-4A09-873E-4777EC87D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4319"/>
            <a:ext cx="2354683" cy="574588"/>
          </a:xfrm>
          <a:prstGeom prst="rect">
            <a:avLst/>
          </a:prstGeom>
          <a:solidFill>
            <a:schemeClr val="accent1">
              <a:lumMod val="75000"/>
            </a:schemeClr>
          </a:solidFill>
        </p:spPr>
      </p:pic>
      <p:pic>
        <p:nvPicPr>
          <p:cNvPr id="22" name="NASA.gif" descr="/Users/kgammage/Documents/CustomerWork/Meatballs/NASA.gif">
            <a:extLst>
              <a:ext uri="{FF2B5EF4-FFF2-40B4-BE49-F238E27FC236}">
                <a16:creationId xmlns:a16="http://schemas.microsoft.com/office/drawing/2014/main" id="{39CF79AC-2A51-4EA7-98EF-233727F9F0DD}"/>
              </a:ext>
            </a:extLst>
          </p:cNvPr>
          <p:cNvPicPr>
            <a:picLocks noChangeAspect="1"/>
          </p:cNvPicPr>
          <p:nvPr/>
        </p:nvPicPr>
        <p:blipFill>
          <a:blip r:embed="rId5" r:link="rId6"/>
          <a:stretch>
            <a:fillRect/>
          </a:stretch>
        </p:blipFill>
        <p:spPr>
          <a:xfrm>
            <a:off x="11003028" y="131253"/>
            <a:ext cx="972337" cy="836210"/>
          </a:xfrm>
          <a:prstGeom prst="rect">
            <a:avLst/>
          </a:prstGeom>
        </p:spPr>
      </p:pic>
      <p:sp>
        <p:nvSpPr>
          <p:cNvPr id="3" name="TextBox 2">
            <a:extLst>
              <a:ext uri="{FF2B5EF4-FFF2-40B4-BE49-F238E27FC236}">
                <a16:creationId xmlns:a16="http://schemas.microsoft.com/office/drawing/2014/main" id="{0EE0D24E-B174-4188-9559-4936CDF43B21}"/>
              </a:ext>
            </a:extLst>
          </p:cNvPr>
          <p:cNvSpPr txBox="1"/>
          <p:nvPr/>
        </p:nvSpPr>
        <p:spPr>
          <a:xfrm>
            <a:off x="1041401" y="1562100"/>
            <a:ext cx="8289925" cy="4708981"/>
          </a:xfrm>
          <a:prstGeom prst="rect">
            <a:avLst/>
          </a:prstGeom>
          <a:noFill/>
        </p:spPr>
        <p:txBody>
          <a:bodyPr wrap="square" rtlCol="0">
            <a:spAutoFit/>
          </a:bodyPr>
          <a:lstStyle/>
          <a:p>
            <a:pPr marL="285750" indent="-285750">
              <a:buFont typeface="Arial" panose="020B0604020202020204" pitchFamily="34" charset="0"/>
              <a:buChar char="•"/>
            </a:pPr>
            <a:r>
              <a:rPr lang="en-US" sz="2400" b="1" dirty="0"/>
              <a:t>Background – The Perfect Storm</a:t>
            </a:r>
          </a:p>
          <a:p>
            <a:pPr marL="742950" lvl="1" indent="-285750">
              <a:buFont typeface="Arial" panose="020B0604020202020204" pitchFamily="34" charset="0"/>
              <a:buChar char="•"/>
            </a:pPr>
            <a:r>
              <a:rPr lang="en-US" sz="2000" dirty="0"/>
              <a:t>Why is NASA here?</a:t>
            </a:r>
          </a:p>
          <a:p>
            <a:pPr marL="742950" lvl="1" indent="-285750">
              <a:buFont typeface="Arial" panose="020B0604020202020204" pitchFamily="34" charset="0"/>
              <a:buChar char="•"/>
            </a:pPr>
            <a:r>
              <a:rPr lang="en-US" sz="2000" dirty="0"/>
              <a:t>NASA’s Digital Transformation Program</a:t>
            </a:r>
          </a:p>
          <a:p>
            <a:pPr marL="742950" lvl="1" indent="-285750">
              <a:buFont typeface="Arial" panose="020B0604020202020204" pitchFamily="34" charset="0"/>
              <a:buChar char="•"/>
            </a:pPr>
            <a:r>
              <a:rPr lang="en-US" sz="2000" dirty="0"/>
              <a:t>NASA’s emerging Interoperable Environment</a:t>
            </a:r>
          </a:p>
          <a:p>
            <a:pPr marL="742950" lvl="1" indent="-285750">
              <a:buFont typeface="Arial" panose="020B0604020202020204" pitchFamily="34" charset="0"/>
              <a:buChar char="•"/>
            </a:pPr>
            <a:r>
              <a:rPr lang="en-US" sz="2000" dirty="0"/>
              <a:t>Conditions “ripe” for Transformation Changes</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400" b="1" dirty="0"/>
              <a:t>OSMA’s adoption of a Transformative Vision build upon Data and Model-Centric principles and technologies</a:t>
            </a:r>
          </a:p>
          <a:p>
            <a:pPr marL="742950" lvl="1" indent="-285750">
              <a:buFont typeface="Arial" panose="020B0604020202020204" pitchFamily="34" charset="0"/>
              <a:buChar char="•"/>
            </a:pPr>
            <a:r>
              <a:rPr lang="en-US" sz="2000" dirty="0"/>
              <a:t>Eliminate the N-1 Problem </a:t>
            </a:r>
          </a:p>
          <a:p>
            <a:pPr marL="742950" lvl="1" indent="-285750">
              <a:buFont typeface="Arial" panose="020B0604020202020204" pitchFamily="34" charset="0"/>
              <a:buChar char="•"/>
            </a:pPr>
            <a:r>
              <a:rPr lang="en-US" sz="2000" dirty="0"/>
              <a:t>OSMA’s SMA Digital Transformation Roadmap</a:t>
            </a:r>
          </a:p>
          <a:p>
            <a:pPr marL="742950" lvl="1" indent="-285750">
              <a:buFont typeface="Arial" panose="020B0604020202020204" pitchFamily="34" charset="0"/>
              <a:buChar char="•"/>
            </a:pPr>
            <a:r>
              <a:rPr lang="en-US" sz="2000" dirty="0"/>
              <a:t>Building a Digital Framework</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400" b="1" dirty="0"/>
              <a:t>Transformational Activities and Emerging Benefits underway</a:t>
            </a:r>
          </a:p>
          <a:p>
            <a:pPr lvl="1"/>
            <a:endParaRPr lang="en-US" sz="2400" b="1" dirty="0"/>
          </a:p>
        </p:txBody>
      </p:sp>
    </p:spTree>
    <p:extLst>
      <p:ext uri="{BB962C8B-B14F-4D97-AF65-F5344CB8AC3E}">
        <p14:creationId xmlns:p14="http://schemas.microsoft.com/office/powerpoint/2010/main" val="298509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Digital Transformation, and Why is NASA Doing it? | NASA">
            <a:extLst>
              <a:ext uri="{FF2B5EF4-FFF2-40B4-BE49-F238E27FC236}">
                <a16:creationId xmlns:a16="http://schemas.microsoft.com/office/drawing/2014/main" id="{BE4F9BAF-C311-4E1A-A3F7-7103D7055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 y="0"/>
            <a:ext cx="11498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85333" y="2719284"/>
            <a:ext cx="8905321" cy="395554"/>
          </a:xfrm>
        </p:spPr>
        <p:txBody>
          <a:bodyPr>
            <a:normAutofit fontScale="90000"/>
          </a:bodyPr>
          <a:lstStyle/>
          <a:p>
            <a:pPr algn="ctr"/>
            <a:r>
              <a:rPr lang="en-US" b="1" dirty="0">
                <a:effectLst>
                  <a:glow rad="228600">
                    <a:schemeClr val="accent2">
                      <a:satMod val="175000"/>
                      <a:alpha val="40000"/>
                    </a:schemeClr>
                  </a:glow>
                </a:effectLst>
              </a:rPr>
              <a:t>Background – The Perfect Storm</a:t>
            </a:r>
          </a:p>
        </p:txBody>
      </p:sp>
      <p:sp>
        <p:nvSpPr>
          <p:cNvPr id="4" name="Slide Number Placeholder 3"/>
          <p:cNvSpPr>
            <a:spLocks noGrp="1"/>
          </p:cNvSpPr>
          <p:nvPr>
            <p:ph type="sldNum" sz="quarter" idx="4294967295"/>
          </p:nvPr>
        </p:nvSpPr>
        <p:spPr>
          <a:xfrm>
            <a:off x="8610600" y="637812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E99E5-8F11-4D46-8B27-FC02D164DEA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84319"/>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4"/>
          <a:stretch>
            <a:fillRect/>
          </a:stretch>
        </p:blipFill>
        <p:spPr>
          <a:xfrm>
            <a:off x="11578970" y="6253602"/>
            <a:ext cx="595211" cy="59223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1" y="6288571"/>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6" r:link="rId7"/>
          <a:stretch>
            <a:fillRect/>
          </a:stretch>
        </p:blipFill>
        <p:spPr>
          <a:xfrm>
            <a:off x="11092801" y="67820"/>
            <a:ext cx="972337" cy="836210"/>
          </a:xfrm>
          <a:prstGeom prst="rect">
            <a:avLst/>
          </a:prstGeom>
        </p:spPr>
      </p:pic>
      <p:sp>
        <p:nvSpPr>
          <p:cNvPr id="18" name="TextBox 17"/>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0" name="TextBox 19"/>
          <p:cNvSpPr txBox="1"/>
          <p:nvPr/>
        </p:nvSpPr>
        <p:spPr>
          <a:xfrm>
            <a:off x="3009463" y="6312555"/>
            <a:ext cx="8389152" cy="7464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Calibri" panose="020F0502020204030204"/>
              </a:rPr>
              <a:t>Mission Assurance </a:t>
            </a: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Standards and Capabilities Division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Tree>
    <p:extLst>
      <p:ext uri="{BB962C8B-B14F-4D97-AF65-F5344CB8AC3E}">
        <p14:creationId xmlns:p14="http://schemas.microsoft.com/office/powerpoint/2010/main" val="164707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CDE7-16EC-4A56-9521-DFDB6227FA9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93FD285-3FEB-4D7F-9AF0-89BA009AB1CA}"/>
              </a:ext>
            </a:extLst>
          </p:cNvPr>
          <p:cNvSpPr>
            <a:spLocks noGrp="1"/>
          </p:cNvSpPr>
          <p:nvPr>
            <p:ph type="sldNum" sz="quarter" idx="12"/>
          </p:nvPr>
        </p:nvSpPr>
        <p:spPr/>
        <p:txBody>
          <a:bodyPr/>
          <a:lstStyle/>
          <a:p>
            <a:fld id="{C1648A5A-AD4A-4009-87F5-A24241EE7D5C}" type="slidenum">
              <a:rPr lang="en-US" smtClean="0">
                <a:solidFill>
                  <a:prstClr val="black">
                    <a:tint val="75000"/>
                  </a:prstClr>
                </a:solidFill>
              </a:rPr>
              <a:pPr/>
              <a:t>4</a:t>
            </a:fld>
            <a:endParaRPr lang="en-US">
              <a:solidFill>
                <a:prstClr val="black">
                  <a:tint val="75000"/>
                </a:prstClr>
              </a:solidFill>
            </a:endParaRPr>
          </a:p>
        </p:txBody>
      </p:sp>
      <p:sp>
        <p:nvSpPr>
          <p:cNvPr id="8" name="Content Placeholder 7">
            <a:extLst>
              <a:ext uri="{FF2B5EF4-FFF2-40B4-BE49-F238E27FC236}">
                <a16:creationId xmlns:a16="http://schemas.microsoft.com/office/drawing/2014/main" id="{7544C913-E29C-42A5-A089-78877136E2E5}"/>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7B1D6FCC-EA38-4AFC-A024-3CBB077C2C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3346"/>
            <a:ext cx="12189563" cy="6934737"/>
          </a:xfrm>
          <a:prstGeom prst="rect">
            <a:avLst/>
          </a:prstGeom>
        </p:spPr>
      </p:pic>
      <p:pic>
        <p:nvPicPr>
          <p:cNvPr id="6" name="Picture 4" descr="NASA - Dryden History - Historic Aircraft - X-1 Background | NASA">
            <a:extLst>
              <a:ext uri="{FF2B5EF4-FFF2-40B4-BE49-F238E27FC236}">
                <a16:creationId xmlns:a16="http://schemas.microsoft.com/office/drawing/2014/main" id="{54DE195E-CE47-4783-ABA2-7F92FD8A1AD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8159" b="17654"/>
          <a:stretch/>
        </p:blipFill>
        <p:spPr bwMode="auto">
          <a:xfrm>
            <a:off x="396101" y="2232615"/>
            <a:ext cx="2555647" cy="119140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Apollo 16 Launches – April 16, 1972 | NASA">
            <a:extLst>
              <a:ext uri="{FF2B5EF4-FFF2-40B4-BE49-F238E27FC236}">
                <a16:creationId xmlns:a16="http://schemas.microsoft.com/office/drawing/2014/main" id="{D2DB2D1C-2923-40CC-B46E-55A338D2834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74" t="7664" r="5261" b="34657"/>
          <a:stretch/>
        </p:blipFill>
        <p:spPr bwMode="auto">
          <a:xfrm>
            <a:off x="2550695" y="4812097"/>
            <a:ext cx="2069432" cy="124372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cdn.mos.cms.futurecdn.net/t89tZp3PNG2pPaqWcwRW4...">
            <a:extLst>
              <a:ext uri="{FF2B5EF4-FFF2-40B4-BE49-F238E27FC236}">
                <a16:creationId xmlns:a16="http://schemas.microsoft.com/office/drawing/2014/main" id="{FBF17128-BB32-42D9-905E-DA76BADB26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2036" y="5031995"/>
            <a:ext cx="2276520" cy="1243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SA interest in 2024 Mars Sample Return Mission using SLS and Orion -  NASASpaceFlight.com">
            <a:extLst>
              <a:ext uri="{FF2B5EF4-FFF2-40B4-BE49-F238E27FC236}">
                <a16:creationId xmlns:a16="http://schemas.microsoft.com/office/drawing/2014/main" id="{BCA4DBBB-B17B-4097-BAF2-B0720BA1D6B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 r="60085"/>
          <a:stretch/>
        </p:blipFill>
        <p:spPr bwMode="auto">
          <a:xfrm>
            <a:off x="9412289" y="2156806"/>
            <a:ext cx="1357311"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NASA&amp;#39;s Artemis Program | Space">
            <a:extLst>
              <a:ext uri="{FF2B5EF4-FFF2-40B4-BE49-F238E27FC236}">
                <a16:creationId xmlns:a16="http://schemas.microsoft.com/office/drawing/2014/main" id="{489002E5-ACA5-408C-ADD1-F0CAA1CE9563}"/>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6511" r="18610"/>
          <a:stretch/>
        </p:blipFill>
        <p:spPr bwMode="auto">
          <a:xfrm>
            <a:off x="7527330" y="3338113"/>
            <a:ext cx="1508085" cy="154432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1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5" name="Freeform: Shape 134">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Freeform: Shape 136">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10">
            <a:extLst>
              <a:ext uri="{FF2B5EF4-FFF2-40B4-BE49-F238E27FC236}">
                <a16:creationId xmlns:a16="http://schemas.microsoft.com/office/drawing/2014/main" id="{5E4452D9-C764-4F00-8002-02ECFFC861C2}"/>
              </a:ext>
            </a:extLst>
          </p:cNvPr>
          <p:cNvSpPr txBox="1">
            <a:spLocks noChangeArrowheads="1"/>
          </p:cNvSpPr>
          <p:nvPr/>
        </p:nvSpPr>
        <p:spPr bwMode="auto">
          <a:xfrm>
            <a:off x="75829" y="273880"/>
            <a:ext cx="5697622" cy="2605842"/>
          </a:xfrm>
          <a:prstGeom prst="rect">
            <a:avLst/>
          </a:prstGeom>
          <a:noFill/>
          <a:ln>
            <a:noFill/>
          </a:ln>
        </p:spPr>
        <p:txBody>
          <a:bodyPr wrap="square" lIns="182880" tIns="91440" rIns="18288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30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Digital Transformation (DT)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US"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dij</a:t>
            </a: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a:t>
            </a:r>
            <a:r>
              <a:rPr kumimoji="0" lang="en-US" sz="1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tl</a:t>
            </a: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trans-fer-</a:t>
            </a:r>
            <a:r>
              <a:rPr kumimoji="0" lang="en-US"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mey</a:t>
            </a: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US" sz="1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sh</a:t>
            </a:r>
            <a:r>
              <a:rPr kumimoji="0" lang="en-US" sz="1800" b="0" i="1"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uh</a:t>
            </a:r>
            <a:r>
              <a:rPr kumimoji="0" lang="en-US" sz="1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n</a:t>
            </a: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noun</a:t>
            </a: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en-US" sz="1700" b="0" i="0" u="none" strike="noStrike" kern="1200" cap="none" spc="0" normalizeH="0" baseline="0" noProof="0" dirty="0">
                <a:ln>
                  <a:noFill/>
                </a:ln>
                <a:solidFill>
                  <a:prstClr val="white"/>
                </a:solidFill>
                <a:effectLst/>
                <a:uLnTx/>
                <a:uFillTx/>
                <a:latin typeface="Georgia Pro" panose="02040502050405020303" pitchFamily="18" charset="0"/>
                <a:ea typeface="+mn-ea"/>
                <a:cs typeface="+mn-cs"/>
              </a:rPr>
              <a:t>Employing digital technologies to change a process, product, or capability so dramatically that it’s unrecognizable compared to its traditional form.</a:t>
            </a:r>
          </a:p>
        </p:txBody>
      </p:sp>
      <p:sp>
        <p:nvSpPr>
          <p:cNvPr id="39" name="TextBox 6">
            <a:extLst>
              <a:ext uri="{FF2B5EF4-FFF2-40B4-BE49-F238E27FC236}">
                <a16:creationId xmlns:a16="http://schemas.microsoft.com/office/drawing/2014/main" id="{0F0B33D8-000E-43F2-A60C-BAABEF494C82}"/>
              </a:ext>
            </a:extLst>
          </p:cNvPr>
          <p:cNvSpPr txBox="1">
            <a:spLocks noChangeArrowheads="1"/>
          </p:cNvSpPr>
          <p:nvPr/>
        </p:nvSpPr>
        <p:spPr bwMode="auto">
          <a:xfrm>
            <a:off x="2536881" y="3502109"/>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DIGITIZED</a:t>
            </a:r>
          </a:p>
        </p:txBody>
      </p:sp>
      <p:sp>
        <p:nvSpPr>
          <p:cNvPr id="40" name="TextBox 7">
            <a:extLst>
              <a:ext uri="{FF2B5EF4-FFF2-40B4-BE49-F238E27FC236}">
                <a16:creationId xmlns:a16="http://schemas.microsoft.com/office/drawing/2014/main" id="{6DD65C59-235F-41A6-B362-E73C5039F1EB}"/>
              </a:ext>
            </a:extLst>
          </p:cNvPr>
          <p:cNvSpPr txBox="1">
            <a:spLocks noChangeArrowheads="1"/>
          </p:cNvSpPr>
          <p:nvPr/>
        </p:nvSpPr>
        <p:spPr bwMode="auto">
          <a:xfrm>
            <a:off x="4205932" y="4071823"/>
            <a:ext cx="1677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TRANSFORMED</a:t>
            </a:r>
          </a:p>
        </p:txBody>
      </p:sp>
      <p:sp>
        <p:nvSpPr>
          <p:cNvPr id="41" name="TextBox 8">
            <a:extLst>
              <a:ext uri="{FF2B5EF4-FFF2-40B4-BE49-F238E27FC236}">
                <a16:creationId xmlns:a16="http://schemas.microsoft.com/office/drawing/2014/main" id="{CB960BA8-3877-4C09-AE94-785B0CFBAEC1}"/>
              </a:ext>
            </a:extLst>
          </p:cNvPr>
          <p:cNvSpPr txBox="1">
            <a:spLocks noChangeArrowheads="1"/>
          </p:cNvSpPr>
          <p:nvPr/>
        </p:nvSpPr>
        <p:spPr bwMode="auto">
          <a:xfrm>
            <a:off x="412074" y="2916833"/>
            <a:ext cx="1495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TRADITIONAL</a:t>
            </a:r>
          </a:p>
        </p:txBody>
      </p:sp>
      <p:sp>
        <p:nvSpPr>
          <p:cNvPr id="42" name="TextBox 41">
            <a:extLst>
              <a:ext uri="{FF2B5EF4-FFF2-40B4-BE49-F238E27FC236}">
                <a16:creationId xmlns:a16="http://schemas.microsoft.com/office/drawing/2014/main" id="{C5869DFB-0022-4289-ACAB-899939D2CCB2}"/>
              </a:ext>
            </a:extLst>
          </p:cNvPr>
          <p:cNvSpPr txBox="1"/>
          <p:nvPr/>
        </p:nvSpPr>
        <p:spPr>
          <a:xfrm>
            <a:off x="353755" y="5662623"/>
            <a:ext cx="541969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a:ln>
                  <a:noFill/>
                </a:ln>
                <a:solidFill>
                  <a:prstClr val="white"/>
                </a:solidFill>
                <a:effectLst/>
                <a:uLnTx/>
                <a:uFillTx/>
                <a:latin typeface="Century Gothic" panose="020B0502020202020204" pitchFamily="34" charset="0"/>
                <a:ea typeface="+mn-ea"/>
                <a:cs typeface="+mn-cs"/>
              </a:rPr>
              <a:t>From Maps to Apps…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0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Transformation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0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has</a:t>
            </a:r>
            <a:r>
              <a:rPr kumimoji="0" lang="en-US" sz="1800" b="0" i="0" strike="noStrike" kern="1200" cap="none" spc="10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800" b="0" i="0" u="sng" strike="noStrike" kern="1200" cap="none" spc="10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already</a:t>
            </a:r>
            <a:r>
              <a:rPr kumimoji="0" lang="en-US" sz="1800" b="0" i="0" u="none" strike="noStrike" kern="1200" cap="none" spc="10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changed our world</a:t>
            </a:r>
          </a:p>
        </p:txBody>
      </p:sp>
      <p:cxnSp>
        <p:nvCxnSpPr>
          <p:cNvPr id="14" name="Straight Connector 13">
            <a:extLst>
              <a:ext uri="{FF2B5EF4-FFF2-40B4-BE49-F238E27FC236}">
                <a16:creationId xmlns:a16="http://schemas.microsoft.com/office/drawing/2014/main" id="{A5C45339-00A4-41FD-B753-EDBC265A92E9}"/>
              </a:ext>
            </a:extLst>
          </p:cNvPr>
          <p:cNvCxnSpPr>
            <a:cxnSpLocks/>
          </p:cNvCxnSpPr>
          <p:nvPr/>
        </p:nvCxnSpPr>
        <p:spPr>
          <a:xfrm>
            <a:off x="0" y="3400792"/>
            <a:ext cx="5961888" cy="233182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0" name="Isosceles Triangle 49">
            <a:extLst>
              <a:ext uri="{FF2B5EF4-FFF2-40B4-BE49-F238E27FC236}">
                <a16:creationId xmlns:a16="http://schemas.microsoft.com/office/drawing/2014/main" id="{27B6B8B5-1791-4947-9767-546A770F6D31}"/>
              </a:ext>
            </a:extLst>
          </p:cNvPr>
          <p:cNvSpPr/>
          <p:nvPr/>
        </p:nvSpPr>
        <p:spPr>
          <a:xfrm rot="6874397">
            <a:off x="3863081" y="4845137"/>
            <a:ext cx="260374" cy="270703"/>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4" name="Picture 33" descr="A picture containing text, electronics&#10;&#10;Description automatically generated">
            <a:extLst>
              <a:ext uri="{FF2B5EF4-FFF2-40B4-BE49-F238E27FC236}">
                <a16:creationId xmlns:a16="http://schemas.microsoft.com/office/drawing/2014/main" id="{C3A349E3-4FCB-431F-8947-9B25724728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69398"/>
          <a:stretch/>
        </p:blipFill>
        <p:spPr>
          <a:xfrm>
            <a:off x="230767" y="3156485"/>
            <a:ext cx="1780066" cy="1127273"/>
          </a:xfrm>
          <a:prstGeom prst="rect">
            <a:avLst/>
          </a:prstGeom>
          <a:effectLst>
            <a:outerShdw blurRad="50800" dist="38100" dir="2700000" algn="tl" rotWithShape="0">
              <a:prstClr val="black">
                <a:alpha val="40000"/>
              </a:prstClr>
            </a:outerShdw>
          </a:effectLst>
        </p:spPr>
      </p:pic>
      <p:pic>
        <p:nvPicPr>
          <p:cNvPr id="35" name="Picture 34" descr="A picture containing text, electronics&#10;&#10;Description automatically generated">
            <a:extLst>
              <a:ext uri="{FF2B5EF4-FFF2-40B4-BE49-F238E27FC236}">
                <a16:creationId xmlns:a16="http://schemas.microsoft.com/office/drawing/2014/main" id="{D5190CE7-199E-4770-959E-00A73F3499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1962" r="31179"/>
          <a:stretch/>
        </p:blipFill>
        <p:spPr>
          <a:xfrm rot="21308183">
            <a:off x="2392383" y="3919902"/>
            <a:ext cx="1446430" cy="1043617"/>
          </a:xfrm>
          <a:prstGeom prst="rect">
            <a:avLst/>
          </a:prstGeom>
          <a:effectLst>
            <a:outerShdw blurRad="50800" dist="38100" dir="2700000" algn="tl" rotWithShape="0">
              <a:prstClr val="black">
                <a:alpha val="40000"/>
              </a:prstClr>
            </a:outerShdw>
          </a:effectLst>
        </p:spPr>
      </p:pic>
      <p:pic>
        <p:nvPicPr>
          <p:cNvPr id="36" name="Picture 35" descr="A picture containing text, electronics&#10;&#10;Description automatically generated">
            <a:extLst>
              <a:ext uri="{FF2B5EF4-FFF2-40B4-BE49-F238E27FC236}">
                <a16:creationId xmlns:a16="http://schemas.microsoft.com/office/drawing/2014/main" id="{EF8165AC-CAB6-4FAB-A311-4EDA2158D5C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78610"/>
          <a:stretch/>
        </p:blipFill>
        <p:spPr>
          <a:xfrm>
            <a:off x="4170500" y="4515932"/>
            <a:ext cx="1453898" cy="1317205"/>
          </a:xfrm>
          <a:prstGeom prst="rect">
            <a:avLst/>
          </a:prstGeom>
          <a:effectLst>
            <a:outerShdw blurRad="50800" dist="38100" dir="2700000" algn="tl" rotWithShape="0">
              <a:prstClr val="black">
                <a:alpha val="40000"/>
              </a:prstClr>
            </a:outerShdw>
          </a:effectLst>
        </p:spPr>
      </p:pic>
      <p:sp>
        <p:nvSpPr>
          <p:cNvPr id="12" name="Isosceles Triangle 11">
            <a:extLst>
              <a:ext uri="{FF2B5EF4-FFF2-40B4-BE49-F238E27FC236}">
                <a16:creationId xmlns:a16="http://schemas.microsoft.com/office/drawing/2014/main" id="{BD5C31A3-8637-4AA9-A1BB-71E5F701281E}"/>
              </a:ext>
            </a:extLst>
          </p:cNvPr>
          <p:cNvSpPr/>
          <p:nvPr/>
        </p:nvSpPr>
        <p:spPr>
          <a:xfrm rot="6874397">
            <a:off x="2089751" y="4148406"/>
            <a:ext cx="260374" cy="270703"/>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626B8E6-86A7-4B3C-8678-9C74B7B6B39C}"/>
              </a:ext>
            </a:extLst>
          </p:cNvPr>
          <p:cNvPicPr>
            <a:picLocks noChangeAspect="1"/>
          </p:cNvPicPr>
          <p:nvPr/>
        </p:nvPicPr>
        <p:blipFill>
          <a:blip r:embed="rId7"/>
          <a:stretch>
            <a:fillRect/>
          </a:stretch>
        </p:blipFill>
        <p:spPr>
          <a:xfrm>
            <a:off x="5709607" y="866055"/>
            <a:ext cx="6497748" cy="3514707"/>
          </a:xfrm>
          <a:prstGeom prst="rect">
            <a:avLst/>
          </a:prstGeom>
          <a:noFill/>
          <a:effectLst>
            <a:glow rad="127000">
              <a:schemeClr val="bg1"/>
            </a:glow>
          </a:effectLst>
        </p:spPr>
      </p:pic>
      <p:pic>
        <p:nvPicPr>
          <p:cNvPr id="77" name="Picture 76">
            <a:extLst>
              <a:ext uri="{FF2B5EF4-FFF2-40B4-BE49-F238E27FC236}">
                <a16:creationId xmlns:a16="http://schemas.microsoft.com/office/drawing/2014/main" id="{221362F7-2CAE-4819-8B67-0F6AEDBB9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7317" y="6270198"/>
            <a:ext cx="2354683" cy="574588"/>
          </a:xfrm>
          <a:prstGeom prst="rect">
            <a:avLst/>
          </a:prstGeom>
          <a:solidFill>
            <a:schemeClr val="accent1">
              <a:lumMod val="75000"/>
            </a:schemeClr>
          </a:solidFill>
        </p:spPr>
      </p:pic>
      <p:pic>
        <p:nvPicPr>
          <p:cNvPr id="78" name="NASA.gif" descr="/Users/kgammage/Documents/CustomerWork/Meatballs/NASA.gif">
            <a:extLst>
              <a:ext uri="{FF2B5EF4-FFF2-40B4-BE49-F238E27FC236}">
                <a16:creationId xmlns:a16="http://schemas.microsoft.com/office/drawing/2014/main" id="{FB7F6759-8FC0-4870-9940-A68E0BB44719}"/>
              </a:ext>
            </a:extLst>
          </p:cNvPr>
          <p:cNvPicPr>
            <a:picLocks noChangeAspect="1"/>
          </p:cNvPicPr>
          <p:nvPr/>
        </p:nvPicPr>
        <p:blipFill>
          <a:blip r:embed="rId9" r:link="rId10"/>
          <a:stretch>
            <a:fillRect/>
          </a:stretch>
        </p:blipFill>
        <p:spPr>
          <a:xfrm>
            <a:off x="10903961" y="143760"/>
            <a:ext cx="972337" cy="836210"/>
          </a:xfrm>
          <a:prstGeom prst="rect">
            <a:avLst/>
          </a:prstGeom>
        </p:spPr>
      </p:pic>
      <p:sp>
        <p:nvSpPr>
          <p:cNvPr id="7" name="Rectangle 6">
            <a:extLst>
              <a:ext uri="{FF2B5EF4-FFF2-40B4-BE49-F238E27FC236}">
                <a16:creationId xmlns:a16="http://schemas.microsoft.com/office/drawing/2014/main" id="{6C37EC2B-FEB4-46C6-9695-D0FAE419A8C5}"/>
              </a:ext>
            </a:extLst>
          </p:cNvPr>
          <p:cNvSpPr/>
          <p:nvPr/>
        </p:nvSpPr>
        <p:spPr>
          <a:xfrm>
            <a:off x="7186099" y="4566704"/>
            <a:ext cx="4408144" cy="10959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t>NASA DT</a:t>
            </a:r>
          </a:p>
          <a:p>
            <a:pPr algn="ctr"/>
            <a:r>
              <a:rPr lang="en-US" sz="2800" b="1" dirty="0"/>
              <a:t>6 Foundational Elements</a:t>
            </a:r>
          </a:p>
        </p:txBody>
      </p:sp>
    </p:spTree>
    <p:extLst>
      <p:ext uri="{BB962C8B-B14F-4D97-AF65-F5344CB8AC3E}">
        <p14:creationId xmlns:p14="http://schemas.microsoft.com/office/powerpoint/2010/main" val="221377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5F22DA6-743D-484B-8803-BB2ACE1C0664}"/>
              </a:ext>
            </a:extLst>
          </p:cNvPr>
          <p:cNvPicPr>
            <a:picLocks noChangeAspect="1"/>
          </p:cNvPicPr>
          <p:nvPr/>
        </p:nvPicPr>
        <p:blipFill>
          <a:blip r:embed="rId3"/>
          <a:stretch>
            <a:fillRect/>
          </a:stretch>
        </p:blipFill>
        <p:spPr>
          <a:xfrm>
            <a:off x="361975" y="897471"/>
            <a:ext cx="9433041" cy="5365898"/>
          </a:xfrm>
          <a:prstGeom prst="rect">
            <a:avLst/>
          </a:prstGeom>
          <a:solidFill>
            <a:schemeClr val="bg1"/>
          </a:solidFill>
        </p:spPr>
      </p:pic>
      <p:sp>
        <p:nvSpPr>
          <p:cNvPr id="4" name="Slide Number Placeholder 3"/>
          <p:cNvSpPr>
            <a:spLocks noGrp="1"/>
          </p:cNvSpPr>
          <p:nvPr>
            <p:ph type="sldNum" sz="quarter" idx="4294967295"/>
          </p:nvPr>
        </p:nvSpPr>
        <p:spPr>
          <a:xfrm>
            <a:off x="8610600" y="637812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E99E5-8F11-4D46-8B27-FC02D164DEA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84319"/>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4"/>
          <a:stretch>
            <a:fillRect/>
          </a:stretch>
        </p:blipFill>
        <p:spPr>
          <a:xfrm>
            <a:off x="11578970" y="6253602"/>
            <a:ext cx="595211" cy="59223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1" y="6288571"/>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6" r:link="rId7"/>
          <a:stretch>
            <a:fillRect/>
          </a:stretch>
        </p:blipFill>
        <p:spPr>
          <a:xfrm>
            <a:off x="10988717" y="135505"/>
            <a:ext cx="972337" cy="836210"/>
          </a:xfrm>
          <a:prstGeom prst="rect">
            <a:avLst/>
          </a:prstGeom>
        </p:spPr>
      </p:pic>
      <p:sp>
        <p:nvSpPr>
          <p:cNvPr id="18" name="TextBox 17"/>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0" name="TextBox 19"/>
          <p:cNvSpPr txBox="1"/>
          <p:nvPr/>
        </p:nvSpPr>
        <p:spPr>
          <a:xfrm>
            <a:off x="3009463" y="6312555"/>
            <a:ext cx="8389152" cy="7464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Mission Miss</a:t>
            </a:r>
            <a:r>
              <a:rPr lang="en-US" sz="1600" b="1" dirty="0">
                <a:solidFill>
                  <a:srgbClr val="5B9BD5">
                    <a:lumMod val="50000"/>
                  </a:srgbClr>
                </a:solidFill>
                <a:latin typeface="Calibri" panose="020F0502020204030204"/>
              </a:rPr>
              <a:t>Mission Assurance </a:t>
            </a: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Standards and Capabilities Division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pic>
        <p:nvPicPr>
          <p:cNvPr id="21" name="Picture 20">
            <a:extLst>
              <a:ext uri="{FF2B5EF4-FFF2-40B4-BE49-F238E27FC236}">
                <a16:creationId xmlns:a16="http://schemas.microsoft.com/office/drawing/2014/main" id="{E7EA3312-A550-4A09-873E-4777EC87D9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84319"/>
            <a:ext cx="2354683" cy="574588"/>
          </a:xfrm>
          <a:prstGeom prst="rect">
            <a:avLst/>
          </a:prstGeom>
          <a:solidFill>
            <a:schemeClr val="accent1">
              <a:lumMod val="75000"/>
            </a:schemeClr>
          </a:solidFill>
        </p:spPr>
      </p:pic>
      <p:pic>
        <p:nvPicPr>
          <p:cNvPr id="22" name="NASA.gif" descr="/Users/kgammage/Documents/CustomerWork/Meatballs/NASA.gif">
            <a:extLst>
              <a:ext uri="{FF2B5EF4-FFF2-40B4-BE49-F238E27FC236}">
                <a16:creationId xmlns:a16="http://schemas.microsoft.com/office/drawing/2014/main" id="{39CF79AC-2A51-4EA7-98EF-233727F9F0DD}"/>
              </a:ext>
            </a:extLst>
          </p:cNvPr>
          <p:cNvPicPr>
            <a:picLocks noChangeAspect="1"/>
          </p:cNvPicPr>
          <p:nvPr/>
        </p:nvPicPr>
        <p:blipFill>
          <a:blip r:embed="rId6" r:link="rId7"/>
          <a:stretch>
            <a:fillRect/>
          </a:stretch>
        </p:blipFill>
        <p:spPr>
          <a:xfrm>
            <a:off x="11003028" y="131253"/>
            <a:ext cx="972337" cy="836210"/>
          </a:xfrm>
          <a:prstGeom prst="rect">
            <a:avLst/>
          </a:prstGeom>
        </p:spPr>
      </p:pic>
      <p:sp>
        <p:nvSpPr>
          <p:cNvPr id="24" name="TextBox 23">
            <a:extLst>
              <a:ext uri="{FF2B5EF4-FFF2-40B4-BE49-F238E27FC236}">
                <a16:creationId xmlns:a16="http://schemas.microsoft.com/office/drawing/2014/main" id="{6BA98417-DC45-4387-A426-6DCD77ECFFBF}"/>
              </a:ext>
            </a:extLst>
          </p:cNvPr>
          <p:cNvSpPr txBox="1"/>
          <p:nvPr/>
        </p:nvSpPr>
        <p:spPr>
          <a:xfrm>
            <a:off x="9237433" y="2887009"/>
            <a:ext cx="2254957" cy="676852"/>
          </a:xfrm>
          <a:prstGeom prst="rect">
            <a:avLst/>
          </a:prstGeom>
          <a:noFill/>
        </p:spPr>
        <p:txBody>
          <a:bodyPr wrap="square" rtlCol="0">
            <a:spAutoFit/>
          </a:bodyPr>
          <a:lstStyle/>
          <a:p>
            <a:r>
              <a:rPr lang="en-US" sz="1899" dirty="0"/>
              <a:t>Authoritative Source of Truth</a:t>
            </a:r>
          </a:p>
        </p:txBody>
      </p:sp>
      <p:cxnSp>
        <p:nvCxnSpPr>
          <p:cNvPr id="25" name="Straight Connector 24">
            <a:extLst>
              <a:ext uri="{FF2B5EF4-FFF2-40B4-BE49-F238E27FC236}">
                <a16:creationId xmlns:a16="http://schemas.microsoft.com/office/drawing/2014/main" id="{F0909356-768D-4B30-8D66-7A78B900C0EC}"/>
              </a:ext>
            </a:extLst>
          </p:cNvPr>
          <p:cNvCxnSpPr>
            <a:cxnSpLocks/>
          </p:cNvCxnSpPr>
          <p:nvPr/>
        </p:nvCxnSpPr>
        <p:spPr>
          <a:xfrm flipV="1">
            <a:off x="6096000" y="3083534"/>
            <a:ext cx="3536178" cy="19633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Title 1">
            <a:extLst>
              <a:ext uri="{FF2B5EF4-FFF2-40B4-BE49-F238E27FC236}">
                <a16:creationId xmlns:a16="http://schemas.microsoft.com/office/drawing/2014/main" id="{2D6766DB-5AB3-4E8A-AE03-3C8502365B5B}"/>
              </a:ext>
            </a:extLst>
          </p:cNvPr>
          <p:cNvSpPr>
            <a:spLocks noGrp="1"/>
          </p:cNvSpPr>
          <p:nvPr>
            <p:ph type="title"/>
          </p:nvPr>
        </p:nvSpPr>
        <p:spPr>
          <a:xfrm>
            <a:off x="1041401" y="87950"/>
            <a:ext cx="9548811" cy="538588"/>
          </a:xfrm>
        </p:spPr>
        <p:txBody>
          <a:bodyPr>
            <a:normAutofit fontScale="90000"/>
          </a:bodyPr>
          <a:lstStyle/>
          <a:p>
            <a:pPr algn="ctr"/>
            <a:r>
              <a:rPr lang="en-US" b="1" dirty="0"/>
              <a:t>Interoperability</a:t>
            </a:r>
          </a:p>
        </p:txBody>
      </p:sp>
      <p:sp>
        <p:nvSpPr>
          <p:cNvPr id="31" name="Oval 30">
            <a:extLst>
              <a:ext uri="{FF2B5EF4-FFF2-40B4-BE49-F238E27FC236}">
                <a16:creationId xmlns:a16="http://schemas.microsoft.com/office/drawing/2014/main" id="{C610C34B-0C95-476B-9B59-D5AAEA2C1744}"/>
              </a:ext>
            </a:extLst>
          </p:cNvPr>
          <p:cNvSpPr/>
          <p:nvPr/>
        </p:nvSpPr>
        <p:spPr>
          <a:xfrm>
            <a:off x="6651546" y="2422358"/>
            <a:ext cx="813095" cy="541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62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741A2-D6DA-44EC-9572-2C3742D7DF98}"/>
              </a:ext>
            </a:extLst>
          </p:cNvPr>
          <p:cNvSpPr>
            <a:spLocks noGrp="1"/>
          </p:cNvSpPr>
          <p:nvPr>
            <p:ph type="sldNum" sz="quarter" idx="12"/>
          </p:nvPr>
        </p:nvSpPr>
        <p:spPr/>
        <p:txBody>
          <a:bodyPr/>
          <a:lstStyle/>
          <a:p>
            <a:fld id="{5E267D0C-D133-4E0D-B977-185831707AC6}" type="slidenum">
              <a:rPr lang="en-US" smtClean="0"/>
              <a:t>7</a:t>
            </a:fld>
            <a:endParaRPr lang="en-US" dirty="0"/>
          </a:p>
        </p:txBody>
      </p:sp>
      <p:pic>
        <p:nvPicPr>
          <p:cNvPr id="4" name="Picture 3">
            <a:extLst>
              <a:ext uri="{FF2B5EF4-FFF2-40B4-BE49-F238E27FC236}">
                <a16:creationId xmlns:a16="http://schemas.microsoft.com/office/drawing/2014/main" id="{7E08DD3D-BE93-4242-8567-16325E726BD1}"/>
              </a:ext>
            </a:extLst>
          </p:cNvPr>
          <p:cNvPicPr>
            <a:picLocks noChangeAspect="1"/>
          </p:cNvPicPr>
          <p:nvPr/>
        </p:nvPicPr>
        <p:blipFill>
          <a:blip r:embed="rId3"/>
          <a:stretch>
            <a:fillRect/>
          </a:stretch>
        </p:blipFill>
        <p:spPr>
          <a:xfrm>
            <a:off x="0" y="27810"/>
            <a:ext cx="12192000" cy="6830190"/>
          </a:xfrm>
          <a:prstGeom prst="rect">
            <a:avLst/>
          </a:prstGeom>
        </p:spPr>
      </p:pic>
      <p:sp>
        <p:nvSpPr>
          <p:cNvPr id="5" name="Rectangle 4">
            <a:extLst>
              <a:ext uri="{FF2B5EF4-FFF2-40B4-BE49-F238E27FC236}">
                <a16:creationId xmlns:a16="http://schemas.microsoft.com/office/drawing/2014/main" id="{FD2E3610-37A3-4CC8-A25D-57D448469F5A}"/>
              </a:ext>
            </a:extLst>
          </p:cNvPr>
          <p:cNvSpPr/>
          <p:nvPr/>
        </p:nvSpPr>
        <p:spPr>
          <a:xfrm>
            <a:off x="177800" y="3442905"/>
            <a:ext cx="9804400" cy="12413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dirty="0"/>
              <a:t>Conditions “ripe” for transformational change</a:t>
            </a:r>
          </a:p>
        </p:txBody>
      </p:sp>
    </p:spTree>
    <p:extLst>
      <p:ext uri="{BB962C8B-B14F-4D97-AF65-F5344CB8AC3E}">
        <p14:creationId xmlns:p14="http://schemas.microsoft.com/office/powerpoint/2010/main" val="63385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What is Digital Transformation, and Why is NASA Doing it? | NASA">
            <a:extLst>
              <a:ext uri="{FF2B5EF4-FFF2-40B4-BE49-F238E27FC236}">
                <a16:creationId xmlns:a16="http://schemas.microsoft.com/office/drawing/2014/main" id="{BE4F9BAF-C311-4E1A-A3F7-7103D7055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7" y="-18520"/>
            <a:ext cx="11498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79829" y="1898869"/>
            <a:ext cx="8905321" cy="2641840"/>
          </a:xfrm>
          <a:effectLst>
            <a:glow rad="127000">
              <a:schemeClr val="bg1"/>
            </a:glow>
          </a:effectLst>
        </p:spPr>
        <p:txBody>
          <a:bodyPr>
            <a:normAutofit fontScale="90000"/>
          </a:bodyPr>
          <a:lstStyle/>
          <a:p>
            <a:pPr algn="ctr"/>
            <a:br>
              <a:rPr lang="en-US" sz="4000" b="1" dirty="0"/>
            </a:br>
            <a:r>
              <a:rPr lang="en-US" b="1" dirty="0">
                <a:effectLst>
                  <a:glow rad="228600">
                    <a:schemeClr val="accent2">
                      <a:satMod val="175000"/>
                      <a:alpha val="40000"/>
                    </a:schemeClr>
                  </a:glow>
                </a:effectLst>
              </a:rPr>
              <a:t>OSMA’s adoption of a </a:t>
            </a:r>
            <a:br>
              <a:rPr lang="en-US" b="1" dirty="0">
                <a:effectLst>
                  <a:glow rad="228600">
                    <a:schemeClr val="accent2">
                      <a:satMod val="175000"/>
                      <a:alpha val="40000"/>
                    </a:schemeClr>
                  </a:glow>
                </a:effectLst>
              </a:rPr>
            </a:br>
            <a:r>
              <a:rPr lang="en-US" b="1" dirty="0">
                <a:effectLst>
                  <a:glow rad="228600">
                    <a:schemeClr val="accent2">
                      <a:satMod val="175000"/>
                      <a:alpha val="40000"/>
                    </a:schemeClr>
                  </a:glow>
                </a:effectLst>
              </a:rPr>
              <a:t>Transformative Vision </a:t>
            </a:r>
            <a:br>
              <a:rPr lang="en-US" b="1" dirty="0">
                <a:effectLst>
                  <a:glow rad="228600">
                    <a:schemeClr val="accent2">
                      <a:satMod val="175000"/>
                      <a:alpha val="40000"/>
                    </a:schemeClr>
                  </a:glow>
                </a:effectLst>
              </a:rPr>
            </a:br>
            <a:r>
              <a:rPr lang="en-US" b="1" dirty="0">
                <a:effectLst>
                  <a:glow rad="228600">
                    <a:schemeClr val="accent2">
                      <a:satMod val="175000"/>
                      <a:alpha val="40000"/>
                    </a:schemeClr>
                  </a:glow>
                </a:effectLst>
              </a:rPr>
              <a:t>built upon </a:t>
            </a:r>
            <a:br>
              <a:rPr lang="en-US" b="1" dirty="0">
                <a:effectLst>
                  <a:glow rad="228600">
                    <a:schemeClr val="accent2">
                      <a:satMod val="175000"/>
                      <a:alpha val="40000"/>
                    </a:schemeClr>
                  </a:glow>
                </a:effectLst>
              </a:rPr>
            </a:br>
            <a:r>
              <a:rPr lang="en-US" b="1" dirty="0">
                <a:effectLst>
                  <a:glow rad="228600">
                    <a:schemeClr val="accent2">
                      <a:satMod val="175000"/>
                      <a:alpha val="40000"/>
                    </a:schemeClr>
                  </a:glow>
                </a:effectLst>
              </a:rPr>
              <a:t>Data and Model-Centric principles </a:t>
            </a:r>
            <a:br>
              <a:rPr lang="en-US" b="1" dirty="0">
                <a:effectLst>
                  <a:glow rad="228600">
                    <a:schemeClr val="accent2">
                      <a:satMod val="175000"/>
                      <a:alpha val="40000"/>
                    </a:schemeClr>
                  </a:glow>
                </a:effectLst>
              </a:rPr>
            </a:br>
            <a:r>
              <a:rPr lang="en-US" b="1" dirty="0">
                <a:effectLst>
                  <a:glow rad="228600">
                    <a:schemeClr val="accent2">
                      <a:satMod val="175000"/>
                      <a:alpha val="40000"/>
                    </a:schemeClr>
                  </a:glow>
                </a:effectLst>
              </a:rPr>
              <a:t>and technologies</a:t>
            </a:r>
            <a:endParaRPr lang="en-US" sz="4000" b="1" dirty="0"/>
          </a:p>
        </p:txBody>
      </p:sp>
      <p:sp>
        <p:nvSpPr>
          <p:cNvPr id="4" name="Slide Number Placeholder 3"/>
          <p:cNvSpPr>
            <a:spLocks noGrp="1"/>
          </p:cNvSpPr>
          <p:nvPr>
            <p:ph type="sldNum" sz="quarter" idx="4294967295"/>
          </p:nvPr>
        </p:nvSpPr>
        <p:spPr>
          <a:xfrm>
            <a:off x="8610600" y="637812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E99E5-8F11-4D46-8B27-FC02D164DEA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84319"/>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4"/>
          <a:stretch>
            <a:fillRect/>
          </a:stretch>
        </p:blipFill>
        <p:spPr>
          <a:xfrm>
            <a:off x="11578970" y="6253602"/>
            <a:ext cx="595211" cy="59223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1" y="6288571"/>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6" r:link="rId7"/>
          <a:stretch>
            <a:fillRect/>
          </a:stretch>
        </p:blipFill>
        <p:spPr>
          <a:xfrm>
            <a:off x="10988717" y="135505"/>
            <a:ext cx="972337" cy="836210"/>
          </a:xfrm>
          <a:prstGeom prst="rect">
            <a:avLst/>
          </a:prstGeom>
        </p:spPr>
      </p:pic>
      <p:sp>
        <p:nvSpPr>
          <p:cNvPr id="18" name="TextBox 17"/>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0" name="TextBox 19"/>
          <p:cNvSpPr txBox="1"/>
          <p:nvPr/>
        </p:nvSpPr>
        <p:spPr>
          <a:xfrm>
            <a:off x="3009463" y="6312555"/>
            <a:ext cx="8389152" cy="7464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Mission Miss</a:t>
            </a:r>
            <a:r>
              <a:rPr lang="en-US" sz="1600" b="1" dirty="0">
                <a:solidFill>
                  <a:srgbClr val="5B9BD5">
                    <a:lumMod val="50000"/>
                  </a:srgbClr>
                </a:solidFill>
                <a:latin typeface="Calibri" panose="020F0502020204030204"/>
              </a:rPr>
              <a:t>Mission Assurance </a:t>
            </a: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Standards and Capabilities Division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Tree>
    <p:extLst>
      <p:ext uri="{BB962C8B-B14F-4D97-AF65-F5344CB8AC3E}">
        <p14:creationId xmlns:p14="http://schemas.microsoft.com/office/powerpoint/2010/main" val="422155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1" y="408710"/>
            <a:ext cx="9548811" cy="538588"/>
          </a:xfrm>
        </p:spPr>
        <p:txBody>
          <a:bodyPr>
            <a:normAutofit fontScale="90000"/>
          </a:bodyPr>
          <a:lstStyle/>
          <a:p>
            <a:pPr algn="ctr"/>
            <a:r>
              <a:rPr lang="en-US" b="1" dirty="0"/>
              <a:t>Knowledge vs Influence Curve</a:t>
            </a:r>
            <a:br>
              <a:rPr lang="en-US" b="1" dirty="0"/>
            </a:br>
            <a:r>
              <a:rPr lang="en-US" b="1" dirty="0"/>
              <a:t>SMA Impact on “Critical Decision Making”</a:t>
            </a:r>
          </a:p>
        </p:txBody>
      </p:sp>
      <p:sp>
        <p:nvSpPr>
          <p:cNvPr id="4" name="Slide Number Placeholder 3"/>
          <p:cNvSpPr>
            <a:spLocks noGrp="1"/>
          </p:cNvSpPr>
          <p:nvPr>
            <p:ph type="sldNum" sz="quarter" idx="4294967295"/>
          </p:nvPr>
        </p:nvSpPr>
        <p:spPr>
          <a:xfrm>
            <a:off x="8610600" y="637812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E99E5-8F11-4D46-8B27-FC02D164DEA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Rectangle 13"/>
          <p:cNvSpPr/>
          <p:nvPr/>
        </p:nvSpPr>
        <p:spPr>
          <a:xfrm>
            <a:off x="1907062" y="6284319"/>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1" y="6288571"/>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8" name="TextBox 17"/>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0" name="TextBox 19"/>
          <p:cNvSpPr txBox="1"/>
          <p:nvPr/>
        </p:nvSpPr>
        <p:spPr>
          <a:xfrm>
            <a:off x="3009463" y="6312555"/>
            <a:ext cx="8389152" cy="7464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Mission Miss</a:t>
            </a:r>
            <a:r>
              <a:rPr lang="en-US" sz="1600" b="1" dirty="0">
                <a:solidFill>
                  <a:srgbClr val="5B9BD5">
                    <a:lumMod val="50000"/>
                  </a:srgbClr>
                </a:solidFill>
                <a:latin typeface="Calibri" panose="020F0502020204030204"/>
              </a:rPr>
              <a:t>Mission Assurance </a:t>
            </a: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Standards and Capabilities Division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pic>
        <p:nvPicPr>
          <p:cNvPr id="21" name="Picture 20">
            <a:extLst>
              <a:ext uri="{FF2B5EF4-FFF2-40B4-BE49-F238E27FC236}">
                <a16:creationId xmlns:a16="http://schemas.microsoft.com/office/drawing/2014/main" id="{E7EA3312-A550-4A09-873E-4777EC87D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4319"/>
            <a:ext cx="2354683" cy="574588"/>
          </a:xfrm>
          <a:prstGeom prst="rect">
            <a:avLst/>
          </a:prstGeom>
          <a:solidFill>
            <a:schemeClr val="accent1">
              <a:lumMod val="75000"/>
            </a:schemeClr>
          </a:solidFill>
        </p:spPr>
      </p:pic>
      <p:pic>
        <p:nvPicPr>
          <p:cNvPr id="22" name="NASA.gif" descr="/Users/kgammage/Documents/CustomerWork/Meatballs/NASA.gif">
            <a:extLst>
              <a:ext uri="{FF2B5EF4-FFF2-40B4-BE49-F238E27FC236}">
                <a16:creationId xmlns:a16="http://schemas.microsoft.com/office/drawing/2014/main" id="{39CF79AC-2A51-4EA7-98EF-233727F9F0DD}"/>
              </a:ext>
            </a:extLst>
          </p:cNvPr>
          <p:cNvPicPr>
            <a:picLocks noChangeAspect="1"/>
          </p:cNvPicPr>
          <p:nvPr/>
        </p:nvPicPr>
        <p:blipFill>
          <a:blip r:embed="rId5" r:link="rId6"/>
          <a:stretch>
            <a:fillRect/>
          </a:stretch>
        </p:blipFill>
        <p:spPr>
          <a:xfrm>
            <a:off x="11003028" y="131253"/>
            <a:ext cx="972337" cy="836210"/>
          </a:xfrm>
          <a:prstGeom prst="rect">
            <a:avLst/>
          </a:prstGeom>
        </p:spPr>
      </p:pic>
      <p:pic>
        <p:nvPicPr>
          <p:cNvPr id="25" name="Picture 55">
            <a:extLst>
              <a:ext uri="{FF2B5EF4-FFF2-40B4-BE49-F238E27FC236}">
                <a16:creationId xmlns:a16="http://schemas.microsoft.com/office/drawing/2014/main" id="{369F1092-B83E-4C1B-9E5A-93E0A59F78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600" y="1154181"/>
            <a:ext cx="8446591" cy="478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4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x2015 Overview - recommendation - senior staff" id="{506F2C84-817C-4804-BADC-2BC54DE0D1DF}" vid="{001C7D3F-119F-4925-A834-635C536D8968}"/>
    </a:ext>
  </a:extLst>
</a:theme>
</file>

<file path=ppt/theme/theme2.xml><?xml version="1.0" encoding="utf-8"?>
<a:theme xmlns:a="http://schemas.openxmlformats.org/drawingml/2006/main" name="2_Theme">
  <a:themeElements>
    <a:clrScheme name="NASA_Drew">
      <a:dk1>
        <a:srgbClr val="000000"/>
      </a:dk1>
      <a:lt1>
        <a:srgbClr val="FFFFFF"/>
      </a:lt1>
      <a:dk2>
        <a:srgbClr val="17406D"/>
      </a:dk2>
      <a:lt2>
        <a:srgbClr val="DBEFF9"/>
      </a:lt2>
      <a:accent1>
        <a:srgbClr val="115BD7"/>
      </a:accent1>
      <a:accent2>
        <a:srgbClr val="0A3D91"/>
      </a:accent2>
      <a:accent3>
        <a:srgbClr val="323A44"/>
      </a:accent3>
      <a:accent4>
        <a:srgbClr val="0BBEE7"/>
      </a:accent4>
      <a:accent5>
        <a:srgbClr val="036A98"/>
      </a:accent5>
      <a:accent6>
        <a:srgbClr val="DD351B"/>
      </a:accent6>
      <a:hlink>
        <a:srgbClr val="F49100"/>
      </a:hlink>
      <a:folHlink>
        <a:srgbClr val="85DFD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BSE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90000"/>
          </a:schemeClr>
        </a:solidFill>
      </a:spPr>
      <a:bodyPr wrap="square">
        <a:spAutoFit/>
      </a:bodyPr>
      <a:lstStyle>
        <a:defPPr algn="ctr">
          <a:defRPr sz="2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BSE Theme" id="{46A71DFE-3CFC-4394-90AA-3FF3BF4C58D3}" vid="{CBD7DA84-E49F-4A98-80B1-E1BE2189F21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D1E2BB92CBC144967077C2021A537D" ma:contentTypeVersion="11" ma:contentTypeDescription="Create a new document." ma:contentTypeScope="" ma:versionID="012f9965a4c13f83ada99d9923bf42ca">
  <xsd:schema xmlns:xsd="http://www.w3.org/2001/XMLSchema" xmlns:xs="http://www.w3.org/2001/XMLSchema" xmlns:p="http://schemas.microsoft.com/office/2006/metadata/properties" xmlns:ns3="c852713b-0caa-4ac0-ba75-048f00e27b76" xmlns:ns4="a3f7648c-ef34-4383-9913-3e4132c38d7f" targetNamespace="http://schemas.microsoft.com/office/2006/metadata/properties" ma:root="true" ma:fieldsID="9c963d170ae08ce6a9262712644f7b0b" ns3:_="" ns4:_="">
    <xsd:import namespace="c852713b-0caa-4ac0-ba75-048f00e27b76"/>
    <xsd:import namespace="a3f7648c-ef34-4383-9913-3e4132c38d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2713b-0caa-4ac0-ba75-048f00e27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f7648c-ef34-4383-9913-3e4132c38d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3f7648c-ef34-4383-9913-3e4132c38d7f">
      <UserInfo>
        <DisplayName>Saunders, Melanie (HQ-AA000)</DisplayName>
        <AccountId>282</AccountId>
        <AccountType/>
      </UserInfo>
    </SharedWithUsers>
  </documentManagement>
</p:properties>
</file>

<file path=customXml/itemProps1.xml><?xml version="1.0" encoding="utf-8"?>
<ds:datastoreItem xmlns:ds="http://schemas.openxmlformats.org/officeDocument/2006/customXml" ds:itemID="{5456BE33-725A-4F6E-BFA3-9FE1EB87ED65}">
  <ds:schemaRefs>
    <ds:schemaRef ds:uri="http://schemas.microsoft.com/sharepoint/v3/contenttype/forms"/>
  </ds:schemaRefs>
</ds:datastoreItem>
</file>

<file path=customXml/itemProps2.xml><?xml version="1.0" encoding="utf-8"?>
<ds:datastoreItem xmlns:ds="http://schemas.openxmlformats.org/officeDocument/2006/customXml" ds:itemID="{88D18134-63C0-489E-B4BA-36DF8A7ED669}">
  <ds:schemaRefs>
    <ds:schemaRef ds:uri="a3f7648c-ef34-4383-9913-3e4132c38d7f"/>
    <ds:schemaRef ds:uri="c852713b-0caa-4ac0-ba75-048f00e27b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8D80B8-18DD-4184-B7C8-E3E6D09E3268}">
  <ds:schemaRefs>
    <ds:schemaRef ds:uri="http://schemas.openxmlformats.org/package/2006/metadata/core-properties"/>
    <ds:schemaRef ds:uri="http://purl.org/dc/dcmitype/"/>
    <ds:schemaRef ds:uri="http://purl.org/dc/terms/"/>
    <ds:schemaRef ds:uri="http://schemas.microsoft.com/office/infopath/2007/PartnerControls"/>
    <ds:schemaRef ds:uri="http://www.w3.org/XML/1998/namespace"/>
    <ds:schemaRef ds:uri="c852713b-0caa-4ac0-ba75-048f00e27b76"/>
    <ds:schemaRef ds:uri="http://schemas.microsoft.com/office/2006/documentManagement/types"/>
    <ds:schemaRef ds:uri="a3f7648c-ef34-4383-9913-3e4132c38d7f"/>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3709</TotalTime>
  <Words>3987</Words>
  <Application>Microsoft Office PowerPoint</Application>
  <PresentationFormat>Widescreen</PresentationFormat>
  <Paragraphs>434</Paragraphs>
  <Slides>19</Slides>
  <Notes>18</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19</vt:i4>
      </vt:variant>
    </vt:vector>
  </HeadingPairs>
  <TitlesOfParts>
    <vt:vector size="37" baseType="lpstr">
      <vt:lpstr>Arial</vt:lpstr>
      <vt:lpstr>Arial Black</vt:lpstr>
      <vt:lpstr>Calibri</vt:lpstr>
      <vt:lpstr>Calibri Light</vt:lpstr>
      <vt:lpstr>Century Gothic</vt:lpstr>
      <vt:lpstr>Georgia Pro</vt:lpstr>
      <vt:lpstr>Helvetica</vt:lpstr>
      <vt:lpstr>MV Boli</vt:lpstr>
      <vt:lpstr>Roboto</vt:lpstr>
      <vt:lpstr>Source Sans Pro</vt:lpstr>
      <vt:lpstr>Times New Roman</vt:lpstr>
      <vt:lpstr>Titillium Web Bold</vt:lpstr>
      <vt:lpstr>Titillium Web Regular Bold</vt:lpstr>
      <vt:lpstr>1_Office Theme</vt:lpstr>
      <vt:lpstr>2_Theme</vt:lpstr>
      <vt:lpstr>2_MBSE Theme</vt:lpstr>
      <vt:lpstr>Office Theme</vt:lpstr>
      <vt:lpstr>2_Office Theme</vt:lpstr>
      <vt:lpstr>“Transformative Benefits” emerging from  NASA OSMA’s Data Centric and Model-Based  Frameworks </vt:lpstr>
      <vt:lpstr>Outline</vt:lpstr>
      <vt:lpstr>Background – The Perfect Storm</vt:lpstr>
      <vt:lpstr>PowerPoint Presentation</vt:lpstr>
      <vt:lpstr>PowerPoint Presentation</vt:lpstr>
      <vt:lpstr>Interoperability</vt:lpstr>
      <vt:lpstr>PowerPoint Presentation</vt:lpstr>
      <vt:lpstr> OSMA’s adoption of a  Transformative Vision  built upon  Data and Model-Centric principles  and technologies</vt:lpstr>
      <vt:lpstr>Knowledge vs Influence Curve SMA Impact on “Critical Decision Making”</vt:lpstr>
      <vt:lpstr>Evolving SMA Digital Transformation (DT) and MBMA Roadmap</vt:lpstr>
      <vt:lpstr>Policy Enabled Objectives Hierarchy On-Ramp for SMA Interoperability</vt:lpstr>
      <vt:lpstr>SMA Transformational Activities and Emerging Benefits</vt:lpstr>
      <vt:lpstr>Objectives-Driven Hierarchy</vt:lpstr>
      <vt:lpstr>Definitions and Shaping Concepts</vt:lpstr>
      <vt:lpstr>PowerPoint Presentation</vt:lpstr>
      <vt:lpstr>Definitions and Shaping Concepts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Marlowe, Jill M. (HQ-AA000)</dc:creator>
  <cp:lastModifiedBy>Diventi, Anthony J. (HQ-GD000)</cp:lastModifiedBy>
  <cp:revision>86</cp:revision>
  <dcterms:created xsi:type="dcterms:W3CDTF">2021-06-29T19:37:10Z</dcterms:created>
  <dcterms:modified xsi:type="dcterms:W3CDTF">2022-06-22T23:38:37Z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0x0101002BD1E2BB92CBC144967077C2021A537D</vt:lpwstr>
  </property>
</Properties>
</file>