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microsoft.com/office/2006/relationships/ui/userCustomization" Target="userCustomization/customUI.xml"/><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21"/>
  </p:notesMasterIdLst>
  <p:handoutMasterIdLst>
    <p:handoutMasterId r:id="rId22"/>
  </p:handoutMasterIdLst>
  <p:sldIdLst>
    <p:sldId id="258" r:id="rId2"/>
    <p:sldId id="260" r:id="rId3"/>
    <p:sldId id="286" r:id="rId4"/>
    <p:sldId id="291" r:id="rId5"/>
    <p:sldId id="274" r:id="rId6"/>
    <p:sldId id="275" r:id="rId7"/>
    <p:sldId id="289" r:id="rId8"/>
    <p:sldId id="292" r:id="rId9"/>
    <p:sldId id="285" r:id="rId10"/>
    <p:sldId id="282" r:id="rId11"/>
    <p:sldId id="293" r:id="rId12"/>
    <p:sldId id="284" r:id="rId13"/>
    <p:sldId id="294" r:id="rId14"/>
    <p:sldId id="290" r:id="rId15"/>
    <p:sldId id="295" r:id="rId16"/>
    <p:sldId id="278" r:id="rId17"/>
    <p:sldId id="288" r:id="rId18"/>
    <p:sldId id="279" r:id="rId19"/>
    <p:sldId id="273" r:id="rId20"/>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822" userDrawn="1">
          <p15:clr>
            <a:srgbClr val="A4A3A4"/>
          </p15:clr>
        </p15:guide>
        <p15:guide id="3" orient="horz" pos="4156" userDrawn="1">
          <p15:clr>
            <a:srgbClr val="A4A3A4"/>
          </p15:clr>
        </p15:guide>
        <p15:guide id="4" orient="horz" pos="2115" userDrawn="1">
          <p15:clr>
            <a:srgbClr val="A4A3A4"/>
          </p15:clr>
        </p15:guide>
        <p15:guide id="5" orient="horz" pos="2205" userDrawn="1">
          <p15:clr>
            <a:srgbClr val="A4A3A4"/>
          </p15:clr>
        </p15:guide>
        <p15:guide id="6" orient="horz" pos="1888" userDrawn="1">
          <p15:clr>
            <a:srgbClr val="A4A3A4"/>
          </p15:clr>
        </p15:guide>
        <p15:guide id="7" orient="horz" pos="210" userDrawn="1">
          <p15:clr>
            <a:srgbClr val="A4A3A4"/>
          </p15:clr>
        </p15:guide>
        <p15:guide id="8" orient="horz" pos="3566" userDrawn="1">
          <p15:clr>
            <a:srgbClr val="A4A3A4"/>
          </p15:clr>
        </p15:guide>
        <p15:guide id="9" pos="3991" userDrawn="1">
          <p15:clr>
            <a:srgbClr val="A4A3A4"/>
          </p15:clr>
        </p15:guide>
        <p15:guide id="10" pos="484" userDrawn="1">
          <p15:clr>
            <a:srgbClr val="A4A3A4"/>
          </p15:clr>
        </p15:guide>
        <p15:guide id="11" pos="363" userDrawn="1">
          <p15:clr>
            <a:srgbClr val="A4A3A4"/>
          </p15:clr>
        </p15:guide>
        <p15:guide id="12" pos="3931" userDrawn="1">
          <p15:clr>
            <a:srgbClr val="A4A3A4"/>
          </p15:clr>
        </p15:guide>
        <p15:guide id="13" pos="4052" userDrawn="1">
          <p15:clr>
            <a:srgbClr val="A4A3A4"/>
          </p15:clr>
        </p15:guide>
        <p15:guide id="14" pos="2752" userDrawn="1">
          <p15:clr>
            <a:srgbClr val="A4A3A4"/>
          </p15:clr>
        </p15:guide>
        <p15:guide id="15" pos="2872" userDrawn="1">
          <p15:clr>
            <a:srgbClr val="A4A3A4"/>
          </p15:clr>
        </p15:guide>
        <p15:guide id="16" pos="5111" userDrawn="1">
          <p15:clr>
            <a:srgbClr val="A4A3A4"/>
          </p15:clr>
        </p15:guide>
        <p15:guide id="17" pos="5231" userDrawn="1">
          <p15:clr>
            <a:srgbClr val="A4A3A4"/>
          </p15:clr>
        </p15:guide>
        <p15:guide id="18" pos="7469"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DE247A5-C3B5-1F22-1C8F-F60A0937BD90}" name="KARTHIK RAVICHANDRAN" initials="KR" userId="S::karthik.ravichandran@relsafe.co.in::838ec32d-a10c-477b-9d21-f4331547783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60" autoAdjust="0"/>
    <p:restoredTop sz="96318" autoAdjust="0"/>
  </p:normalViewPr>
  <p:slideViewPr>
    <p:cSldViewPr showGuides="1">
      <p:cViewPr varScale="1">
        <p:scale>
          <a:sx n="111" d="100"/>
          <a:sy n="111" d="100"/>
        </p:scale>
        <p:origin x="792" y="114"/>
      </p:cViewPr>
      <p:guideLst>
        <p:guide orient="horz" pos="2160"/>
        <p:guide orient="horz" pos="822"/>
        <p:guide orient="horz" pos="4156"/>
        <p:guide orient="horz" pos="2115"/>
        <p:guide orient="horz" pos="2205"/>
        <p:guide orient="horz" pos="1888"/>
        <p:guide orient="horz" pos="210"/>
        <p:guide orient="horz" pos="3566"/>
        <p:guide pos="3991"/>
        <p:guide pos="484"/>
        <p:guide pos="363"/>
        <p:guide pos="3931"/>
        <p:guide pos="4052"/>
        <p:guide pos="2752"/>
        <p:guide pos="2872"/>
        <p:guide pos="5111"/>
        <p:guide pos="5231"/>
        <p:guide pos="7469"/>
      </p:guideLst>
    </p:cSldViewPr>
  </p:slideViewPr>
  <p:notesTextViewPr>
    <p:cViewPr>
      <p:scale>
        <a:sx n="125" d="100"/>
        <a:sy n="125" d="100"/>
      </p:scale>
      <p:origin x="0" y="0"/>
    </p:cViewPr>
  </p:notesTextViewPr>
  <p:notesViewPr>
    <p:cSldViewPr showGuides="1">
      <p:cViewPr varScale="1">
        <p:scale>
          <a:sx n="79" d="100"/>
          <a:sy n="79" d="100"/>
        </p:scale>
        <p:origin x="-2682"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CEB742-7DA2-45BF-9F84-EF8C57F7D250}" type="doc">
      <dgm:prSet loTypeId="urn:microsoft.com/office/officeart/2008/layout/LinedList" loCatId="list" qsTypeId="urn:microsoft.com/office/officeart/2005/8/quickstyle/simple1" qsCatId="simple" csTypeId="urn:microsoft.com/office/officeart/2005/8/colors/accent0_2" csCatId="mainScheme" phldr="1"/>
      <dgm:spPr/>
      <dgm:t>
        <a:bodyPr/>
        <a:lstStyle/>
        <a:p>
          <a:endParaRPr lang="en-IN"/>
        </a:p>
      </dgm:t>
    </dgm:pt>
    <dgm:pt modelId="{765CF017-7530-4743-9F32-597A202DF504}">
      <dgm:prSet phldrT="[Text]" custT="1"/>
      <dgm:spPr/>
      <dgm:t>
        <a:bodyPr/>
        <a:lstStyle/>
        <a:p>
          <a:pPr>
            <a:lnSpc>
              <a:spcPct val="114000"/>
            </a:lnSpc>
            <a:buFont typeface="Arial" panose="020B0604020202020204" pitchFamily="34" charset="0"/>
            <a:buNone/>
          </a:pPr>
          <a:r>
            <a:rPr lang="en-US" sz="1600" dirty="0">
              <a:solidFill>
                <a:schemeClr val="accent1"/>
              </a:solidFill>
            </a:rPr>
            <a:t>Development of KKL specific SIFF methodology (based on EPRI method) to address both deterministic and probabilistic perspectives in an integrated manner</a:t>
          </a:r>
          <a:r>
            <a:rPr lang="de-CH" sz="1600" dirty="0">
              <a:solidFill>
                <a:schemeClr val="accent1"/>
              </a:solidFill>
            </a:rPr>
            <a:t>;</a:t>
          </a:r>
          <a:endParaRPr lang="en-IN" sz="1600" dirty="0">
            <a:solidFill>
              <a:schemeClr val="accent1"/>
            </a:solidFill>
          </a:endParaRPr>
        </a:p>
      </dgm:t>
    </dgm:pt>
    <dgm:pt modelId="{4703A4EE-276C-4931-8AC3-8ECC46FF6F80}" type="parTrans" cxnId="{EAB6E234-78FB-4329-8DAD-488FBF0C33C0}">
      <dgm:prSet/>
      <dgm:spPr/>
      <dgm:t>
        <a:bodyPr/>
        <a:lstStyle/>
        <a:p>
          <a:endParaRPr lang="en-IN" sz="1600">
            <a:solidFill>
              <a:schemeClr val="accent1"/>
            </a:solidFill>
          </a:endParaRPr>
        </a:p>
      </dgm:t>
    </dgm:pt>
    <dgm:pt modelId="{42307C01-2320-4D19-B066-96CACBB5F9BA}" type="sibTrans" cxnId="{EAB6E234-78FB-4329-8DAD-488FBF0C33C0}">
      <dgm:prSet/>
      <dgm:spPr/>
      <dgm:t>
        <a:bodyPr/>
        <a:lstStyle/>
        <a:p>
          <a:endParaRPr lang="en-IN" sz="1600">
            <a:solidFill>
              <a:schemeClr val="accent1"/>
            </a:solidFill>
          </a:endParaRPr>
        </a:p>
      </dgm:t>
    </dgm:pt>
    <dgm:pt modelId="{48325CD2-F1F0-4DB4-A8A4-C52B3963A993}">
      <dgm:prSet custT="1"/>
      <dgm:spPr/>
      <dgm:t>
        <a:bodyPr/>
        <a:lstStyle/>
        <a:p>
          <a:r>
            <a:rPr lang="en-US" sz="1600" dirty="0">
              <a:solidFill>
                <a:schemeClr val="accent1"/>
              </a:solidFill>
            </a:rPr>
            <a:t>Evaluate the impacts of seismically-induced internal fires / floods;</a:t>
          </a:r>
        </a:p>
      </dgm:t>
    </dgm:pt>
    <dgm:pt modelId="{24CC0680-D17E-42CE-A82A-976A6D2F3E03}" type="parTrans" cxnId="{DEA4D1DD-5456-4B38-9E0E-A8E158AABE10}">
      <dgm:prSet/>
      <dgm:spPr/>
      <dgm:t>
        <a:bodyPr/>
        <a:lstStyle/>
        <a:p>
          <a:endParaRPr lang="en-IN" sz="1600">
            <a:solidFill>
              <a:schemeClr val="accent1"/>
            </a:solidFill>
          </a:endParaRPr>
        </a:p>
      </dgm:t>
    </dgm:pt>
    <dgm:pt modelId="{F589734E-5568-46E6-8C97-BD68A7C2F87F}" type="sibTrans" cxnId="{DEA4D1DD-5456-4B38-9E0E-A8E158AABE10}">
      <dgm:prSet/>
      <dgm:spPr/>
      <dgm:t>
        <a:bodyPr/>
        <a:lstStyle/>
        <a:p>
          <a:endParaRPr lang="en-IN" sz="1600">
            <a:solidFill>
              <a:schemeClr val="accent1"/>
            </a:solidFill>
          </a:endParaRPr>
        </a:p>
      </dgm:t>
    </dgm:pt>
    <dgm:pt modelId="{50A77A27-FC51-4AB4-AF5C-42C58AADD415}">
      <dgm:prSet custT="1"/>
      <dgm:spPr/>
      <dgm:t>
        <a:bodyPr/>
        <a:lstStyle/>
        <a:p>
          <a:r>
            <a:rPr lang="en-GB" sz="1600" dirty="0">
              <a:solidFill>
                <a:schemeClr val="accent1"/>
              </a:solidFill>
            </a:rPr>
            <a:t>Analyse the risk from explosive materials and seismic interactions;</a:t>
          </a:r>
        </a:p>
      </dgm:t>
    </dgm:pt>
    <dgm:pt modelId="{4566F885-EADD-46E5-9EFC-75B7AAF96AC8}" type="parTrans" cxnId="{82D1553B-00EE-405A-B7AE-DB55FD48F668}">
      <dgm:prSet/>
      <dgm:spPr/>
      <dgm:t>
        <a:bodyPr/>
        <a:lstStyle/>
        <a:p>
          <a:endParaRPr lang="en-IN" sz="1600">
            <a:solidFill>
              <a:schemeClr val="accent1"/>
            </a:solidFill>
          </a:endParaRPr>
        </a:p>
      </dgm:t>
    </dgm:pt>
    <dgm:pt modelId="{9C8E99EE-0F71-468A-BA27-512E6D390519}" type="sibTrans" cxnId="{82D1553B-00EE-405A-B7AE-DB55FD48F668}">
      <dgm:prSet/>
      <dgm:spPr/>
      <dgm:t>
        <a:bodyPr/>
        <a:lstStyle/>
        <a:p>
          <a:endParaRPr lang="en-IN" sz="1600">
            <a:solidFill>
              <a:schemeClr val="accent1"/>
            </a:solidFill>
          </a:endParaRPr>
        </a:p>
      </dgm:t>
    </dgm:pt>
    <dgm:pt modelId="{552DDBA0-FD8B-4201-B883-4262175C6C8C}">
      <dgm:prSet custT="1"/>
      <dgm:spPr/>
      <dgm:t>
        <a:bodyPr/>
        <a:lstStyle/>
        <a:p>
          <a:r>
            <a:rPr lang="en-GB" sz="1600" dirty="0">
              <a:solidFill>
                <a:schemeClr val="accent1"/>
              </a:solidFill>
            </a:rPr>
            <a:t>Address the radiological concerns associated with SIFF;</a:t>
          </a:r>
        </a:p>
      </dgm:t>
    </dgm:pt>
    <dgm:pt modelId="{36B049A5-0161-464B-8E10-C6CC824F62BA}" type="parTrans" cxnId="{5FD55089-6E73-4E4D-AB30-7E5336F57A3C}">
      <dgm:prSet/>
      <dgm:spPr/>
      <dgm:t>
        <a:bodyPr/>
        <a:lstStyle/>
        <a:p>
          <a:endParaRPr lang="en-IN" sz="1600">
            <a:solidFill>
              <a:schemeClr val="accent1"/>
            </a:solidFill>
          </a:endParaRPr>
        </a:p>
      </dgm:t>
    </dgm:pt>
    <dgm:pt modelId="{324431BC-905F-4932-A6C4-45AC924FF7F8}" type="sibTrans" cxnId="{5FD55089-6E73-4E4D-AB30-7E5336F57A3C}">
      <dgm:prSet/>
      <dgm:spPr/>
      <dgm:t>
        <a:bodyPr/>
        <a:lstStyle/>
        <a:p>
          <a:endParaRPr lang="en-IN" sz="1600">
            <a:solidFill>
              <a:schemeClr val="accent1"/>
            </a:solidFill>
          </a:endParaRPr>
        </a:p>
      </dgm:t>
    </dgm:pt>
    <dgm:pt modelId="{5B0FFB29-CE82-489C-A862-EB1747EA88F2}">
      <dgm:prSet custT="1"/>
      <dgm:spPr/>
      <dgm:t>
        <a:bodyPr/>
        <a:lstStyle/>
        <a:p>
          <a:r>
            <a:rPr lang="en-US" sz="1600" dirty="0">
              <a:solidFill>
                <a:schemeClr val="accent1"/>
              </a:solidFill>
            </a:rPr>
            <a:t>Identify plant areas/locations which are risk significant </a:t>
          </a:r>
          <a:r>
            <a:rPr lang="en-US" sz="1600" strike="noStrike" dirty="0">
              <a:solidFill>
                <a:schemeClr val="accent1"/>
              </a:solidFill>
            </a:rPr>
            <a:t>from </a:t>
          </a:r>
          <a:r>
            <a:rPr lang="en-US" sz="1600" dirty="0">
              <a:solidFill>
                <a:schemeClr val="accent1"/>
              </a:solidFill>
            </a:rPr>
            <a:t>SIFF perspective at the end of study;</a:t>
          </a:r>
          <a:endParaRPr lang="de-CH" sz="1600" dirty="0">
            <a:solidFill>
              <a:schemeClr val="accent1"/>
            </a:solidFill>
          </a:endParaRPr>
        </a:p>
      </dgm:t>
    </dgm:pt>
    <dgm:pt modelId="{7BD59664-ADCE-4F57-8485-7F98BA57A75C}" type="parTrans" cxnId="{D3A827EF-087C-42CE-9E92-6E94DCC15EE2}">
      <dgm:prSet/>
      <dgm:spPr/>
      <dgm:t>
        <a:bodyPr/>
        <a:lstStyle/>
        <a:p>
          <a:endParaRPr lang="en-IN" sz="1600">
            <a:solidFill>
              <a:schemeClr val="accent1"/>
            </a:solidFill>
          </a:endParaRPr>
        </a:p>
      </dgm:t>
    </dgm:pt>
    <dgm:pt modelId="{64BA929E-9F4F-4E39-9BA2-1DA518F4B5C2}" type="sibTrans" cxnId="{D3A827EF-087C-42CE-9E92-6E94DCC15EE2}">
      <dgm:prSet/>
      <dgm:spPr/>
      <dgm:t>
        <a:bodyPr/>
        <a:lstStyle/>
        <a:p>
          <a:endParaRPr lang="en-IN" sz="1600">
            <a:solidFill>
              <a:schemeClr val="accent1"/>
            </a:solidFill>
          </a:endParaRPr>
        </a:p>
      </dgm:t>
    </dgm:pt>
    <dgm:pt modelId="{5DCE787B-4B9B-4EBD-8BE3-053555674DB8}">
      <dgm:prSet custT="1"/>
      <dgm:spPr/>
      <dgm:t>
        <a:bodyPr/>
        <a:lstStyle/>
        <a:p>
          <a:r>
            <a:rPr lang="en-US" sz="1600" dirty="0">
              <a:solidFill>
                <a:schemeClr val="accent1"/>
              </a:solidFill>
            </a:rPr>
            <a:t>Demonstrate the safe shutdown capability i.e., robustness of seismic safe shutdown paths (deterministic);</a:t>
          </a:r>
        </a:p>
      </dgm:t>
    </dgm:pt>
    <dgm:pt modelId="{F1BF76F7-8B94-413A-95C0-6401F0ACC96F}" type="parTrans" cxnId="{08A86C25-8291-416D-90AC-7090E95475C5}">
      <dgm:prSet/>
      <dgm:spPr/>
      <dgm:t>
        <a:bodyPr/>
        <a:lstStyle/>
        <a:p>
          <a:endParaRPr lang="en-IN" sz="1600">
            <a:solidFill>
              <a:schemeClr val="accent1"/>
            </a:solidFill>
          </a:endParaRPr>
        </a:p>
      </dgm:t>
    </dgm:pt>
    <dgm:pt modelId="{DDA88213-CE21-4C9F-B18A-11574EF4F6BB}" type="sibTrans" cxnId="{08A86C25-8291-416D-90AC-7090E95475C5}">
      <dgm:prSet/>
      <dgm:spPr/>
      <dgm:t>
        <a:bodyPr/>
        <a:lstStyle/>
        <a:p>
          <a:endParaRPr lang="en-IN" sz="1600">
            <a:solidFill>
              <a:schemeClr val="accent1"/>
            </a:solidFill>
          </a:endParaRPr>
        </a:p>
      </dgm:t>
    </dgm:pt>
    <dgm:pt modelId="{60BDD44D-425F-48C5-9A0A-00CDAF5F8467}">
      <dgm:prSet custT="1"/>
      <dgm:spPr/>
      <dgm:t>
        <a:bodyPr/>
        <a:lstStyle/>
        <a:p>
          <a:r>
            <a:rPr lang="en-US" sz="1600" dirty="0">
              <a:solidFill>
                <a:schemeClr val="accent1"/>
              </a:solidFill>
            </a:rPr>
            <a:t>Provide a quantitative evaluation of the risk from SIFF (probabilistic).</a:t>
          </a:r>
        </a:p>
      </dgm:t>
    </dgm:pt>
    <dgm:pt modelId="{B3B4D8FB-1624-4FD8-9E9B-3BF619622EAD}" type="parTrans" cxnId="{13D6BBF1-A88E-4C20-B760-39868469BEF7}">
      <dgm:prSet/>
      <dgm:spPr/>
      <dgm:t>
        <a:bodyPr/>
        <a:lstStyle/>
        <a:p>
          <a:endParaRPr lang="en-IN" sz="1600">
            <a:solidFill>
              <a:schemeClr val="accent1"/>
            </a:solidFill>
          </a:endParaRPr>
        </a:p>
      </dgm:t>
    </dgm:pt>
    <dgm:pt modelId="{91DF9471-05AD-4FD8-B56A-C7BC9E1FF6EC}" type="sibTrans" cxnId="{13D6BBF1-A88E-4C20-B760-39868469BEF7}">
      <dgm:prSet/>
      <dgm:spPr/>
      <dgm:t>
        <a:bodyPr/>
        <a:lstStyle/>
        <a:p>
          <a:endParaRPr lang="en-IN" sz="1600">
            <a:solidFill>
              <a:schemeClr val="accent1"/>
            </a:solidFill>
          </a:endParaRPr>
        </a:p>
      </dgm:t>
    </dgm:pt>
    <dgm:pt modelId="{DE9257DA-672D-4503-85E3-4BCF3636DDAA}" type="pres">
      <dgm:prSet presAssocID="{07CEB742-7DA2-45BF-9F84-EF8C57F7D250}" presName="vert0" presStyleCnt="0">
        <dgm:presLayoutVars>
          <dgm:dir/>
          <dgm:animOne val="branch"/>
          <dgm:animLvl val="lvl"/>
        </dgm:presLayoutVars>
      </dgm:prSet>
      <dgm:spPr/>
      <dgm:t>
        <a:bodyPr/>
        <a:lstStyle/>
        <a:p>
          <a:endParaRPr lang="de-DE"/>
        </a:p>
      </dgm:t>
    </dgm:pt>
    <dgm:pt modelId="{5C02C6F5-3763-45B5-B50C-C1F33599A88B}" type="pres">
      <dgm:prSet presAssocID="{765CF017-7530-4743-9F32-597A202DF504}" presName="thickLine" presStyleLbl="alignNode1" presStyleIdx="0" presStyleCnt="7"/>
      <dgm:spPr/>
    </dgm:pt>
    <dgm:pt modelId="{ED6E26FB-8644-4A4C-9FA3-414179E18333}" type="pres">
      <dgm:prSet presAssocID="{765CF017-7530-4743-9F32-597A202DF504}" presName="horz1" presStyleCnt="0"/>
      <dgm:spPr/>
    </dgm:pt>
    <dgm:pt modelId="{56C1D205-6C5E-40F0-BCEB-A0CB38562F10}" type="pres">
      <dgm:prSet presAssocID="{765CF017-7530-4743-9F32-597A202DF504}" presName="tx1" presStyleLbl="revTx" presStyleIdx="0" presStyleCnt="7" custScaleY="110633"/>
      <dgm:spPr/>
      <dgm:t>
        <a:bodyPr/>
        <a:lstStyle/>
        <a:p>
          <a:endParaRPr lang="de-DE"/>
        </a:p>
      </dgm:t>
    </dgm:pt>
    <dgm:pt modelId="{68E49C66-2614-45E2-BB5D-FE46A323E4E5}" type="pres">
      <dgm:prSet presAssocID="{765CF017-7530-4743-9F32-597A202DF504}" presName="vert1" presStyleCnt="0"/>
      <dgm:spPr/>
    </dgm:pt>
    <dgm:pt modelId="{63DB0417-676F-430C-BFCC-E648903E5CE8}" type="pres">
      <dgm:prSet presAssocID="{48325CD2-F1F0-4DB4-A8A4-C52B3963A993}" presName="thickLine" presStyleLbl="alignNode1" presStyleIdx="1" presStyleCnt="7"/>
      <dgm:spPr/>
    </dgm:pt>
    <dgm:pt modelId="{15762C2E-5BE9-4D4A-9DD6-5588C9045333}" type="pres">
      <dgm:prSet presAssocID="{48325CD2-F1F0-4DB4-A8A4-C52B3963A993}" presName="horz1" presStyleCnt="0"/>
      <dgm:spPr/>
    </dgm:pt>
    <dgm:pt modelId="{855D6017-582A-4705-8456-B6D698561169}" type="pres">
      <dgm:prSet presAssocID="{48325CD2-F1F0-4DB4-A8A4-C52B3963A993}" presName="tx1" presStyleLbl="revTx" presStyleIdx="1" presStyleCnt="7"/>
      <dgm:spPr/>
      <dgm:t>
        <a:bodyPr/>
        <a:lstStyle/>
        <a:p>
          <a:endParaRPr lang="de-DE"/>
        </a:p>
      </dgm:t>
    </dgm:pt>
    <dgm:pt modelId="{24A806A8-7268-49B8-91CB-0A68B09A481B}" type="pres">
      <dgm:prSet presAssocID="{48325CD2-F1F0-4DB4-A8A4-C52B3963A993}" presName="vert1" presStyleCnt="0"/>
      <dgm:spPr/>
    </dgm:pt>
    <dgm:pt modelId="{4658BDC5-840C-4915-9F3B-9360A7EFE189}" type="pres">
      <dgm:prSet presAssocID="{50A77A27-FC51-4AB4-AF5C-42C58AADD415}" presName="thickLine" presStyleLbl="alignNode1" presStyleIdx="2" presStyleCnt="7"/>
      <dgm:spPr/>
    </dgm:pt>
    <dgm:pt modelId="{400637D8-C3B8-43D5-9D00-67566EAA193F}" type="pres">
      <dgm:prSet presAssocID="{50A77A27-FC51-4AB4-AF5C-42C58AADD415}" presName="horz1" presStyleCnt="0"/>
      <dgm:spPr/>
    </dgm:pt>
    <dgm:pt modelId="{44DB943B-D567-493E-B2CD-A482CC4BFDED}" type="pres">
      <dgm:prSet presAssocID="{50A77A27-FC51-4AB4-AF5C-42C58AADD415}" presName="tx1" presStyleLbl="revTx" presStyleIdx="2" presStyleCnt="7"/>
      <dgm:spPr/>
      <dgm:t>
        <a:bodyPr/>
        <a:lstStyle/>
        <a:p>
          <a:endParaRPr lang="de-DE"/>
        </a:p>
      </dgm:t>
    </dgm:pt>
    <dgm:pt modelId="{2203CFB1-7972-40D8-8E71-A94F71A6CC91}" type="pres">
      <dgm:prSet presAssocID="{50A77A27-FC51-4AB4-AF5C-42C58AADD415}" presName="vert1" presStyleCnt="0"/>
      <dgm:spPr/>
    </dgm:pt>
    <dgm:pt modelId="{7A382EE0-8F58-4FEB-AAC9-7F0F185CA90B}" type="pres">
      <dgm:prSet presAssocID="{552DDBA0-FD8B-4201-B883-4262175C6C8C}" presName="thickLine" presStyleLbl="alignNode1" presStyleIdx="3" presStyleCnt="7"/>
      <dgm:spPr/>
    </dgm:pt>
    <dgm:pt modelId="{5301112F-276D-4671-8E8C-025166C99753}" type="pres">
      <dgm:prSet presAssocID="{552DDBA0-FD8B-4201-B883-4262175C6C8C}" presName="horz1" presStyleCnt="0"/>
      <dgm:spPr/>
    </dgm:pt>
    <dgm:pt modelId="{8A781E71-8851-4942-A061-98C6832CD1E3}" type="pres">
      <dgm:prSet presAssocID="{552DDBA0-FD8B-4201-B883-4262175C6C8C}" presName="tx1" presStyleLbl="revTx" presStyleIdx="3" presStyleCnt="7"/>
      <dgm:spPr/>
      <dgm:t>
        <a:bodyPr/>
        <a:lstStyle/>
        <a:p>
          <a:endParaRPr lang="de-DE"/>
        </a:p>
      </dgm:t>
    </dgm:pt>
    <dgm:pt modelId="{DDFEE94E-6249-46BC-9474-2D58B015492D}" type="pres">
      <dgm:prSet presAssocID="{552DDBA0-FD8B-4201-B883-4262175C6C8C}" presName="vert1" presStyleCnt="0"/>
      <dgm:spPr/>
    </dgm:pt>
    <dgm:pt modelId="{6B4248FA-81DE-46EA-AF08-D22DBC56669E}" type="pres">
      <dgm:prSet presAssocID="{5B0FFB29-CE82-489C-A862-EB1747EA88F2}" presName="thickLine" presStyleLbl="alignNode1" presStyleIdx="4" presStyleCnt="7"/>
      <dgm:spPr/>
    </dgm:pt>
    <dgm:pt modelId="{EEBFFDA4-5D1D-47B1-9E8F-DFB7F2654435}" type="pres">
      <dgm:prSet presAssocID="{5B0FFB29-CE82-489C-A862-EB1747EA88F2}" presName="horz1" presStyleCnt="0"/>
      <dgm:spPr/>
    </dgm:pt>
    <dgm:pt modelId="{CB9339CA-F222-4057-8BEB-FC7262B9899B}" type="pres">
      <dgm:prSet presAssocID="{5B0FFB29-CE82-489C-A862-EB1747EA88F2}" presName="tx1" presStyleLbl="revTx" presStyleIdx="4" presStyleCnt="7"/>
      <dgm:spPr/>
      <dgm:t>
        <a:bodyPr/>
        <a:lstStyle/>
        <a:p>
          <a:endParaRPr lang="de-DE"/>
        </a:p>
      </dgm:t>
    </dgm:pt>
    <dgm:pt modelId="{F4AEDDFC-1230-43BA-9195-ABFB4E1AE80A}" type="pres">
      <dgm:prSet presAssocID="{5B0FFB29-CE82-489C-A862-EB1747EA88F2}" presName="vert1" presStyleCnt="0"/>
      <dgm:spPr/>
    </dgm:pt>
    <dgm:pt modelId="{14B899E6-DC40-4342-8D1A-2ABB4C059409}" type="pres">
      <dgm:prSet presAssocID="{5DCE787B-4B9B-4EBD-8BE3-053555674DB8}" presName="thickLine" presStyleLbl="alignNode1" presStyleIdx="5" presStyleCnt="7"/>
      <dgm:spPr/>
    </dgm:pt>
    <dgm:pt modelId="{71F8ED8A-4E67-4E73-A3B7-C6B3FF7804CA}" type="pres">
      <dgm:prSet presAssocID="{5DCE787B-4B9B-4EBD-8BE3-053555674DB8}" presName="horz1" presStyleCnt="0"/>
      <dgm:spPr/>
    </dgm:pt>
    <dgm:pt modelId="{413016D8-B345-434B-B130-9C8D6C6A6F5B}" type="pres">
      <dgm:prSet presAssocID="{5DCE787B-4B9B-4EBD-8BE3-053555674DB8}" presName="tx1" presStyleLbl="revTx" presStyleIdx="5" presStyleCnt="7"/>
      <dgm:spPr/>
      <dgm:t>
        <a:bodyPr/>
        <a:lstStyle/>
        <a:p>
          <a:endParaRPr lang="de-DE"/>
        </a:p>
      </dgm:t>
    </dgm:pt>
    <dgm:pt modelId="{35A3952C-C9D1-4F58-AD8F-B2470C9945A7}" type="pres">
      <dgm:prSet presAssocID="{5DCE787B-4B9B-4EBD-8BE3-053555674DB8}" presName="vert1" presStyleCnt="0"/>
      <dgm:spPr/>
    </dgm:pt>
    <dgm:pt modelId="{8DAE9F8C-3CA7-421D-BCC9-1E6FC5A1F9EE}" type="pres">
      <dgm:prSet presAssocID="{60BDD44D-425F-48C5-9A0A-00CDAF5F8467}" presName="thickLine" presStyleLbl="alignNode1" presStyleIdx="6" presStyleCnt="7"/>
      <dgm:spPr/>
    </dgm:pt>
    <dgm:pt modelId="{0AAD7F07-26EF-491A-8E32-6D5922853223}" type="pres">
      <dgm:prSet presAssocID="{60BDD44D-425F-48C5-9A0A-00CDAF5F8467}" presName="horz1" presStyleCnt="0"/>
      <dgm:spPr/>
    </dgm:pt>
    <dgm:pt modelId="{7B887E8C-DB81-4B77-9C4B-ED2C86ADF368}" type="pres">
      <dgm:prSet presAssocID="{60BDD44D-425F-48C5-9A0A-00CDAF5F8467}" presName="tx1" presStyleLbl="revTx" presStyleIdx="6" presStyleCnt="7"/>
      <dgm:spPr/>
      <dgm:t>
        <a:bodyPr/>
        <a:lstStyle/>
        <a:p>
          <a:endParaRPr lang="de-DE"/>
        </a:p>
      </dgm:t>
    </dgm:pt>
    <dgm:pt modelId="{B75F854F-02DE-4907-BFBD-8BF4163AB3D2}" type="pres">
      <dgm:prSet presAssocID="{60BDD44D-425F-48C5-9A0A-00CDAF5F8467}" presName="vert1" presStyleCnt="0"/>
      <dgm:spPr/>
    </dgm:pt>
  </dgm:ptLst>
  <dgm:cxnLst>
    <dgm:cxn modelId="{EAB6E234-78FB-4329-8DAD-488FBF0C33C0}" srcId="{07CEB742-7DA2-45BF-9F84-EF8C57F7D250}" destId="{765CF017-7530-4743-9F32-597A202DF504}" srcOrd="0" destOrd="0" parTransId="{4703A4EE-276C-4931-8AC3-8ECC46FF6F80}" sibTransId="{42307C01-2320-4D19-B066-96CACBB5F9BA}"/>
    <dgm:cxn modelId="{FD632298-E63D-4CBA-8B47-878A183BB305}" type="presOf" srcId="{5DCE787B-4B9B-4EBD-8BE3-053555674DB8}" destId="{413016D8-B345-434B-B130-9C8D6C6A6F5B}" srcOrd="0" destOrd="0" presId="urn:microsoft.com/office/officeart/2008/layout/LinedList"/>
    <dgm:cxn modelId="{33C7CA6B-49F4-4DE8-A076-6903BBBBBBC0}" type="presOf" srcId="{765CF017-7530-4743-9F32-597A202DF504}" destId="{56C1D205-6C5E-40F0-BCEB-A0CB38562F10}" srcOrd="0" destOrd="0" presId="urn:microsoft.com/office/officeart/2008/layout/LinedList"/>
    <dgm:cxn modelId="{D3A827EF-087C-42CE-9E92-6E94DCC15EE2}" srcId="{07CEB742-7DA2-45BF-9F84-EF8C57F7D250}" destId="{5B0FFB29-CE82-489C-A862-EB1747EA88F2}" srcOrd="4" destOrd="0" parTransId="{7BD59664-ADCE-4F57-8485-7F98BA57A75C}" sibTransId="{64BA929E-9F4F-4E39-9BA2-1DA518F4B5C2}"/>
    <dgm:cxn modelId="{13D6BBF1-A88E-4C20-B760-39868469BEF7}" srcId="{07CEB742-7DA2-45BF-9F84-EF8C57F7D250}" destId="{60BDD44D-425F-48C5-9A0A-00CDAF5F8467}" srcOrd="6" destOrd="0" parTransId="{B3B4D8FB-1624-4FD8-9E9B-3BF619622EAD}" sibTransId="{91DF9471-05AD-4FD8-B56A-C7BC9E1FF6EC}"/>
    <dgm:cxn modelId="{DEA4D1DD-5456-4B38-9E0E-A8E158AABE10}" srcId="{07CEB742-7DA2-45BF-9F84-EF8C57F7D250}" destId="{48325CD2-F1F0-4DB4-A8A4-C52B3963A993}" srcOrd="1" destOrd="0" parTransId="{24CC0680-D17E-42CE-A82A-976A6D2F3E03}" sibTransId="{F589734E-5568-46E6-8C97-BD68A7C2F87F}"/>
    <dgm:cxn modelId="{3504E8C8-6335-4FAC-946D-8224497C7315}" type="presOf" srcId="{60BDD44D-425F-48C5-9A0A-00CDAF5F8467}" destId="{7B887E8C-DB81-4B77-9C4B-ED2C86ADF368}" srcOrd="0" destOrd="0" presId="urn:microsoft.com/office/officeart/2008/layout/LinedList"/>
    <dgm:cxn modelId="{9F71A536-DC55-44B8-9914-D8021CFC807F}" type="presOf" srcId="{50A77A27-FC51-4AB4-AF5C-42C58AADD415}" destId="{44DB943B-D567-493E-B2CD-A482CC4BFDED}" srcOrd="0" destOrd="0" presId="urn:microsoft.com/office/officeart/2008/layout/LinedList"/>
    <dgm:cxn modelId="{5FD55089-6E73-4E4D-AB30-7E5336F57A3C}" srcId="{07CEB742-7DA2-45BF-9F84-EF8C57F7D250}" destId="{552DDBA0-FD8B-4201-B883-4262175C6C8C}" srcOrd="3" destOrd="0" parTransId="{36B049A5-0161-464B-8E10-C6CC824F62BA}" sibTransId="{324431BC-905F-4932-A6C4-45AC924FF7F8}"/>
    <dgm:cxn modelId="{BCBD8661-9EAF-43E8-A79B-3BD9EA3C4D1B}" type="presOf" srcId="{48325CD2-F1F0-4DB4-A8A4-C52B3963A993}" destId="{855D6017-582A-4705-8456-B6D698561169}" srcOrd="0" destOrd="0" presId="urn:microsoft.com/office/officeart/2008/layout/LinedList"/>
    <dgm:cxn modelId="{82D1553B-00EE-405A-B7AE-DB55FD48F668}" srcId="{07CEB742-7DA2-45BF-9F84-EF8C57F7D250}" destId="{50A77A27-FC51-4AB4-AF5C-42C58AADD415}" srcOrd="2" destOrd="0" parTransId="{4566F885-EADD-46E5-9EFC-75B7AAF96AC8}" sibTransId="{9C8E99EE-0F71-468A-BA27-512E6D390519}"/>
    <dgm:cxn modelId="{D971F52E-227D-4E7A-BB53-923FDA84E923}" type="presOf" srcId="{552DDBA0-FD8B-4201-B883-4262175C6C8C}" destId="{8A781E71-8851-4942-A061-98C6832CD1E3}" srcOrd="0" destOrd="0" presId="urn:microsoft.com/office/officeart/2008/layout/LinedList"/>
    <dgm:cxn modelId="{0CA1B4BF-0F58-49DE-B34C-BACB231FFC26}" type="presOf" srcId="{07CEB742-7DA2-45BF-9F84-EF8C57F7D250}" destId="{DE9257DA-672D-4503-85E3-4BCF3636DDAA}" srcOrd="0" destOrd="0" presId="urn:microsoft.com/office/officeart/2008/layout/LinedList"/>
    <dgm:cxn modelId="{B1DB3B33-0333-459F-A013-D7F0AAB2A86C}" type="presOf" srcId="{5B0FFB29-CE82-489C-A862-EB1747EA88F2}" destId="{CB9339CA-F222-4057-8BEB-FC7262B9899B}" srcOrd="0" destOrd="0" presId="urn:microsoft.com/office/officeart/2008/layout/LinedList"/>
    <dgm:cxn modelId="{08A86C25-8291-416D-90AC-7090E95475C5}" srcId="{07CEB742-7DA2-45BF-9F84-EF8C57F7D250}" destId="{5DCE787B-4B9B-4EBD-8BE3-053555674DB8}" srcOrd="5" destOrd="0" parTransId="{F1BF76F7-8B94-413A-95C0-6401F0ACC96F}" sibTransId="{DDA88213-CE21-4C9F-B18A-11574EF4F6BB}"/>
    <dgm:cxn modelId="{E67A6235-A88B-4A34-8263-8BC6946BB723}" type="presParOf" srcId="{DE9257DA-672D-4503-85E3-4BCF3636DDAA}" destId="{5C02C6F5-3763-45B5-B50C-C1F33599A88B}" srcOrd="0" destOrd="0" presId="urn:microsoft.com/office/officeart/2008/layout/LinedList"/>
    <dgm:cxn modelId="{7D18B904-EDD4-45A3-9085-7B1A3EE51834}" type="presParOf" srcId="{DE9257DA-672D-4503-85E3-4BCF3636DDAA}" destId="{ED6E26FB-8644-4A4C-9FA3-414179E18333}" srcOrd="1" destOrd="0" presId="urn:microsoft.com/office/officeart/2008/layout/LinedList"/>
    <dgm:cxn modelId="{2D473077-251E-493C-958F-31BBD8FD216C}" type="presParOf" srcId="{ED6E26FB-8644-4A4C-9FA3-414179E18333}" destId="{56C1D205-6C5E-40F0-BCEB-A0CB38562F10}" srcOrd="0" destOrd="0" presId="urn:microsoft.com/office/officeart/2008/layout/LinedList"/>
    <dgm:cxn modelId="{1D628A61-D45D-4C97-8E20-8EBDB2024C54}" type="presParOf" srcId="{ED6E26FB-8644-4A4C-9FA3-414179E18333}" destId="{68E49C66-2614-45E2-BB5D-FE46A323E4E5}" srcOrd="1" destOrd="0" presId="urn:microsoft.com/office/officeart/2008/layout/LinedList"/>
    <dgm:cxn modelId="{A8A00F11-4A37-449F-B448-B8E23795A830}" type="presParOf" srcId="{DE9257DA-672D-4503-85E3-4BCF3636DDAA}" destId="{63DB0417-676F-430C-BFCC-E648903E5CE8}" srcOrd="2" destOrd="0" presId="urn:microsoft.com/office/officeart/2008/layout/LinedList"/>
    <dgm:cxn modelId="{544B8D33-1799-4B98-B9DF-A0D8D9B74BD4}" type="presParOf" srcId="{DE9257DA-672D-4503-85E3-4BCF3636DDAA}" destId="{15762C2E-5BE9-4D4A-9DD6-5588C9045333}" srcOrd="3" destOrd="0" presId="urn:microsoft.com/office/officeart/2008/layout/LinedList"/>
    <dgm:cxn modelId="{48D4ADD5-8F25-45AD-9FCD-0CF089C3EC93}" type="presParOf" srcId="{15762C2E-5BE9-4D4A-9DD6-5588C9045333}" destId="{855D6017-582A-4705-8456-B6D698561169}" srcOrd="0" destOrd="0" presId="urn:microsoft.com/office/officeart/2008/layout/LinedList"/>
    <dgm:cxn modelId="{DA476A3D-E8A4-40EC-8262-5DC9C676846D}" type="presParOf" srcId="{15762C2E-5BE9-4D4A-9DD6-5588C9045333}" destId="{24A806A8-7268-49B8-91CB-0A68B09A481B}" srcOrd="1" destOrd="0" presId="urn:microsoft.com/office/officeart/2008/layout/LinedList"/>
    <dgm:cxn modelId="{AEE7E28B-5571-4E66-A5A4-B420D045E401}" type="presParOf" srcId="{DE9257DA-672D-4503-85E3-4BCF3636DDAA}" destId="{4658BDC5-840C-4915-9F3B-9360A7EFE189}" srcOrd="4" destOrd="0" presId="urn:microsoft.com/office/officeart/2008/layout/LinedList"/>
    <dgm:cxn modelId="{B8F98179-5711-41EE-8489-55F36DDA0A1F}" type="presParOf" srcId="{DE9257DA-672D-4503-85E3-4BCF3636DDAA}" destId="{400637D8-C3B8-43D5-9D00-67566EAA193F}" srcOrd="5" destOrd="0" presId="urn:microsoft.com/office/officeart/2008/layout/LinedList"/>
    <dgm:cxn modelId="{6EA460C5-3DC2-4AE4-96AE-E75A287F9499}" type="presParOf" srcId="{400637D8-C3B8-43D5-9D00-67566EAA193F}" destId="{44DB943B-D567-493E-B2CD-A482CC4BFDED}" srcOrd="0" destOrd="0" presId="urn:microsoft.com/office/officeart/2008/layout/LinedList"/>
    <dgm:cxn modelId="{DA89A754-2CDD-4EC6-A4F5-554A2E83CF52}" type="presParOf" srcId="{400637D8-C3B8-43D5-9D00-67566EAA193F}" destId="{2203CFB1-7972-40D8-8E71-A94F71A6CC91}" srcOrd="1" destOrd="0" presId="urn:microsoft.com/office/officeart/2008/layout/LinedList"/>
    <dgm:cxn modelId="{9CAC7BCB-BEEF-4A8C-9BB7-99C7E2CE218E}" type="presParOf" srcId="{DE9257DA-672D-4503-85E3-4BCF3636DDAA}" destId="{7A382EE0-8F58-4FEB-AAC9-7F0F185CA90B}" srcOrd="6" destOrd="0" presId="urn:microsoft.com/office/officeart/2008/layout/LinedList"/>
    <dgm:cxn modelId="{13A0A90C-3080-4D96-A65E-A9643FFD37AA}" type="presParOf" srcId="{DE9257DA-672D-4503-85E3-4BCF3636DDAA}" destId="{5301112F-276D-4671-8E8C-025166C99753}" srcOrd="7" destOrd="0" presId="urn:microsoft.com/office/officeart/2008/layout/LinedList"/>
    <dgm:cxn modelId="{C69EB998-387B-4764-A2A3-ECCAF47F5EB3}" type="presParOf" srcId="{5301112F-276D-4671-8E8C-025166C99753}" destId="{8A781E71-8851-4942-A061-98C6832CD1E3}" srcOrd="0" destOrd="0" presId="urn:microsoft.com/office/officeart/2008/layout/LinedList"/>
    <dgm:cxn modelId="{54CB0A68-F82B-4D2B-BC0D-F3EAC7FA3A37}" type="presParOf" srcId="{5301112F-276D-4671-8E8C-025166C99753}" destId="{DDFEE94E-6249-46BC-9474-2D58B015492D}" srcOrd="1" destOrd="0" presId="urn:microsoft.com/office/officeart/2008/layout/LinedList"/>
    <dgm:cxn modelId="{D1E51B02-0F5B-4F8B-A60E-095517F3AD17}" type="presParOf" srcId="{DE9257DA-672D-4503-85E3-4BCF3636DDAA}" destId="{6B4248FA-81DE-46EA-AF08-D22DBC56669E}" srcOrd="8" destOrd="0" presId="urn:microsoft.com/office/officeart/2008/layout/LinedList"/>
    <dgm:cxn modelId="{6BE4310C-03E4-4DB0-8458-BF1FD7485894}" type="presParOf" srcId="{DE9257DA-672D-4503-85E3-4BCF3636DDAA}" destId="{EEBFFDA4-5D1D-47B1-9E8F-DFB7F2654435}" srcOrd="9" destOrd="0" presId="urn:microsoft.com/office/officeart/2008/layout/LinedList"/>
    <dgm:cxn modelId="{DC7084F2-B53B-46F2-BDA8-C391C677F157}" type="presParOf" srcId="{EEBFFDA4-5D1D-47B1-9E8F-DFB7F2654435}" destId="{CB9339CA-F222-4057-8BEB-FC7262B9899B}" srcOrd="0" destOrd="0" presId="urn:microsoft.com/office/officeart/2008/layout/LinedList"/>
    <dgm:cxn modelId="{6AF361F9-ED89-4063-8749-3FB61C812B70}" type="presParOf" srcId="{EEBFFDA4-5D1D-47B1-9E8F-DFB7F2654435}" destId="{F4AEDDFC-1230-43BA-9195-ABFB4E1AE80A}" srcOrd="1" destOrd="0" presId="urn:microsoft.com/office/officeart/2008/layout/LinedList"/>
    <dgm:cxn modelId="{33BA129E-E74B-4C3F-80B6-3335516FD95C}" type="presParOf" srcId="{DE9257DA-672D-4503-85E3-4BCF3636DDAA}" destId="{14B899E6-DC40-4342-8D1A-2ABB4C059409}" srcOrd="10" destOrd="0" presId="urn:microsoft.com/office/officeart/2008/layout/LinedList"/>
    <dgm:cxn modelId="{BAAD381E-BC27-47E8-9DFE-3DB38591E3AE}" type="presParOf" srcId="{DE9257DA-672D-4503-85E3-4BCF3636DDAA}" destId="{71F8ED8A-4E67-4E73-A3B7-C6B3FF7804CA}" srcOrd="11" destOrd="0" presId="urn:microsoft.com/office/officeart/2008/layout/LinedList"/>
    <dgm:cxn modelId="{21FCC3C6-396C-4D82-8960-F40C24A318D4}" type="presParOf" srcId="{71F8ED8A-4E67-4E73-A3B7-C6B3FF7804CA}" destId="{413016D8-B345-434B-B130-9C8D6C6A6F5B}" srcOrd="0" destOrd="0" presId="urn:microsoft.com/office/officeart/2008/layout/LinedList"/>
    <dgm:cxn modelId="{DE849824-5436-4D7F-A193-1C6D7AFC8F11}" type="presParOf" srcId="{71F8ED8A-4E67-4E73-A3B7-C6B3FF7804CA}" destId="{35A3952C-C9D1-4F58-AD8F-B2470C9945A7}" srcOrd="1" destOrd="0" presId="urn:microsoft.com/office/officeart/2008/layout/LinedList"/>
    <dgm:cxn modelId="{4BD6E36E-8418-4151-B4FB-B39CF9B4B06D}" type="presParOf" srcId="{DE9257DA-672D-4503-85E3-4BCF3636DDAA}" destId="{8DAE9F8C-3CA7-421D-BCC9-1E6FC5A1F9EE}" srcOrd="12" destOrd="0" presId="urn:microsoft.com/office/officeart/2008/layout/LinedList"/>
    <dgm:cxn modelId="{B47276A0-10C0-47E1-8B12-245D26CE26E4}" type="presParOf" srcId="{DE9257DA-672D-4503-85E3-4BCF3636DDAA}" destId="{0AAD7F07-26EF-491A-8E32-6D5922853223}" srcOrd="13" destOrd="0" presId="urn:microsoft.com/office/officeart/2008/layout/LinedList"/>
    <dgm:cxn modelId="{731F00E4-9961-4E0E-9509-215A7F644FD7}" type="presParOf" srcId="{0AAD7F07-26EF-491A-8E32-6D5922853223}" destId="{7B887E8C-DB81-4B77-9C4B-ED2C86ADF368}" srcOrd="0" destOrd="0" presId="urn:microsoft.com/office/officeart/2008/layout/LinedList"/>
    <dgm:cxn modelId="{41860327-CBB7-4AAC-A04F-BC345F938E4D}" type="presParOf" srcId="{0AAD7F07-26EF-491A-8E32-6D5922853223}" destId="{B75F854F-02DE-4907-BFBD-8BF4163AB3D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CC128C-EDA7-44F7-9B9C-13961F2E8D92}"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IN"/>
        </a:p>
      </dgm:t>
    </dgm:pt>
    <dgm:pt modelId="{57E436AE-0D49-480D-A10D-8BC8EC33E52C}">
      <dgm:prSet phldrT="[Text]" custT="1"/>
      <dgm:spPr/>
      <dgm:t>
        <a:bodyPr/>
        <a:lstStyle/>
        <a:p>
          <a:r>
            <a:rPr lang="en-IN" sz="1400" dirty="0"/>
            <a:t>NUREG/CR-6850</a:t>
          </a:r>
        </a:p>
      </dgm:t>
    </dgm:pt>
    <dgm:pt modelId="{83C872BC-6D09-4503-B4D7-84867A84790D}" type="parTrans" cxnId="{6B843582-6E6F-4F97-A324-CEA06B8DF132}">
      <dgm:prSet/>
      <dgm:spPr/>
      <dgm:t>
        <a:bodyPr/>
        <a:lstStyle/>
        <a:p>
          <a:endParaRPr lang="en-IN" sz="1400"/>
        </a:p>
      </dgm:t>
    </dgm:pt>
    <dgm:pt modelId="{17B79CFF-C96D-4F72-91E6-B0858DDD1ED6}" type="sibTrans" cxnId="{6B843582-6E6F-4F97-A324-CEA06B8DF132}">
      <dgm:prSet/>
      <dgm:spPr/>
      <dgm:t>
        <a:bodyPr/>
        <a:lstStyle/>
        <a:p>
          <a:endParaRPr lang="en-IN" sz="1400"/>
        </a:p>
      </dgm:t>
    </dgm:pt>
    <dgm:pt modelId="{A2AB120F-A63A-43D8-9587-844E0B0D21AF}">
      <dgm:prSet phldrT="[Text]" custT="1"/>
      <dgm:spPr/>
      <dgm:t>
        <a:bodyPr/>
        <a:lstStyle/>
        <a:p>
          <a:r>
            <a:rPr lang="en-IN" sz="1400" dirty="0"/>
            <a:t>NUREG-2169</a:t>
          </a:r>
        </a:p>
      </dgm:t>
    </dgm:pt>
    <dgm:pt modelId="{688A6C99-1839-4649-A316-5A0AA0EEDDC1}" type="parTrans" cxnId="{B1989548-0471-41ED-B988-7EB0BD47A023}">
      <dgm:prSet/>
      <dgm:spPr/>
      <dgm:t>
        <a:bodyPr/>
        <a:lstStyle/>
        <a:p>
          <a:endParaRPr lang="en-IN" sz="1400"/>
        </a:p>
      </dgm:t>
    </dgm:pt>
    <dgm:pt modelId="{49EDFC76-9AEE-4917-BD7A-53FDBA11D435}" type="sibTrans" cxnId="{B1989548-0471-41ED-B988-7EB0BD47A023}">
      <dgm:prSet/>
      <dgm:spPr/>
      <dgm:t>
        <a:bodyPr/>
        <a:lstStyle/>
        <a:p>
          <a:endParaRPr lang="en-IN" sz="1400"/>
        </a:p>
      </dgm:t>
    </dgm:pt>
    <dgm:pt modelId="{B5BE2A8E-C88C-4D6F-83B9-024CE8BE1862}">
      <dgm:prSet phldrT="[Text]" custT="1"/>
      <dgm:spPr/>
      <dgm:t>
        <a:bodyPr/>
        <a:lstStyle/>
        <a:p>
          <a:r>
            <a:rPr lang="en-IN" sz="1400" dirty="0"/>
            <a:t>EPRI-1019194</a:t>
          </a:r>
        </a:p>
      </dgm:t>
    </dgm:pt>
    <dgm:pt modelId="{53D21D51-F5F3-4473-8FFF-DA33F83D60D4}" type="parTrans" cxnId="{0509C18C-5615-48C8-9A56-7443B1F20D0A}">
      <dgm:prSet/>
      <dgm:spPr/>
      <dgm:t>
        <a:bodyPr/>
        <a:lstStyle/>
        <a:p>
          <a:endParaRPr lang="en-IN" sz="1400"/>
        </a:p>
      </dgm:t>
    </dgm:pt>
    <dgm:pt modelId="{E155C152-4579-4A15-B1CA-15C9486228E4}" type="sibTrans" cxnId="{0509C18C-5615-48C8-9A56-7443B1F20D0A}">
      <dgm:prSet/>
      <dgm:spPr/>
      <dgm:t>
        <a:bodyPr/>
        <a:lstStyle/>
        <a:p>
          <a:endParaRPr lang="en-IN" sz="1400"/>
        </a:p>
      </dgm:t>
    </dgm:pt>
    <dgm:pt modelId="{B8FD2CB4-2ABC-4177-B5EA-6B8FE084D28F}" type="pres">
      <dgm:prSet presAssocID="{D6CC128C-EDA7-44F7-9B9C-13961F2E8D92}" presName="diagram" presStyleCnt="0">
        <dgm:presLayoutVars>
          <dgm:dir/>
          <dgm:resizeHandles val="exact"/>
        </dgm:presLayoutVars>
      </dgm:prSet>
      <dgm:spPr/>
      <dgm:t>
        <a:bodyPr/>
        <a:lstStyle/>
        <a:p>
          <a:endParaRPr lang="de-DE"/>
        </a:p>
      </dgm:t>
    </dgm:pt>
    <dgm:pt modelId="{8AA98301-636E-4529-9A6E-ACCCFE69DD52}" type="pres">
      <dgm:prSet presAssocID="{57E436AE-0D49-480D-A10D-8BC8EC33E52C}" presName="node" presStyleLbl="node1" presStyleIdx="0" presStyleCnt="3" custScaleX="126505" custScaleY="43012">
        <dgm:presLayoutVars>
          <dgm:bulletEnabled val="1"/>
        </dgm:presLayoutVars>
      </dgm:prSet>
      <dgm:spPr/>
      <dgm:t>
        <a:bodyPr/>
        <a:lstStyle/>
        <a:p>
          <a:endParaRPr lang="de-DE"/>
        </a:p>
      </dgm:t>
    </dgm:pt>
    <dgm:pt modelId="{C938D067-75DF-4D74-9729-EE888DA10CB6}" type="pres">
      <dgm:prSet presAssocID="{17B79CFF-C96D-4F72-91E6-B0858DDD1ED6}" presName="sibTrans" presStyleCnt="0"/>
      <dgm:spPr/>
    </dgm:pt>
    <dgm:pt modelId="{D727AC62-A6FC-455D-A0DE-41707AECE781}" type="pres">
      <dgm:prSet presAssocID="{A2AB120F-A63A-43D8-9587-844E0B0D21AF}" presName="node" presStyleLbl="node1" presStyleIdx="1" presStyleCnt="3" custScaleX="126505" custScaleY="43012">
        <dgm:presLayoutVars>
          <dgm:bulletEnabled val="1"/>
        </dgm:presLayoutVars>
      </dgm:prSet>
      <dgm:spPr/>
      <dgm:t>
        <a:bodyPr/>
        <a:lstStyle/>
        <a:p>
          <a:endParaRPr lang="de-DE"/>
        </a:p>
      </dgm:t>
    </dgm:pt>
    <dgm:pt modelId="{DFDEEEFA-5EC9-4210-8752-2D5D8D257361}" type="pres">
      <dgm:prSet presAssocID="{49EDFC76-9AEE-4917-BD7A-53FDBA11D435}" presName="sibTrans" presStyleCnt="0"/>
      <dgm:spPr/>
    </dgm:pt>
    <dgm:pt modelId="{9E728A4B-1DAF-4EBA-A015-F3D4F87503D5}" type="pres">
      <dgm:prSet presAssocID="{B5BE2A8E-C88C-4D6F-83B9-024CE8BE1862}" presName="node" presStyleLbl="node1" presStyleIdx="2" presStyleCnt="3" custScaleX="126505" custScaleY="43012">
        <dgm:presLayoutVars>
          <dgm:bulletEnabled val="1"/>
        </dgm:presLayoutVars>
      </dgm:prSet>
      <dgm:spPr/>
      <dgm:t>
        <a:bodyPr/>
        <a:lstStyle/>
        <a:p>
          <a:endParaRPr lang="de-DE"/>
        </a:p>
      </dgm:t>
    </dgm:pt>
  </dgm:ptLst>
  <dgm:cxnLst>
    <dgm:cxn modelId="{736D9D70-5274-4C38-9135-EC94F9E427B3}" type="presOf" srcId="{B5BE2A8E-C88C-4D6F-83B9-024CE8BE1862}" destId="{9E728A4B-1DAF-4EBA-A015-F3D4F87503D5}" srcOrd="0" destOrd="0" presId="urn:microsoft.com/office/officeart/2005/8/layout/default"/>
    <dgm:cxn modelId="{3EF7F58F-2207-40BA-B302-33102AD8F63E}" type="presOf" srcId="{57E436AE-0D49-480D-A10D-8BC8EC33E52C}" destId="{8AA98301-636E-4529-9A6E-ACCCFE69DD52}" srcOrd="0" destOrd="0" presId="urn:microsoft.com/office/officeart/2005/8/layout/default"/>
    <dgm:cxn modelId="{F17CA3BB-6670-414B-84E0-AD93931E902E}" type="presOf" srcId="{A2AB120F-A63A-43D8-9587-844E0B0D21AF}" destId="{D727AC62-A6FC-455D-A0DE-41707AECE781}" srcOrd="0" destOrd="0" presId="urn:microsoft.com/office/officeart/2005/8/layout/default"/>
    <dgm:cxn modelId="{110D6EA6-9FD4-4E7D-9509-3186B44AE5F7}" type="presOf" srcId="{D6CC128C-EDA7-44F7-9B9C-13961F2E8D92}" destId="{B8FD2CB4-2ABC-4177-B5EA-6B8FE084D28F}" srcOrd="0" destOrd="0" presId="urn:microsoft.com/office/officeart/2005/8/layout/default"/>
    <dgm:cxn modelId="{0509C18C-5615-48C8-9A56-7443B1F20D0A}" srcId="{D6CC128C-EDA7-44F7-9B9C-13961F2E8D92}" destId="{B5BE2A8E-C88C-4D6F-83B9-024CE8BE1862}" srcOrd="2" destOrd="0" parTransId="{53D21D51-F5F3-4473-8FFF-DA33F83D60D4}" sibTransId="{E155C152-4579-4A15-B1CA-15C9486228E4}"/>
    <dgm:cxn modelId="{B1989548-0471-41ED-B988-7EB0BD47A023}" srcId="{D6CC128C-EDA7-44F7-9B9C-13961F2E8D92}" destId="{A2AB120F-A63A-43D8-9587-844E0B0D21AF}" srcOrd="1" destOrd="0" parTransId="{688A6C99-1839-4649-A316-5A0AA0EEDDC1}" sibTransId="{49EDFC76-9AEE-4917-BD7A-53FDBA11D435}"/>
    <dgm:cxn modelId="{6B843582-6E6F-4F97-A324-CEA06B8DF132}" srcId="{D6CC128C-EDA7-44F7-9B9C-13961F2E8D92}" destId="{57E436AE-0D49-480D-A10D-8BC8EC33E52C}" srcOrd="0" destOrd="0" parTransId="{83C872BC-6D09-4503-B4D7-84867A84790D}" sibTransId="{17B79CFF-C96D-4F72-91E6-B0858DDD1ED6}"/>
    <dgm:cxn modelId="{DC050696-A092-4B30-B553-5462EE3175A1}" type="presParOf" srcId="{B8FD2CB4-2ABC-4177-B5EA-6B8FE084D28F}" destId="{8AA98301-636E-4529-9A6E-ACCCFE69DD52}" srcOrd="0" destOrd="0" presId="urn:microsoft.com/office/officeart/2005/8/layout/default"/>
    <dgm:cxn modelId="{39A30C3D-9D96-42A1-85D4-32EE65A8504D}" type="presParOf" srcId="{B8FD2CB4-2ABC-4177-B5EA-6B8FE084D28F}" destId="{C938D067-75DF-4D74-9729-EE888DA10CB6}" srcOrd="1" destOrd="0" presId="urn:microsoft.com/office/officeart/2005/8/layout/default"/>
    <dgm:cxn modelId="{BD93CC79-8048-45F4-AFE7-DC5D1E33E7CC}" type="presParOf" srcId="{B8FD2CB4-2ABC-4177-B5EA-6B8FE084D28F}" destId="{D727AC62-A6FC-455D-A0DE-41707AECE781}" srcOrd="2" destOrd="0" presId="urn:microsoft.com/office/officeart/2005/8/layout/default"/>
    <dgm:cxn modelId="{17585468-AB5C-4C16-875F-6C5D5A466017}" type="presParOf" srcId="{B8FD2CB4-2ABC-4177-B5EA-6B8FE084D28F}" destId="{DFDEEEFA-5EC9-4210-8752-2D5D8D257361}" srcOrd="3" destOrd="0" presId="urn:microsoft.com/office/officeart/2005/8/layout/default"/>
    <dgm:cxn modelId="{91C8C4D4-EFF9-4562-8690-DDF0A359ED3D}" type="presParOf" srcId="{B8FD2CB4-2ABC-4177-B5EA-6B8FE084D28F}" destId="{9E728A4B-1DAF-4EBA-A015-F3D4F87503D5}"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250E52-E1E9-454E-84B9-054D12ECDF6B}" type="doc">
      <dgm:prSet loTypeId="urn:microsoft.com/office/officeart/2005/8/layout/hList9" loCatId="list" qsTypeId="urn:microsoft.com/office/officeart/2005/8/quickstyle/simple5" qsCatId="simple" csTypeId="urn:microsoft.com/office/officeart/2005/8/colors/colorful3" csCatId="colorful" phldr="1"/>
      <dgm:spPr/>
      <dgm:t>
        <a:bodyPr/>
        <a:lstStyle/>
        <a:p>
          <a:endParaRPr lang="en-IN"/>
        </a:p>
      </dgm:t>
    </dgm:pt>
    <dgm:pt modelId="{82B62DFB-BD4D-42FD-B051-D970B07E8AC6}">
      <dgm:prSet phldrT="[Text]" custT="1"/>
      <dgm:spPr/>
      <dgm:t>
        <a:bodyPr/>
        <a:lstStyle/>
        <a:p>
          <a:r>
            <a:rPr lang="en-IN" sz="1100" b="0" i="0" dirty="0"/>
            <a:t>Fire PSA</a:t>
          </a:r>
        </a:p>
      </dgm:t>
    </dgm:pt>
    <dgm:pt modelId="{A8DFF6E5-8D17-4DBF-983B-38C3C306996A}" type="parTrans" cxnId="{D628B066-9E16-4461-8068-3423314B68F9}">
      <dgm:prSet/>
      <dgm:spPr/>
      <dgm:t>
        <a:bodyPr/>
        <a:lstStyle/>
        <a:p>
          <a:endParaRPr lang="en-IN" sz="1200" b="0"/>
        </a:p>
      </dgm:t>
    </dgm:pt>
    <dgm:pt modelId="{DC6081A1-F34A-4E7C-A756-E58792CAA838}" type="sibTrans" cxnId="{D628B066-9E16-4461-8068-3423314B68F9}">
      <dgm:prSet/>
      <dgm:spPr/>
      <dgm:t>
        <a:bodyPr/>
        <a:lstStyle/>
        <a:p>
          <a:endParaRPr lang="en-IN" sz="1200" b="0"/>
        </a:p>
      </dgm:t>
    </dgm:pt>
    <dgm:pt modelId="{6B292A2D-EC30-4F8A-9291-E5648966D1BE}">
      <dgm:prSet phldrT="[Text]" custT="1"/>
      <dgm:spPr/>
      <dgm:t>
        <a:bodyPr/>
        <a:lstStyle/>
        <a:p>
          <a:r>
            <a:rPr lang="en-US" sz="1200" b="1" i="0" dirty="0">
              <a:latin typeface="+mj-lt"/>
            </a:rPr>
            <a:t>239</a:t>
          </a:r>
          <a:r>
            <a:rPr lang="en-US" sz="1200" b="0" i="0" dirty="0">
              <a:latin typeface="+mj-lt"/>
            </a:rPr>
            <a:t> fire impact files</a:t>
          </a:r>
          <a:endParaRPr lang="en-IN" sz="1200" b="0" i="0" dirty="0"/>
        </a:p>
      </dgm:t>
    </dgm:pt>
    <dgm:pt modelId="{FE43B582-F81E-4521-A362-0A8FA9CB055D}" type="parTrans" cxnId="{FBAE9EDD-CA5A-4E5A-843A-40DCAE7BD0AE}">
      <dgm:prSet/>
      <dgm:spPr/>
      <dgm:t>
        <a:bodyPr/>
        <a:lstStyle/>
        <a:p>
          <a:endParaRPr lang="en-IN" sz="1200" b="0"/>
        </a:p>
      </dgm:t>
    </dgm:pt>
    <dgm:pt modelId="{F214D37C-23A6-4D2D-AEE9-5D242EBEF101}" type="sibTrans" cxnId="{FBAE9EDD-CA5A-4E5A-843A-40DCAE7BD0AE}">
      <dgm:prSet/>
      <dgm:spPr/>
      <dgm:t>
        <a:bodyPr/>
        <a:lstStyle/>
        <a:p>
          <a:endParaRPr lang="en-IN" sz="1200" b="0"/>
        </a:p>
      </dgm:t>
    </dgm:pt>
    <dgm:pt modelId="{D650A322-77F6-4FA4-9438-246C59FFCEE1}">
      <dgm:prSet phldrT="[Text]" custT="1"/>
      <dgm:spPr/>
      <dgm:t>
        <a:bodyPr/>
        <a:lstStyle/>
        <a:p>
          <a:r>
            <a:rPr lang="en-IN" sz="1100" b="0" i="0" dirty="0"/>
            <a:t>Flooding PSA</a:t>
          </a:r>
        </a:p>
      </dgm:t>
    </dgm:pt>
    <dgm:pt modelId="{B62B9D69-8BE8-4038-BAEF-899163B935FF}" type="parTrans" cxnId="{BEF32761-314B-41C2-AB08-49989142A4EE}">
      <dgm:prSet/>
      <dgm:spPr/>
      <dgm:t>
        <a:bodyPr/>
        <a:lstStyle/>
        <a:p>
          <a:endParaRPr lang="en-IN" sz="1200" b="0"/>
        </a:p>
      </dgm:t>
    </dgm:pt>
    <dgm:pt modelId="{33B8782C-973E-4DF5-9B7D-975F7643688D}" type="sibTrans" cxnId="{BEF32761-314B-41C2-AB08-49989142A4EE}">
      <dgm:prSet/>
      <dgm:spPr/>
      <dgm:t>
        <a:bodyPr/>
        <a:lstStyle/>
        <a:p>
          <a:endParaRPr lang="en-IN" sz="1200" b="0"/>
        </a:p>
      </dgm:t>
    </dgm:pt>
    <dgm:pt modelId="{41A24887-B37D-462E-A29E-C2035BE31D1D}">
      <dgm:prSet phldrT="[Text]" custT="1"/>
      <dgm:spPr/>
      <dgm:t>
        <a:bodyPr/>
        <a:lstStyle/>
        <a:p>
          <a:r>
            <a:rPr lang="en-US" sz="1200" b="1" i="0" dirty="0">
              <a:latin typeface="+mj-lt"/>
            </a:rPr>
            <a:t>54</a:t>
          </a:r>
          <a:r>
            <a:rPr lang="en-US" sz="1200" b="0" i="0" dirty="0">
              <a:latin typeface="+mj-lt"/>
            </a:rPr>
            <a:t> flood impact files</a:t>
          </a:r>
          <a:endParaRPr lang="en-IN" sz="1200" b="0" i="0" dirty="0"/>
        </a:p>
      </dgm:t>
    </dgm:pt>
    <dgm:pt modelId="{243B707B-C1FB-4720-A22B-27943E8A0C8C}" type="parTrans" cxnId="{56321DA1-EE3F-4580-890D-21B4F037162B}">
      <dgm:prSet/>
      <dgm:spPr/>
      <dgm:t>
        <a:bodyPr/>
        <a:lstStyle/>
        <a:p>
          <a:endParaRPr lang="en-IN" sz="1200" b="0"/>
        </a:p>
      </dgm:t>
    </dgm:pt>
    <dgm:pt modelId="{5E4B88B4-83D2-4949-BBA9-7226B8E70134}" type="sibTrans" cxnId="{56321DA1-EE3F-4580-890D-21B4F037162B}">
      <dgm:prSet/>
      <dgm:spPr/>
      <dgm:t>
        <a:bodyPr/>
        <a:lstStyle/>
        <a:p>
          <a:endParaRPr lang="en-IN" sz="1200" b="0"/>
        </a:p>
      </dgm:t>
    </dgm:pt>
    <dgm:pt modelId="{33C13229-BBFF-4B58-BA1E-C563F56022F4}">
      <dgm:prSet phldrT="[Text]" custT="1"/>
      <dgm:spPr/>
      <dgm:t>
        <a:bodyPr/>
        <a:lstStyle/>
        <a:p>
          <a:r>
            <a:rPr lang="en-US" sz="1200" b="1" i="0" dirty="0">
              <a:latin typeface="+mj-lt"/>
            </a:rPr>
            <a:t>1600+ </a:t>
          </a:r>
          <a:r>
            <a:rPr lang="en-US" sz="1200" b="0" i="0" dirty="0">
              <a:latin typeface="+mj-lt"/>
            </a:rPr>
            <a:t>fire scenarios (at-power)</a:t>
          </a:r>
          <a:endParaRPr lang="en-IN" sz="1200" b="0" i="0" dirty="0"/>
        </a:p>
      </dgm:t>
    </dgm:pt>
    <dgm:pt modelId="{EF231FD7-1E34-43C1-B139-DD9BC215BE56}" type="parTrans" cxnId="{6584D4A3-3845-497A-B210-1E4DF3F091A7}">
      <dgm:prSet/>
      <dgm:spPr/>
      <dgm:t>
        <a:bodyPr/>
        <a:lstStyle/>
        <a:p>
          <a:endParaRPr lang="en-IN" sz="1200" b="0"/>
        </a:p>
      </dgm:t>
    </dgm:pt>
    <dgm:pt modelId="{331AEB9C-1929-462A-8729-B887ED7D5803}" type="sibTrans" cxnId="{6584D4A3-3845-497A-B210-1E4DF3F091A7}">
      <dgm:prSet/>
      <dgm:spPr/>
      <dgm:t>
        <a:bodyPr/>
        <a:lstStyle/>
        <a:p>
          <a:endParaRPr lang="en-IN" sz="1200" b="0"/>
        </a:p>
      </dgm:t>
    </dgm:pt>
    <dgm:pt modelId="{1088CAA7-2150-4F87-A36C-288C3011644E}">
      <dgm:prSet phldrT="[Text]" custT="1"/>
      <dgm:spPr/>
      <dgm:t>
        <a:bodyPr/>
        <a:lstStyle/>
        <a:p>
          <a:r>
            <a:rPr lang="en-US" sz="1200" b="1" i="0" dirty="0">
              <a:latin typeface="+mj-lt"/>
            </a:rPr>
            <a:t>135</a:t>
          </a:r>
          <a:r>
            <a:rPr lang="en-US" sz="1200" b="0" i="0" dirty="0">
              <a:latin typeface="+mj-lt"/>
            </a:rPr>
            <a:t> flood scenarios (at-power)</a:t>
          </a:r>
          <a:endParaRPr lang="en-IN" sz="1200" b="0" i="0" dirty="0"/>
        </a:p>
      </dgm:t>
    </dgm:pt>
    <dgm:pt modelId="{ED08A3EF-D7E4-4AD2-888E-E39A924A1062}" type="parTrans" cxnId="{71F44A21-4F0A-42BA-9639-D64EB225D814}">
      <dgm:prSet/>
      <dgm:spPr/>
      <dgm:t>
        <a:bodyPr/>
        <a:lstStyle/>
        <a:p>
          <a:endParaRPr lang="en-IN" sz="1200" b="0"/>
        </a:p>
      </dgm:t>
    </dgm:pt>
    <dgm:pt modelId="{25D30D7B-146A-4988-BA83-3E654D4E752A}" type="sibTrans" cxnId="{71F44A21-4F0A-42BA-9639-D64EB225D814}">
      <dgm:prSet/>
      <dgm:spPr/>
      <dgm:t>
        <a:bodyPr/>
        <a:lstStyle/>
        <a:p>
          <a:endParaRPr lang="en-IN" sz="1200" b="0"/>
        </a:p>
      </dgm:t>
    </dgm:pt>
    <dgm:pt modelId="{A011884C-5C24-4F16-96CC-A1DA64B83257}">
      <dgm:prSet phldrT="[Text]" custT="1"/>
      <dgm:spPr/>
      <dgm:t>
        <a:bodyPr/>
        <a:lstStyle/>
        <a:p>
          <a:r>
            <a:rPr lang="en-US" sz="1200" b="1" i="0" dirty="0">
              <a:latin typeface="+mj-lt"/>
            </a:rPr>
            <a:t>10</a:t>
          </a:r>
          <a:r>
            <a:rPr lang="en-US" sz="1200" b="0" i="0" dirty="0">
              <a:latin typeface="+mj-lt"/>
            </a:rPr>
            <a:t> flood scenarios (shutdown)</a:t>
          </a:r>
          <a:endParaRPr lang="en-IN" sz="1200" b="0" i="0" dirty="0"/>
        </a:p>
      </dgm:t>
    </dgm:pt>
    <dgm:pt modelId="{0755F573-C67B-4795-A292-1BA5DB44C3AF}" type="sibTrans" cxnId="{59DA0A34-D0FD-44B1-B62C-1B063E13EE54}">
      <dgm:prSet/>
      <dgm:spPr/>
      <dgm:t>
        <a:bodyPr/>
        <a:lstStyle/>
        <a:p>
          <a:endParaRPr lang="en-IN" sz="1200" b="0"/>
        </a:p>
      </dgm:t>
    </dgm:pt>
    <dgm:pt modelId="{9BDBA48A-3C9F-498D-AD87-CD46B38F914B}" type="parTrans" cxnId="{59DA0A34-D0FD-44B1-B62C-1B063E13EE54}">
      <dgm:prSet/>
      <dgm:spPr/>
      <dgm:t>
        <a:bodyPr/>
        <a:lstStyle/>
        <a:p>
          <a:endParaRPr lang="en-IN" sz="1200" b="0"/>
        </a:p>
      </dgm:t>
    </dgm:pt>
    <dgm:pt modelId="{57BDF2AB-B48E-4021-9B81-5DE115306CFD}">
      <dgm:prSet phldrT="[Text]" custT="1"/>
      <dgm:spPr/>
      <dgm:t>
        <a:bodyPr/>
        <a:lstStyle/>
        <a:p>
          <a:r>
            <a:rPr lang="en-US" sz="1200" b="1" i="0" dirty="0">
              <a:latin typeface="+mj-lt"/>
            </a:rPr>
            <a:t>2300</a:t>
          </a:r>
          <a:r>
            <a:rPr lang="en-US" sz="1200" b="0" i="0" dirty="0">
              <a:latin typeface="+mj-lt"/>
            </a:rPr>
            <a:t> fire scenarios (shutdown)</a:t>
          </a:r>
          <a:endParaRPr lang="en-IN" sz="1200" b="0" i="0" dirty="0"/>
        </a:p>
      </dgm:t>
    </dgm:pt>
    <dgm:pt modelId="{E91CB780-3449-4ED3-A9C8-6A132B28E480}" type="sibTrans" cxnId="{DC9B130C-084F-4593-896E-1230CA5A93C3}">
      <dgm:prSet/>
      <dgm:spPr/>
      <dgm:t>
        <a:bodyPr/>
        <a:lstStyle/>
        <a:p>
          <a:endParaRPr lang="en-IN" sz="1200" b="0"/>
        </a:p>
      </dgm:t>
    </dgm:pt>
    <dgm:pt modelId="{8731C91B-A783-47BF-89C3-C0CE9608C979}" type="parTrans" cxnId="{DC9B130C-084F-4593-896E-1230CA5A93C3}">
      <dgm:prSet/>
      <dgm:spPr/>
      <dgm:t>
        <a:bodyPr/>
        <a:lstStyle/>
        <a:p>
          <a:endParaRPr lang="en-IN" sz="1200" b="0"/>
        </a:p>
      </dgm:t>
    </dgm:pt>
    <dgm:pt modelId="{8A232859-CA39-4E02-A605-5FD57BE8332B}" type="pres">
      <dgm:prSet presAssocID="{88250E52-E1E9-454E-84B9-054D12ECDF6B}" presName="list" presStyleCnt="0">
        <dgm:presLayoutVars>
          <dgm:dir/>
          <dgm:animLvl val="lvl"/>
        </dgm:presLayoutVars>
      </dgm:prSet>
      <dgm:spPr/>
      <dgm:t>
        <a:bodyPr/>
        <a:lstStyle/>
        <a:p>
          <a:endParaRPr lang="de-DE"/>
        </a:p>
      </dgm:t>
    </dgm:pt>
    <dgm:pt modelId="{54DF3D77-3B24-45A5-A988-92935A1EA238}" type="pres">
      <dgm:prSet presAssocID="{82B62DFB-BD4D-42FD-B051-D970B07E8AC6}" presName="posSpace" presStyleCnt="0"/>
      <dgm:spPr/>
    </dgm:pt>
    <dgm:pt modelId="{120432AE-3A8D-4893-85C8-592314964132}" type="pres">
      <dgm:prSet presAssocID="{82B62DFB-BD4D-42FD-B051-D970B07E8AC6}" presName="vertFlow" presStyleCnt="0"/>
      <dgm:spPr/>
    </dgm:pt>
    <dgm:pt modelId="{5A7FE2F6-FBFC-4B20-BE2B-EA0719E63F97}" type="pres">
      <dgm:prSet presAssocID="{82B62DFB-BD4D-42FD-B051-D970B07E8AC6}" presName="topSpace" presStyleCnt="0"/>
      <dgm:spPr/>
    </dgm:pt>
    <dgm:pt modelId="{3EB52ADF-556B-4DE3-A08B-99CB0959E12D}" type="pres">
      <dgm:prSet presAssocID="{82B62DFB-BD4D-42FD-B051-D970B07E8AC6}" presName="firstComp" presStyleCnt="0"/>
      <dgm:spPr/>
    </dgm:pt>
    <dgm:pt modelId="{C9D565EC-3F5C-4BEE-ACD8-50F247B3B837}" type="pres">
      <dgm:prSet presAssocID="{82B62DFB-BD4D-42FD-B051-D970B07E8AC6}" presName="firstChild" presStyleLbl="bgAccFollowNode1" presStyleIdx="0" presStyleCnt="6"/>
      <dgm:spPr/>
      <dgm:t>
        <a:bodyPr/>
        <a:lstStyle/>
        <a:p>
          <a:endParaRPr lang="de-DE"/>
        </a:p>
      </dgm:t>
    </dgm:pt>
    <dgm:pt modelId="{011B1783-433E-41FC-B5C3-3501C9C6E1E6}" type="pres">
      <dgm:prSet presAssocID="{82B62DFB-BD4D-42FD-B051-D970B07E8AC6}" presName="firstChildTx" presStyleLbl="bgAccFollowNode1" presStyleIdx="0" presStyleCnt="6">
        <dgm:presLayoutVars>
          <dgm:bulletEnabled val="1"/>
        </dgm:presLayoutVars>
      </dgm:prSet>
      <dgm:spPr/>
      <dgm:t>
        <a:bodyPr/>
        <a:lstStyle/>
        <a:p>
          <a:endParaRPr lang="de-DE"/>
        </a:p>
      </dgm:t>
    </dgm:pt>
    <dgm:pt modelId="{1BC2E34A-1F91-4FA1-B5FB-F828F182E6D0}" type="pres">
      <dgm:prSet presAssocID="{33C13229-BBFF-4B58-BA1E-C563F56022F4}" presName="comp" presStyleCnt="0"/>
      <dgm:spPr/>
    </dgm:pt>
    <dgm:pt modelId="{93CB749E-F49F-40FE-88DB-DA580149D767}" type="pres">
      <dgm:prSet presAssocID="{33C13229-BBFF-4B58-BA1E-C563F56022F4}" presName="child" presStyleLbl="bgAccFollowNode1" presStyleIdx="1" presStyleCnt="6"/>
      <dgm:spPr/>
      <dgm:t>
        <a:bodyPr/>
        <a:lstStyle/>
        <a:p>
          <a:endParaRPr lang="de-DE"/>
        </a:p>
      </dgm:t>
    </dgm:pt>
    <dgm:pt modelId="{F881E1EC-CD56-4532-A559-57014238DDA6}" type="pres">
      <dgm:prSet presAssocID="{33C13229-BBFF-4B58-BA1E-C563F56022F4}" presName="childTx" presStyleLbl="bgAccFollowNode1" presStyleIdx="1" presStyleCnt="6">
        <dgm:presLayoutVars>
          <dgm:bulletEnabled val="1"/>
        </dgm:presLayoutVars>
      </dgm:prSet>
      <dgm:spPr/>
      <dgm:t>
        <a:bodyPr/>
        <a:lstStyle/>
        <a:p>
          <a:endParaRPr lang="de-DE"/>
        </a:p>
      </dgm:t>
    </dgm:pt>
    <dgm:pt modelId="{90140352-5124-4D7E-B894-D6C0845F3952}" type="pres">
      <dgm:prSet presAssocID="{57BDF2AB-B48E-4021-9B81-5DE115306CFD}" presName="comp" presStyleCnt="0"/>
      <dgm:spPr/>
    </dgm:pt>
    <dgm:pt modelId="{25DFBC64-E199-469A-9E76-33216674CDF4}" type="pres">
      <dgm:prSet presAssocID="{57BDF2AB-B48E-4021-9B81-5DE115306CFD}" presName="child" presStyleLbl="bgAccFollowNode1" presStyleIdx="2" presStyleCnt="6"/>
      <dgm:spPr/>
      <dgm:t>
        <a:bodyPr/>
        <a:lstStyle/>
        <a:p>
          <a:endParaRPr lang="de-DE"/>
        </a:p>
      </dgm:t>
    </dgm:pt>
    <dgm:pt modelId="{54493A0B-EFE8-4EE0-99E3-B7E1FE8AB36A}" type="pres">
      <dgm:prSet presAssocID="{57BDF2AB-B48E-4021-9B81-5DE115306CFD}" presName="childTx" presStyleLbl="bgAccFollowNode1" presStyleIdx="2" presStyleCnt="6">
        <dgm:presLayoutVars>
          <dgm:bulletEnabled val="1"/>
        </dgm:presLayoutVars>
      </dgm:prSet>
      <dgm:spPr/>
      <dgm:t>
        <a:bodyPr/>
        <a:lstStyle/>
        <a:p>
          <a:endParaRPr lang="de-DE"/>
        </a:p>
      </dgm:t>
    </dgm:pt>
    <dgm:pt modelId="{7F0546E7-CF93-4CF3-A422-47B96B48962F}" type="pres">
      <dgm:prSet presAssocID="{82B62DFB-BD4D-42FD-B051-D970B07E8AC6}" presName="negSpace" presStyleCnt="0"/>
      <dgm:spPr/>
    </dgm:pt>
    <dgm:pt modelId="{5D6647DC-6F32-4311-9FFD-25BDE8AF9032}" type="pres">
      <dgm:prSet presAssocID="{82B62DFB-BD4D-42FD-B051-D970B07E8AC6}" presName="circle" presStyleLbl="node1" presStyleIdx="0" presStyleCnt="2"/>
      <dgm:spPr/>
      <dgm:t>
        <a:bodyPr/>
        <a:lstStyle/>
        <a:p>
          <a:endParaRPr lang="de-DE"/>
        </a:p>
      </dgm:t>
    </dgm:pt>
    <dgm:pt modelId="{C308093A-D162-481A-B913-668DA7695F17}" type="pres">
      <dgm:prSet presAssocID="{DC6081A1-F34A-4E7C-A756-E58792CAA838}" presName="transSpace" presStyleCnt="0"/>
      <dgm:spPr/>
    </dgm:pt>
    <dgm:pt modelId="{8C6BA3C6-A63D-424C-8773-A8EA3AE680B0}" type="pres">
      <dgm:prSet presAssocID="{D650A322-77F6-4FA4-9438-246C59FFCEE1}" presName="posSpace" presStyleCnt="0"/>
      <dgm:spPr/>
    </dgm:pt>
    <dgm:pt modelId="{D40900CB-2EF8-4978-95C2-FB631880E1AF}" type="pres">
      <dgm:prSet presAssocID="{D650A322-77F6-4FA4-9438-246C59FFCEE1}" presName="vertFlow" presStyleCnt="0"/>
      <dgm:spPr/>
    </dgm:pt>
    <dgm:pt modelId="{DAD8C0E1-23DD-4507-BC5F-9D1940E849AD}" type="pres">
      <dgm:prSet presAssocID="{D650A322-77F6-4FA4-9438-246C59FFCEE1}" presName="topSpace" presStyleCnt="0"/>
      <dgm:spPr/>
    </dgm:pt>
    <dgm:pt modelId="{5647D7EC-0101-4863-BD65-134A55F5B7B3}" type="pres">
      <dgm:prSet presAssocID="{D650A322-77F6-4FA4-9438-246C59FFCEE1}" presName="firstComp" presStyleCnt="0"/>
      <dgm:spPr/>
    </dgm:pt>
    <dgm:pt modelId="{AFA86D92-C0C7-4A05-AA68-E3E05373FE71}" type="pres">
      <dgm:prSet presAssocID="{D650A322-77F6-4FA4-9438-246C59FFCEE1}" presName="firstChild" presStyleLbl="bgAccFollowNode1" presStyleIdx="3" presStyleCnt="6"/>
      <dgm:spPr/>
      <dgm:t>
        <a:bodyPr/>
        <a:lstStyle/>
        <a:p>
          <a:endParaRPr lang="de-DE"/>
        </a:p>
      </dgm:t>
    </dgm:pt>
    <dgm:pt modelId="{7158A452-4F2A-4B30-BCD6-B09D82C077D4}" type="pres">
      <dgm:prSet presAssocID="{D650A322-77F6-4FA4-9438-246C59FFCEE1}" presName="firstChildTx" presStyleLbl="bgAccFollowNode1" presStyleIdx="3" presStyleCnt="6">
        <dgm:presLayoutVars>
          <dgm:bulletEnabled val="1"/>
        </dgm:presLayoutVars>
      </dgm:prSet>
      <dgm:spPr/>
      <dgm:t>
        <a:bodyPr/>
        <a:lstStyle/>
        <a:p>
          <a:endParaRPr lang="de-DE"/>
        </a:p>
      </dgm:t>
    </dgm:pt>
    <dgm:pt modelId="{18061464-38CC-44FE-A351-8D8A6FBF243D}" type="pres">
      <dgm:prSet presAssocID="{1088CAA7-2150-4F87-A36C-288C3011644E}" presName="comp" presStyleCnt="0"/>
      <dgm:spPr/>
    </dgm:pt>
    <dgm:pt modelId="{92F191B7-C996-4D17-8D74-B4E92AA3FD97}" type="pres">
      <dgm:prSet presAssocID="{1088CAA7-2150-4F87-A36C-288C3011644E}" presName="child" presStyleLbl="bgAccFollowNode1" presStyleIdx="4" presStyleCnt="6"/>
      <dgm:spPr/>
      <dgm:t>
        <a:bodyPr/>
        <a:lstStyle/>
        <a:p>
          <a:endParaRPr lang="de-DE"/>
        </a:p>
      </dgm:t>
    </dgm:pt>
    <dgm:pt modelId="{AC69FABC-B71A-406A-A597-D10A4F5346B9}" type="pres">
      <dgm:prSet presAssocID="{1088CAA7-2150-4F87-A36C-288C3011644E}" presName="childTx" presStyleLbl="bgAccFollowNode1" presStyleIdx="4" presStyleCnt="6">
        <dgm:presLayoutVars>
          <dgm:bulletEnabled val="1"/>
        </dgm:presLayoutVars>
      </dgm:prSet>
      <dgm:spPr/>
      <dgm:t>
        <a:bodyPr/>
        <a:lstStyle/>
        <a:p>
          <a:endParaRPr lang="de-DE"/>
        </a:p>
      </dgm:t>
    </dgm:pt>
    <dgm:pt modelId="{EA3375F8-A07A-4DBF-A694-225266BE2D1F}" type="pres">
      <dgm:prSet presAssocID="{A011884C-5C24-4F16-96CC-A1DA64B83257}" presName="comp" presStyleCnt="0"/>
      <dgm:spPr/>
    </dgm:pt>
    <dgm:pt modelId="{B4360DD4-84CD-4E82-81E3-981025F3EC40}" type="pres">
      <dgm:prSet presAssocID="{A011884C-5C24-4F16-96CC-A1DA64B83257}" presName="child" presStyleLbl="bgAccFollowNode1" presStyleIdx="5" presStyleCnt="6"/>
      <dgm:spPr/>
      <dgm:t>
        <a:bodyPr/>
        <a:lstStyle/>
        <a:p>
          <a:endParaRPr lang="de-DE"/>
        </a:p>
      </dgm:t>
    </dgm:pt>
    <dgm:pt modelId="{601C7B9C-3DB6-4BA7-A10A-E854CFDED818}" type="pres">
      <dgm:prSet presAssocID="{A011884C-5C24-4F16-96CC-A1DA64B83257}" presName="childTx" presStyleLbl="bgAccFollowNode1" presStyleIdx="5" presStyleCnt="6">
        <dgm:presLayoutVars>
          <dgm:bulletEnabled val="1"/>
        </dgm:presLayoutVars>
      </dgm:prSet>
      <dgm:spPr/>
      <dgm:t>
        <a:bodyPr/>
        <a:lstStyle/>
        <a:p>
          <a:endParaRPr lang="de-DE"/>
        </a:p>
      </dgm:t>
    </dgm:pt>
    <dgm:pt modelId="{521DC846-EA0F-4401-B2E4-64EE7C944939}" type="pres">
      <dgm:prSet presAssocID="{D650A322-77F6-4FA4-9438-246C59FFCEE1}" presName="negSpace" presStyleCnt="0"/>
      <dgm:spPr/>
    </dgm:pt>
    <dgm:pt modelId="{D1EFB57E-64AA-4CA0-B55F-FF32D29D39F5}" type="pres">
      <dgm:prSet presAssocID="{D650A322-77F6-4FA4-9438-246C59FFCEE1}" presName="circle" presStyleLbl="node1" presStyleIdx="1" presStyleCnt="2"/>
      <dgm:spPr/>
      <dgm:t>
        <a:bodyPr/>
        <a:lstStyle/>
        <a:p>
          <a:endParaRPr lang="de-DE"/>
        </a:p>
      </dgm:t>
    </dgm:pt>
  </dgm:ptLst>
  <dgm:cxnLst>
    <dgm:cxn modelId="{68435F7A-02C2-4994-BE3A-C54B03A7A19D}" type="presOf" srcId="{33C13229-BBFF-4B58-BA1E-C563F56022F4}" destId="{93CB749E-F49F-40FE-88DB-DA580149D767}" srcOrd="0" destOrd="0" presId="urn:microsoft.com/office/officeart/2005/8/layout/hList9"/>
    <dgm:cxn modelId="{D276D5FD-7B12-4985-9E71-3DFFFB143052}" type="presOf" srcId="{6B292A2D-EC30-4F8A-9291-E5648966D1BE}" destId="{011B1783-433E-41FC-B5C3-3501C9C6E1E6}" srcOrd="1" destOrd="0" presId="urn:microsoft.com/office/officeart/2005/8/layout/hList9"/>
    <dgm:cxn modelId="{2E4A9E7D-2579-41D3-9685-8A65F529B949}" type="presOf" srcId="{1088CAA7-2150-4F87-A36C-288C3011644E}" destId="{AC69FABC-B71A-406A-A597-D10A4F5346B9}" srcOrd="1" destOrd="0" presId="urn:microsoft.com/office/officeart/2005/8/layout/hList9"/>
    <dgm:cxn modelId="{B1B32F6F-F7D0-4837-B3B1-55AC2D735CAE}" type="presOf" srcId="{57BDF2AB-B48E-4021-9B81-5DE115306CFD}" destId="{54493A0B-EFE8-4EE0-99E3-B7E1FE8AB36A}" srcOrd="1" destOrd="0" presId="urn:microsoft.com/office/officeart/2005/8/layout/hList9"/>
    <dgm:cxn modelId="{56321DA1-EE3F-4580-890D-21B4F037162B}" srcId="{D650A322-77F6-4FA4-9438-246C59FFCEE1}" destId="{41A24887-B37D-462E-A29E-C2035BE31D1D}" srcOrd="0" destOrd="0" parTransId="{243B707B-C1FB-4720-A22B-27943E8A0C8C}" sibTransId="{5E4B88B4-83D2-4949-BBA9-7226B8E70134}"/>
    <dgm:cxn modelId="{FBAE9EDD-CA5A-4E5A-843A-40DCAE7BD0AE}" srcId="{82B62DFB-BD4D-42FD-B051-D970B07E8AC6}" destId="{6B292A2D-EC30-4F8A-9291-E5648966D1BE}" srcOrd="0" destOrd="0" parTransId="{FE43B582-F81E-4521-A362-0A8FA9CB055D}" sibTransId="{F214D37C-23A6-4D2D-AEE9-5D242EBEF101}"/>
    <dgm:cxn modelId="{A836562C-B2B3-4AE6-8420-5E42B4192FEF}" type="presOf" srcId="{82B62DFB-BD4D-42FD-B051-D970B07E8AC6}" destId="{5D6647DC-6F32-4311-9FFD-25BDE8AF9032}" srcOrd="0" destOrd="0" presId="urn:microsoft.com/office/officeart/2005/8/layout/hList9"/>
    <dgm:cxn modelId="{D1A5F748-3ED6-48B3-8CE3-041B06ACE172}" type="presOf" srcId="{6B292A2D-EC30-4F8A-9291-E5648966D1BE}" destId="{C9D565EC-3F5C-4BEE-ACD8-50F247B3B837}" srcOrd="0" destOrd="0" presId="urn:microsoft.com/office/officeart/2005/8/layout/hList9"/>
    <dgm:cxn modelId="{BEF32761-314B-41C2-AB08-49989142A4EE}" srcId="{88250E52-E1E9-454E-84B9-054D12ECDF6B}" destId="{D650A322-77F6-4FA4-9438-246C59FFCEE1}" srcOrd="1" destOrd="0" parTransId="{B62B9D69-8BE8-4038-BAEF-899163B935FF}" sibTransId="{33B8782C-973E-4DF5-9B7D-975F7643688D}"/>
    <dgm:cxn modelId="{9F9F80A7-2A08-4002-A7D9-1B4F2D5F5DE9}" type="presOf" srcId="{A011884C-5C24-4F16-96CC-A1DA64B83257}" destId="{601C7B9C-3DB6-4BA7-A10A-E854CFDED818}" srcOrd="1" destOrd="0" presId="urn:microsoft.com/office/officeart/2005/8/layout/hList9"/>
    <dgm:cxn modelId="{C6E68FF2-71FE-4DEE-BD16-D98E00B4E0E6}" type="presOf" srcId="{41A24887-B37D-462E-A29E-C2035BE31D1D}" destId="{7158A452-4F2A-4B30-BCD6-B09D82C077D4}" srcOrd="1" destOrd="0" presId="urn:microsoft.com/office/officeart/2005/8/layout/hList9"/>
    <dgm:cxn modelId="{D628B066-9E16-4461-8068-3423314B68F9}" srcId="{88250E52-E1E9-454E-84B9-054D12ECDF6B}" destId="{82B62DFB-BD4D-42FD-B051-D970B07E8AC6}" srcOrd="0" destOrd="0" parTransId="{A8DFF6E5-8D17-4DBF-983B-38C3C306996A}" sibTransId="{DC6081A1-F34A-4E7C-A756-E58792CAA838}"/>
    <dgm:cxn modelId="{B97D564C-0022-4EE9-9F6E-BE506351D33D}" type="presOf" srcId="{D650A322-77F6-4FA4-9438-246C59FFCEE1}" destId="{D1EFB57E-64AA-4CA0-B55F-FF32D29D39F5}" srcOrd="0" destOrd="0" presId="urn:microsoft.com/office/officeart/2005/8/layout/hList9"/>
    <dgm:cxn modelId="{FEE15D18-E13F-48D6-924D-D63C62690243}" type="presOf" srcId="{41A24887-B37D-462E-A29E-C2035BE31D1D}" destId="{AFA86D92-C0C7-4A05-AA68-E3E05373FE71}" srcOrd="0" destOrd="0" presId="urn:microsoft.com/office/officeart/2005/8/layout/hList9"/>
    <dgm:cxn modelId="{D7AF60B2-4384-4B06-B36A-086708EBDE78}" type="presOf" srcId="{33C13229-BBFF-4B58-BA1E-C563F56022F4}" destId="{F881E1EC-CD56-4532-A559-57014238DDA6}" srcOrd="1" destOrd="0" presId="urn:microsoft.com/office/officeart/2005/8/layout/hList9"/>
    <dgm:cxn modelId="{59DA0A34-D0FD-44B1-B62C-1B063E13EE54}" srcId="{D650A322-77F6-4FA4-9438-246C59FFCEE1}" destId="{A011884C-5C24-4F16-96CC-A1DA64B83257}" srcOrd="2" destOrd="0" parTransId="{9BDBA48A-3C9F-498D-AD87-CD46B38F914B}" sibTransId="{0755F573-C67B-4795-A292-1BA5DB44C3AF}"/>
    <dgm:cxn modelId="{E8C9DBDD-59CF-46A5-A507-1F92085407AC}" type="presOf" srcId="{88250E52-E1E9-454E-84B9-054D12ECDF6B}" destId="{8A232859-CA39-4E02-A605-5FD57BE8332B}" srcOrd="0" destOrd="0" presId="urn:microsoft.com/office/officeart/2005/8/layout/hList9"/>
    <dgm:cxn modelId="{6584D4A3-3845-497A-B210-1E4DF3F091A7}" srcId="{82B62DFB-BD4D-42FD-B051-D970B07E8AC6}" destId="{33C13229-BBFF-4B58-BA1E-C563F56022F4}" srcOrd="1" destOrd="0" parTransId="{EF231FD7-1E34-43C1-B139-DD9BC215BE56}" sibTransId="{331AEB9C-1929-462A-8729-B887ED7D5803}"/>
    <dgm:cxn modelId="{48BF73E9-5AFB-45D3-B50E-EB5664C8322A}" type="presOf" srcId="{1088CAA7-2150-4F87-A36C-288C3011644E}" destId="{92F191B7-C996-4D17-8D74-B4E92AA3FD97}" srcOrd="0" destOrd="0" presId="urn:microsoft.com/office/officeart/2005/8/layout/hList9"/>
    <dgm:cxn modelId="{0B0FD292-6C9B-4312-B60F-D053376EF6A5}" type="presOf" srcId="{A011884C-5C24-4F16-96CC-A1DA64B83257}" destId="{B4360DD4-84CD-4E82-81E3-981025F3EC40}" srcOrd="0" destOrd="0" presId="urn:microsoft.com/office/officeart/2005/8/layout/hList9"/>
    <dgm:cxn modelId="{71F44A21-4F0A-42BA-9639-D64EB225D814}" srcId="{D650A322-77F6-4FA4-9438-246C59FFCEE1}" destId="{1088CAA7-2150-4F87-A36C-288C3011644E}" srcOrd="1" destOrd="0" parTransId="{ED08A3EF-D7E4-4AD2-888E-E39A924A1062}" sibTransId="{25D30D7B-146A-4988-BA83-3E654D4E752A}"/>
    <dgm:cxn modelId="{899B5A8B-B742-49DD-ABE8-342726518667}" type="presOf" srcId="{57BDF2AB-B48E-4021-9B81-5DE115306CFD}" destId="{25DFBC64-E199-469A-9E76-33216674CDF4}" srcOrd="0" destOrd="0" presId="urn:microsoft.com/office/officeart/2005/8/layout/hList9"/>
    <dgm:cxn modelId="{DC9B130C-084F-4593-896E-1230CA5A93C3}" srcId="{82B62DFB-BD4D-42FD-B051-D970B07E8AC6}" destId="{57BDF2AB-B48E-4021-9B81-5DE115306CFD}" srcOrd="2" destOrd="0" parTransId="{8731C91B-A783-47BF-89C3-C0CE9608C979}" sibTransId="{E91CB780-3449-4ED3-A9C8-6A132B28E480}"/>
    <dgm:cxn modelId="{08CBE076-C57B-498A-94F8-7C7D7ADEA3BE}" type="presParOf" srcId="{8A232859-CA39-4E02-A605-5FD57BE8332B}" destId="{54DF3D77-3B24-45A5-A988-92935A1EA238}" srcOrd="0" destOrd="0" presId="urn:microsoft.com/office/officeart/2005/8/layout/hList9"/>
    <dgm:cxn modelId="{53CBFD2E-5708-4629-B91A-094E763BFB60}" type="presParOf" srcId="{8A232859-CA39-4E02-A605-5FD57BE8332B}" destId="{120432AE-3A8D-4893-85C8-592314964132}" srcOrd="1" destOrd="0" presId="urn:microsoft.com/office/officeart/2005/8/layout/hList9"/>
    <dgm:cxn modelId="{DD1EDC79-EF74-4B23-9439-2937745C3E47}" type="presParOf" srcId="{120432AE-3A8D-4893-85C8-592314964132}" destId="{5A7FE2F6-FBFC-4B20-BE2B-EA0719E63F97}" srcOrd="0" destOrd="0" presId="urn:microsoft.com/office/officeart/2005/8/layout/hList9"/>
    <dgm:cxn modelId="{C28B2C2F-8D9E-4D5C-BE3A-0FD9E7B6280C}" type="presParOf" srcId="{120432AE-3A8D-4893-85C8-592314964132}" destId="{3EB52ADF-556B-4DE3-A08B-99CB0959E12D}" srcOrd="1" destOrd="0" presId="urn:microsoft.com/office/officeart/2005/8/layout/hList9"/>
    <dgm:cxn modelId="{5EE12DDA-64FD-4170-A51C-29C582DD1AC4}" type="presParOf" srcId="{3EB52ADF-556B-4DE3-A08B-99CB0959E12D}" destId="{C9D565EC-3F5C-4BEE-ACD8-50F247B3B837}" srcOrd="0" destOrd="0" presId="urn:microsoft.com/office/officeart/2005/8/layout/hList9"/>
    <dgm:cxn modelId="{7EA6C2A5-7F7C-4C5C-BE31-9ABD3E374493}" type="presParOf" srcId="{3EB52ADF-556B-4DE3-A08B-99CB0959E12D}" destId="{011B1783-433E-41FC-B5C3-3501C9C6E1E6}" srcOrd="1" destOrd="0" presId="urn:microsoft.com/office/officeart/2005/8/layout/hList9"/>
    <dgm:cxn modelId="{597310A7-52BD-412D-9C46-6448250F4637}" type="presParOf" srcId="{120432AE-3A8D-4893-85C8-592314964132}" destId="{1BC2E34A-1F91-4FA1-B5FB-F828F182E6D0}" srcOrd="2" destOrd="0" presId="urn:microsoft.com/office/officeart/2005/8/layout/hList9"/>
    <dgm:cxn modelId="{1A44D51C-27DF-4A96-96CB-5CC4166E8BAD}" type="presParOf" srcId="{1BC2E34A-1F91-4FA1-B5FB-F828F182E6D0}" destId="{93CB749E-F49F-40FE-88DB-DA580149D767}" srcOrd="0" destOrd="0" presId="urn:microsoft.com/office/officeart/2005/8/layout/hList9"/>
    <dgm:cxn modelId="{4323EA88-5B49-4211-9571-F309919BDCCC}" type="presParOf" srcId="{1BC2E34A-1F91-4FA1-B5FB-F828F182E6D0}" destId="{F881E1EC-CD56-4532-A559-57014238DDA6}" srcOrd="1" destOrd="0" presId="urn:microsoft.com/office/officeart/2005/8/layout/hList9"/>
    <dgm:cxn modelId="{ACAB1311-A5E2-4C3E-98D8-56BE781CD6D5}" type="presParOf" srcId="{120432AE-3A8D-4893-85C8-592314964132}" destId="{90140352-5124-4D7E-B894-D6C0845F3952}" srcOrd="3" destOrd="0" presId="urn:microsoft.com/office/officeart/2005/8/layout/hList9"/>
    <dgm:cxn modelId="{BEA0D0F5-90E4-48B3-9BE2-F78274E422EA}" type="presParOf" srcId="{90140352-5124-4D7E-B894-D6C0845F3952}" destId="{25DFBC64-E199-469A-9E76-33216674CDF4}" srcOrd="0" destOrd="0" presId="urn:microsoft.com/office/officeart/2005/8/layout/hList9"/>
    <dgm:cxn modelId="{EF63D03C-C4E3-49DB-9734-E1127C79D339}" type="presParOf" srcId="{90140352-5124-4D7E-B894-D6C0845F3952}" destId="{54493A0B-EFE8-4EE0-99E3-B7E1FE8AB36A}" srcOrd="1" destOrd="0" presId="urn:microsoft.com/office/officeart/2005/8/layout/hList9"/>
    <dgm:cxn modelId="{6CD7BAD5-8D96-47EC-82EA-B3567CD1BE62}" type="presParOf" srcId="{8A232859-CA39-4E02-A605-5FD57BE8332B}" destId="{7F0546E7-CF93-4CF3-A422-47B96B48962F}" srcOrd="2" destOrd="0" presId="urn:microsoft.com/office/officeart/2005/8/layout/hList9"/>
    <dgm:cxn modelId="{0CB6E88B-7FB0-4445-B0C4-4AA89C3F3DDD}" type="presParOf" srcId="{8A232859-CA39-4E02-A605-5FD57BE8332B}" destId="{5D6647DC-6F32-4311-9FFD-25BDE8AF9032}" srcOrd="3" destOrd="0" presId="urn:microsoft.com/office/officeart/2005/8/layout/hList9"/>
    <dgm:cxn modelId="{5063C265-D12A-4AAF-A163-20B0E7255E0B}" type="presParOf" srcId="{8A232859-CA39-4E02-A605-5FD57BE8332B}" destId="{C308093A-D162-481A-B913-668DA7695F17}" srcOrd="4" destOrd="0" presId="urn:microsoft.com/office/officeart/2005/8/layout/hList9"/>
    <dgm:cxn modelId="{6A7E3065-A63E-4799-9721-3A467F614DCA}" type="presParOf" srcId="{8A232859-CA39-4E02-A605-5FD57BE8332B}" destId="{8C6BA3C6-A63D-424C-8773-A8EA3AE680B0}" srcOrd="5" destOrd="0" presId="urn:microsoft.com/office/officeart/2005/8/layout/hList9"/>
    <dgm:cxn modelId="{9A7D33C6-3D03-4624-AAEA-A16B7E8AA29E}" type="presParOf" srcId="{8A232859-CA39-4E02-A605-5FD57BE8332B}" destId="{D40900CB-2EF8-4978-95C2-FB631880E1AF}" srcOrd="6" destOrd="0" presId="urn:microsoft.com/office/officeart/2005/8/layout/hList9"/>
    <dgm:cxn modelId="{92140C23-9A06-474E-B132-EA7CAA02DAD9}" type="presParOf" srcId="{D40900CB-2EF8-4978-95C2-FB631880E1AF}" destId="{DAD8C0E1-23DD-4507-BC5F-9D1940E849AD}" srcOrd="0" destOrd="0" presId="urn:microsoft.com/office/officeart/2005/8/layout/hList9"/>
    <dgm:cxn modelId="{3B90E603-7475-4D1D-84CA-283364619CF2}" type="presParOf" srcId="{D40900CB-2EF8-4978-95C2-FB631880E1AF}" destId="{5647D7EC-0101-4863-BD65-134A55F5B7B3}" srcOrd="1" destOrd="0" presId="urn:microsoft.com/office/officeart/2005/8/layout/hList9"/>
    <dgm:cxn modelId="{DAE72C2C-0339-4B8D-87BE-25F8DE3E4DCC}" type="presParOf" srcId="{5647D7EC-0101-4863-BD65-134A55F5B7B3}" destId="{AFA86D92-C0C7-4A05-AA68-E3E05373FE71}" srcOrd="0" destOrd="0" presId="urn:microsoft.com/office/officeart/2005/8/layout/hList9"/>
    <dgm:cxn modelId="{43830443-42CE-49C1-9A48-C93024D7AC03}" type="presParOf" srcId="{5647D7EC-0101-4863-BD65-134A55F5B7B3}" destId="{7158A452-4F2A-4B30-BCD6-B09D82C077D4}" srcOrd="1" destOrd="0" presId="urn:microsoft.com/office/officeart/2005/8/layout/hList9"/>
    <dgm:cxn modelId="{F9A43E4A-D510-4F50-BC92-40DE1301B09C}" type="presParOf" srcId="{D40900CB-2EF8-4978-95C2-FB631880E1AF}" destId="{18061464-38CC-44FE-A351-8D8A6FBF243D}" srcOrd="2" destOrd="0" presId="urn:microsoft.com/office/officeart/2005/8/layout/hList9"/>
    <dgm:cxn modelId="{4883EADE-1D79-44E8-9ED1-9F50511D6DDD}" type="presParOf" srcId="{18061464-38CC-44FE-A351-8D8A6FBF243D}" destId="{92F191B7-C996-4D17-8D74-B4E92AA3FD97}" srcOrd="0" destOrd="0" presId="urn:microsoft.com/office/officeart/2005/8/layout/hList9"/>
    <dgm:cxn modelId="{D61C427D-BA05-4975-8924-1FD690F85DB9}" type="presParOf" srcId="{18061464-38CC-44FE-A351-8D8A6FBF243D}" destId="{AC69FABC-B71A-406A-A597-D10A4F5346B9}" srcOrd="1" destOrd="0" presId="urn:microsoft.com/office/officeart/2005/8/layout/hList9"/>
    <dgm:cxn modelId="{AE927DD6-FC70-42B3-A0FE-03A1F2A7D76A}" type="presParOf" srcId="{D40900CB-2EF8-4978-95C2-FB631880E1AF}" destId="{EA3375F8-A07A-4DBF-A694-225266BE2D1F}" srcOrd="3" destOrd="0" presId="urn:microsoft.com/office/officeart/2005/8/layout/hList9"/>
    <dgm:cxn modelId="{9182D6F3-3C97-4980-A057-65D62C8DF3F1}" type="presParOf" srcId="{EA3375F8-A07A-4DBF-A694-225266BE2D1F}" destId="{B4360DD4-84CD-4E82-81E3-981025F3EC40}" srcOrd="0" destOrd="0" presId="urn:microsoft.com/office/officeart/2005/8/layout/hList9"/>
    <dgm:cxn modelId="{1A2EE82F-7F03-4272-8395-2E17B4DDB262}" type="presParOf" srcId="{EA3375F8-A07A-4DBF-A694-225266BE2D1F}" destId="{601C7B9C-3DB6-4BA7-A10A-E854CFDED818}" srcOrd="1" destOrd="0" presId="urn:microsoft.com/office/officeart/2005/8/layout/hList9"/>
    <dgm:cxn modelId="{0F5E664B-B4E3-4846-855B-1D21452882DD}" type="presParOf" srcId="{8A232859-CA39-4E02-A605-5FD57BE8332B}" destId="{521DC846-EA0F-4401-B2E4-64EE7C944939}" srcOrd="7" destOrd="0" presId="urn:microsoft.com/office/officeart/2005/8/layout/hList9"/>
    <dgm:cxn modelId="{DD0FA793-23D2-499F-BC00-3B1BB50C0D58}" type="presParOf" srcId="{8A232859-CA39-4E02-A605-5FD57BE8332B}" destId="{D1EFB57E-64AA-4CA0-B55F-FF32D29D39F5}" srcOrd="8" destOrd="0" presId="urn:microsoft.com/office/officeart/2005/8/layout/hList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368613-41E6-4BF2-B383-3C99B32B936F}" type="doc">
      <dgm:prSet loTypeId="urn:microsoft.com/office/officeart/2005/8/layout/radial3" loCatId="relationship" qsTypeId="urn:microsoft.com/office/officeart/2005/8/quickstyle/simple5" qsCatId="simple" csTypeId="urn:microsoft.com/office/officeart/2005/8/colors/colorful1" csCatId="colorful" phldr="1"/>
      <dgm:spPr/>
      <dgm:t>
        <a:bodyPr/>
        <a:lstStyle/>
        <a:p>
          <a:endParaRPr lang="en-IN"/>
        </a:p>
      </dgm:t>
    </dgm:pt>
    <dgm:pt modelId="{831C86B5-7819-463D-B1ED-2123146F570A}">
      <dgm:prSet phldrT="[Text]"/>
      <dgm:spPr/>
      <dgm:t>
        <a:bodyPr/>
        <a:lstStyle/>
        <a:p>
          <a:r>
            <a:rPr lang="en-IN" dirty="0"/>
            <a:t>Seismic Interactions</a:t>
          </a:r>
        </a:p>
      </dgm:t>
    </dgm:pt>
    <dgm:pt modelId="{693101FD-44E4-4275-876E-7BC41BF32B3A}" type="parTrans" cxnId="{C73D8196-BC40-44A0-A79B-273CD3A8FE88}">
      <dgm:prSet/>
      <dgm:spPr/>
      <dgm:t>
        <a:bodyPr/>
        <a:lstStyle/>
        <a:p>
          <a:endParaRPr lang="en-IN"/>
        </a:p>
      </dgm:t>
    </dgm:pt>
    <dgm:pt modelId="{3F72904E-C82E-4C6F-A904-0235E4972983}" type="sibTrans" cxnId="{C73D8196-BC40-44A0-A79B-273CD3A8FE88}">
      <dgm:prSet/>
      <dgm:spPr/>
      <dgm:t>
        <a:bodyPr/>
        <a:lstStyle/>
        <a:p>
          <a:endParaRPr lang="en-IN"/>
        </a:p>
      </dgm:t>
    </dgm:pt>
    <dgm:pt modelId="{2E558A49-EAFF-4934-AAAD-E1F67F17BF2F}">
      <dgm:prSet phldrT="[Text]"/>
      <dgm:spPr/>
      <dgm:t>
        <a:bodyPr/>
        <a:lstStyle/>
        <a:p>
          <a:pPr>
            <a:lnSpc>
              <a:spcPct val="114000"/>
            </a:lnSpc>
          </a:pPr>
          <a:r>
            <a:rPr lang="en-IN" b="1" dirty="0"/>
            <a:t>Unsupported pipes</a:t>
          </a:r>
        </a:p>
      </dgm:t>
    </dgm:pt>
    <dgm:pt modelId="{96156B16-2E94-4F36-A3B6-162E876B5C67}" type="parTrans" cxnId="{2531BC9A-5C89-4BC5-AF19-05AF21DF8FB6}">
      <dgm:prSet/>
      <dgm:spPr/>
      <dgm:t>
        <a:bodyPr/>
        <a:lstStyle/>
        <a:p>
          <a:endParaRPr lang="en-IN"/>
        </a:p>
      </dgm:t>
    </dgm:pt>
    <dgm:pt modelId="{A0BB7DEA-5ECA-4E90-8EAD-D3BA79333121}" type="sibTrans" cxnId="{2531BC9A-5C89-4BC5-AF19-05AF21DF8FB6}">
      <dgm:prSet/>
      <dgm:spPr/>
      <dgm:t>
        <a:bodyPr/>
        <a:lstStyle/>
        <a:p>
          <a:endParaRPr lang="en-IN"/>
        </a:p>
      </dgm:t>
    </dgm:pt>
    <dgm:pt modelId="{8BCD7CCF-CF3A-4A0B-A3FC-D2064FDDD704}">
      <dgm:prSet phldrT="[Text]"/>
      <dgm:spPr/>
      <dgm:t>
        <a:bodyPr/>
        <a:lstStyle/>
        <a:p>
          <a:pPr>
            <a:lnSpc>
              <a:spcPct val="114000"/>
            </a:lnSpc>
          </a:pPr>
          <a:r>
            <a:rPr lang="en-IN" b="1" dirty="0"/>
            <a:t>Unrestrained cylinders</a:t>
          </a:r>
        </a:p>
      </dgm:t>
    </dgm:pt>
    <dgm:pt modelId="{332FFA83-E63F-4C8B-B5CC-2B09D9B62D46}" type="parTrans" cxnId="{CD4FF55F-EDF2-4AA0-B9F4-629A16A8E7E6}">
      <dgm:prSet/>
      <dgm:spPr/>
      <dgm:t>
        <a:bodyPr/>
        <a:lstStyle/>
        <a:p>
          <a:endParaRPr lang="en-IN"/>
        </a:p>
      </dgm:t>
    </dgm:pt>
    <dgm:pt modelId="{16F3ACC5-E9A2-4A3D-8D24-69617E851583}" type="sibTrans" cxnId="{CD4FF55F-EDF2-4AA0-B9F4-629A16A8E7E6}">
      <dgm:prSet/>
      <dgm:spPr/>
      <dgm:t>
        <a:bodyPr/>
        <a:lstStyle/>
        <a:p>
          <a:endParaRPr lang="en-IN"/>
        </a:p>
      </dgm:t>
    </dgm:pt>
    <dgm:pt modelId="{7100FAF1-D4D1-494E-AB97-BEE85586D480}">
      <dgm:prSet phldrT="[Text]"/>
      <dgm:spPr/>
      <dgm:t>
        <a:bodyPr/>
        <a:lstStyle/>
        <a:p>
          <a:pPr>
            <a:lnSpc>
              <a:spcPct val="114000"/>
            </a:lnSpc>
          </a:pPr>
          <a:r>
            <a:rPr lang="en-IN" b="1" dirty="0"/>
            <a:t>Unanchored tanks</a:t>
          </a:r>
        </a:p>
      </dgm:t>
    </dgm:pt>
    <dgm:pt modelId="{52DB37AD-1067-4D89-A0D7-97ABF3FFA630}" type="parTrans" cxnId="{E07D72C8-8E98-4B85-B02F-AC41452EE215}">
      <dgm:prSet/>
      <dgm:spPr/>
      <dgm:t>
        <a:bodyPr/>
        <a:lstStyle/>
        <a:p>
          <a:endParaRPr lang="en-IN"/>
        </a:p>
      </dgm:t>
    </dgm:pt>
    <dgm:pt modelId="{99D200F9-B722-47BF-B82A-67CD155FA508}" type="sibTrans" cxnId="{E07D72C8-8E98-4B85-B02F-AC41452EE215}">
      <dgm:prSet/>
      <dgm:spPr/>
      <dgm:t>
        <a:bodyPr/>
        <a:lstStyle/>
        <a:p>
          <a:endParaRPr lang="en-IN"/>
        </a:p>
      </dgm:t>
    </dgm:pt>
    <dgm:pt modelId="{555D9BBC-5F3E-4A6C-94AD-48569A84683B}">
      <dgm:prSet phldrT="[Text]"/>
      <dgm:spPr/>
      <dgm:t>
        <a:bodyPr/>
        <a:lstStyle/>
        <a:p>
          <a:pPr>
            <a:lnSpc>
              <a:spcPct val="114000"/>
            </a:lnSpc>
          </a:pPr>
          <a:r>
            <a:rPr lang="en-IN" b="1" dirty="0"/>
            <a:t>Non-qualified tables/desks</a:t>
          </a:r>
        </a:p>
      </dgm:t>
    </dgm:pt>
    <dgm:pt modelId="{3C2DB555-6AB7-4965-A8BD-9C67ECEE165C}" type="parTrans" cxnId="{E8EA118A-56F7-455E-AEFA-C8C7876F44EE}">
      <dgm:prSet/>
      <dgm:spPr/>
      <dgm:t>
        <a:bodyPr/>
        <a:lstStyle/>
        <a:p>
          <a:endParaRPr lang="en-IN"/>
        </a:p>
      </dgm:t>
    </dgm:pt>
    <dgm:pt modelId="{0D419D58-19A3-4C88-9C99-AC4F91F65B3B}" type="sibTrans" cxnId="{E8EA118A-56F7-455E-AEFA-C8C7876F44EE}">
      <dgm:prSet/>
      <dgm:spPr/>
      <dgm:t>
        <a:bodyPr/>
        <a:lstStyle/>
        <a:p>
          <a:endParaRPr lang="en-IN"/>
        </a:p>
      </dgm:t>
    </dgm:pt>
    <dgm:pt modelId="{03EE1C39-CEFB-4EAA-B546-0FDD78A8E133}">
      <dgm:prSet phldrT="[Text]"/>
      <dgm:spPr/>
      <dgm:t>
        <a:bodyPr/>
        <a:lstStyle/>
        <a:p>
          <a:pPr>
            <a:lnSpc>
              <a:spcPct val="114000"/>
            </a:lnSpc>
          </a:pPr>
          <a:r>
            <a:rPr lang="en-IN" b="1" dirty="0"/>
            <a:t>Weakly supported cable trays</a:t>
          </a:r>
        </a:p>
      </dgm:t>
    </dgm:pt>
    <dgm:pt modelId="{B213CBB7-B973-4790-8D3E-9A9D7444904B}" type="parTrans" cxnId="{0748A0B8-7EA0-49DE-BDBA-F83407B49C29}">
      <dgm:prSet/>
      <dgm:spPr/>
      <dgm:t>
        <a:bodyPr/>
        <a:lstStyle/>
        <a:p>
          <a:endParaRPr lang="en-IN"/>
        </a:p>
      </dgm:t>
    </dgm:pt>
    <dgm:pt modelId="{69109BE8-9162-42DD-A1AF-8081D1C60E47}" type="sibTrans" cxnId="{0748A0B8-7EA0-49DE-BDBA-F83407B49C29}">
      <dgm:prSet/>
      <dgm:spPr/>
      <dgm:t>
        <a:bodyPr/>
        <a:lstStyle/>
        <a:p>
          <a:endParaRPr lang="en-IN"/>
        </a:p>
      </dgm:t>
    </dgm:pt>
    <dgm:pt modelId="{7EFBCBB5-6F1C-4773-A79B-5FE9B21B926D}" type="pres">
      <dgm:prSet presAssocID="{C3368613-41E6-4BF2-B383-3C99B32B936F}" presName="composite" presStyleCnt="0">
        <dgm:presLayoutVars>
          <dgm:chMax val="1"/>
          <dgm:dir/>
          <dgm:resizeHandles val="exact"/>
        </dgm:presLayoutVars>
      </dgm:prSet>
      <dgm:spPr/>
      <dgm:t>
        <a:bodyPr/>
        <a:lstStyle/>
        <a:p>
          <a:endParaRPr lang="de-DE"/>
        </a:p>
      </dgm:t>
    </dgm:pt>
    <dgm:pt modelId="{74B50BEA-AF5B-4AA1-B725-53C8779488F9}" type="pres">
      <dgm:prSet presAssocID="{C3368613-41E6-4BF2-B383-3C99B32B936F}" presName="radial" presStyleCnt="0">
        <dgm:presLayoutVars>
          <dgm:animLvl val="ctr"/>
        </dgm:presLayoutVars>
      </dgm:prSet>
      <dgm:spPr/>
    </dgm:pt>
    <dgm:pt modelId="{A0149E5C-2E45-456B-A4A3-FE3F1D99940C}" type="pres">
      <dgm:prSet presAssocID="{831C86B5-7819-463D-B1ED-2123146F570A}" presName="centerShape" presStyleLbl="vennNode1" presStyleIdx="0" presStyleCnt="6"/>
      <dgm:spPr/>
      <dgm:t>
        <a:bodyPr/>
        <a:lstStyle/>
        <a:p>
          <a:endParaRPr lang="de-DE"/>
        </a:p>
      </dgm:t>
    </dgm:pt>
    <dgm:pt modelId="{BA6B2E9B-7867-4C04-AA30-B7084D64A680}" type="pres">
      <dgm:prSet presAssocID="{2E558A49-EAFF-4934-AAAD-E1F67F17BF2F}" presName="node" presStyleLbl="vennNode1" presStyleIdx="1" presStyleCnt="6" custScaleX="110517" custScaleY="110517">
        <dgm:presLayoutVars>
          <dgm:bulletEnabled val="1"/>
        </dgm:presLayoutVars>
      </dgm:prSet>
      <dgm:spPr/>
      <dgm:t>
        <a:bodyPr/>
        <a:lstStyle/>
        <a:p>
          <a:endParaRPr lang="de-DE"/>
        </a:p>
      </dgm:t>
    </dgm:pt>
    <dgm:pt modelId="{6DDE3A4B-2C43-4CFD-8E00-9C2C5650D434}" type="pres">
      <dgm:prSet presAssocID="{8BCD7CCF-CF3A-4A0B-A3FC-D2064FDDD704}" presName="node" presStyleLbl="vennNode1" presStyleIdx="2" presStyleCnt="6" custScaleX="110517" custScaleY="110517">
        <dgm:presLayoutVars>
          <dgm:bulletEnabled val="1"/>
        </dgm:presLayoutVars>
      </dgm:prSet>
      <dgm:spPr/>
      <dgm:t>
        <a:bodyPr/>
        <a:lstStyle/>
        <a:p>
          <a:endParaRPr lang="de-DE"/>
        </a:p>
      </dgm:t>
    </dgm:pt>
    <dgm:pt modelId="{05D39D7E-2F91-4539-A3E2-1E5C892FE739}" type="pres">
      <dgm:prSet presAssocID="{7100FAF1-D4D1-494E-AB97-BEE85586D480}" presName="node" presStyleLbl="vennNode1" presStyleIdx="3" presStyleCnt="6" custScaleX="110517" custScaleY="110517">
        <dgm:presLayoutVars>
          <dgm:bulletEnabled val="1"/>
        </dgm:presLayoutVars>
      </dgm:prSet>
      <dgm:spPr/>
      <dgm:t>
        <a:bodyPr/>
        <a:lstStyle/>
        <a:p>
          <a:endParaRPr lang="de-DE"/>
        </a:p>
      </dgm:t>
    </dgm:pt>
    <dgm:pt modelId="{96297C9B-BF01-4F55-80B2-9444DD541F57}" type="pres">
      <dgm:prSet presAssocID="{555D9BBC-5F3E-4A6C-94AD-48569A84683B}" presName="node" presStyleLbl="vennNode1" presStyleIdx="4" presStyleCnt="6" custScaleX="110517" custScaleY="110517">
        <dgm:presLayoutVars>
          <dgm:bulletEnabled val="1"/>
        </dgm:presLayoutVars>
      </dgm:prSet>
      <dgm:spPr/>
      <dgm:t>
        <a:bodyPr/>
        <a:lstStyle/>
        <a:p>
          <a:endParaRPr lang="de-DE"/>
        </a:p>
      </dgm:t>
    </dgm:pt>
    <dgm:pt modelId="{5C12012E-A95F-4942-B1E6-83D2EA43E4AD}" type="pres">
      <dgm:prSet presAssocID="{03EE1C39-CEFB-4EAA-B546-0FDD78A8E133}" presName="node" presStyleLbl="vennNode1" presStyleIdx="5" presStyleCnt="6" custScaleX="110517" custScaleY="110517">
        <dgm:presLayoutVars>
          <dgm:bulletEnabled val="1"/>
        </dgm:presLayoutVars>
      </dgm:prSet>
      <dgm:spPr/>
      <dgm:t>
        <a:bodyPr/>
        <a:lstStyle/>
        <a:p>
          <a:endParaRPr lang="de-DE"/>
        </a:p>
      </dgm:t>
    </dgm:pt>
  </dgm:ptLst>
  <dgm:cxnLst>
    <dgm:cxn modelId="{221BC421-B672-4B4A-897F-368BA6B0680F}" type="presOf" srcId="{C3368613-41E6-4BF2-B383-3C99B32B936F}" destId="{7EFBCBB5-6F1C-4773-A79B-5FE9B21B926D}" srcOrd="0" destOrd="0" presId="urn:microsoft.com/office/officeart/2005/8/layout/radial3"/>
    <dgm:cxn modelId="{6A71402E-138C-41A0-8FC9-8CFFABDDD58E}" type="presOf" srcId="{03EE1C39-CEFB-4EAA-B546-0FDD78A8E133}" destId="{5C12012E-A95F-4942-B1E6-83D2EA43E4AD}" srcOrd="0" destOrd="0" presId="urn:microsoft.com/office/officeart/2005/8/layout/radial3"/>
    <dgm:cxn modelId="{07B02F6F-898E-4DA0-A127-55493599D616}" type="presOf" srcId="{8BCD7CCF-CF3A-4A0B-A3FC-D2064FDDD704}" destId="{6DDE3A4B-2C43-4CFD-8E00-9C2C5650D434}" srcOrd="0" destOrd="0" presId="urn:microsoft.com/office/officeart/2005/8/layout/radial3"/>
    <dgm:cxn modelId="{E8759458-D298-4555-BE08-292F140A6493}" type="presOf" srcId="{555D9BBC-5F3E-4A6C-94AD-48569A84683B}" destId="{96297C9B-BF01-4F55-80B2-9444DD541F57}" srcOrd="0" destOrd="0" presId="urn:microsoft.com/office/officeart/2005/8/layout/radial3"/>
    <dgm:cxn modelId="{E07D72C8-8E98-4B85-B02F-AC41452EE215}" srcId="{831C86B5-7819-463D-B1ED-2123146F570A}" destId="{7100FAF1-D4D1-494E-AB97-BEE85586D480}" srcOrd="2" destOrd="0" parTransId="{52DB37AD-1067-4D89-A0D7-97ABF3FFA630}" sibTransId="{99D200F9-B722-47BF-B82A-67CD155FA508}"/>
    <dgm:cxn modelId="{CD4FF55F-EDF2-4AA0-B9F4-629A16A8E7E6}" srcId="{831C86B5-7819-463D-B1ED-2123146F570A}" destId="{8BCD7CCF-CF3A-4A0B-A3FC-D2064FDDD704}" srcOrd="1" destOrd="0" parTransId="{332FFA83-E63F-4C8B-B5CC-2B09D9B62D46}" sibTransId="{16F3ACC5-E9A2-4A3D-8D24-69617E851583}"/>
    <dgm:cxn modelId="{78D97676-B7BB-4D49-AC8C-0A02E8E37368}" type="presOf" srcId="{7100FAF1-D4D1-494E-AB97-BEE85586D480}" destId="{05D39D7E-2F91-4539-A3E2-1E5C892FE739}" srcOrd="0" destOrd="0" presId="urn:microsoft.com/office/officeart/2005/8/layout/radial3"/>
    <dgm:cxn modelId="{E8EA118A-56F7-455E-AEFA-C8C7876F44EE}" srcId="{831C86B5-7819-463D-B1ED-2123146F570A}" destId="{555D9BBC-5F3E-4A6C-94AD-48569A84683B}" srcOrd="3" destOrd="0" parTransId="{3C2DB555-6AB7-4965-A8BD-9C67ECEE165C}" sibTransId="{0D419D58-19A3-4C88-9C99-AC4F91F65B3B}"/>
    <dgm:cxn modelId="{0748A0B8-7EA0-49DE-BDBA-F83407B49C29}" srcId="{831C86B5-7819-463D-B1ED-2123146F570A}" destId="{03EE1C39-CEFB-4EAA-B546-0FDD78A8E133}" srcOrd="4" destOrd="0" parTransId="{B213CBB7-B973-4790-8D3E-9A9D7444904B}" sibTransId="{69109BE8-9162-42DD-A1AF-8081D1C60E47}"/>
    <dgm:cxn modelId="{2531BC9A-5C89-4BC5-AF19-05AF21DF8FB6}" srcId="{831C86B5-7819-463D-B1ED-2123146F570A}" destId="{2E558A49-EAFF-4934-AAAD-E1F67F17BF2F}" srcOrd="0" destOrd="0" parTransId="{96156B16-2E94-4F36-A3B6-162E876B5C67}" sibTransId="{A0BB7DEA-5ECA-4E90-8EAD-D3BA79333121}"/>
    <dgm:cxn modelId="{C73D8196-BC40-44A0-A79B-273CD3A8FE88}" srcId="{C3368613-41E6-4BF2-B383-3C99B32B936F}" destId="{831C86B5-7819-463D-B1ED-2123146F570A}" srcOrd="0" destOrd="0" parTransId="{693101FD-44E4-4275-876E-7BC41BF32B3A}" sibTransId="{3F72904E-C82E-4C6F-A904-0235E4972983}"/>
    <dgm:cxn modelId="{839EF0A8-0841-4E44-90BE-0902C94759A3}" type="presOf" srcId="{831C86B5-7819-463D-B1ED-2123146F570A}" destId="{A0149E5C-2E45-456B-A4A3-FE3F1D99940C}" srcOrd="0" destOrd="0" presId="urn:microsoft.com/office/officeart/2005/8/layout/radial3"/>
    <dgm:cxn modelId="{1AF0CF35-CD50-4EE6-94E1-072DCBB68555}" type="presOf" srcId="{2E558A49-EAFF-4934-AAAD-E1F67F17BF2F}" destId="{BA6B2E9B-7867-4C04-AA30-B7084D64A680}" srcOrd="0" destOrd="0" presId="urn:microsoft.com/office/officeart/2005/8/layout/radial3"/>
    <dgm:cxn modelId="{C8F213A6-B774-43B0-9121-F4CD38975770}" type="presParOf" srcId="{7EFBCBB5-6F1C-4773-A79B-5FE9B21B926D}" destId="{74B50BEA-AF5B-4AA1-B725-53C8779488F9}" srcOrd="0" destOrd="0" presId="urn:microsoft.com/office/officeart/2005/8/layout/radial3"/>
    <dgm:cxn modelId="{FEA0CEC7-C776-47A2-BFCD-58546637353A}" type="presParOf" srcId="{74B50BEA-AF5B-4AA1-B725-53C8779488F9}" destId="{A0149E5C-2E45-456B-A4A3-FE3F1D99940C}" srcOrd="0" destOrd="0" presId="urn:microsoft.com/office/officeart/2005/8/layout/radial3"/>
    <dgm:cxn modelId="{41B368C3-AC02-4EFD-8360-103E69A6AE52}" type="presParOf" srcId="{74B50BEA-AF5B-4AA1-B725-53C8779488F9}" destId="{BA6B2E9B-7867-4C04-AA30-B7084D64A680}" srcOrd="1" destOrd="0" presId="urn:microsoft.com/office/officeart/2005/8/layout/radial3"/>
    <dgm:cxn modelId="{41B4719E-16B0-4F8B-BADC-604C3EF0D3AB}" type="presParOf" srcId="{74B50BEA-AF5B-4AA1-B725-53C8779488F9}" destId="{6DDE3A4B-2C43-4CFD-8E00-9C2C5650D434}" srcOrd="2" destOrd="0" presId="urn:microsoft.com/office/officeart/2005/8/layout/radial3"/>
    <dgm:cxn modelId="{C4494576-64B2-4891-80BB-335F3308897E}" type="presParOf" srcId="{74B50BEA-AF5B-4AA1-B725-53C8779488F9}" destId="{05D39D7E-2F91-4539-A3E2-1E5C892FE739}" srcOrd="3" destOrd="0" presId="urn:microsoft.com/office/officeart/2005/8/layout/radial3"/>
    <dgm:cxn modelId="{BE582D0B-1DEF-4D12-B823-E2F0A75BD944}" type="presParOf" srcId="{74B50BEA-AF5B-4AA1-B725-53C8779488F9}" destId="{96297C9B-BF01-4F55-80B2-9444DD541F57}" srcOrd="4" destOrd="0" presId="urn:microsoft.com/office/officeart/2005/8/layout/radial3"/>
    <dgm:cxn modelId="{B5350BF9-6DC1-496D-BCCF-9D86EF8E994E}" type="presParOf" srcId="{74B50BEA-AF5B-4AA1-B725-53C8779488F9}" destId="{5C12012E-A95F-4942-B1E6-83D2EA43E4AD}"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02C6F5-3763-45B5-B50C-C1F33599A88B}">
      <dsp:nvSpPr>
        <dsp:cNvPr id="0" name=""/>
        <dsp:cNvSpPr/>
      </dsp:nvSpPr>
      <dsp:spPr>
        <a:xfrm>
          <a:off x="0" y="1597"/>
          <a:ext cx="10867002" cy="0"/>
        </a:xfrm>
        <a:prstGeom prst="line">
          <a:avLst/>
        </a:prstGeom>
        <a:solidFill>
          <a:schemeClr val="lt1">
            <a:hueOff val="0"/>
            <a:satOff val="0"/>
            <a:lumOff val="0"/>
            <a:alphaOff val="0"/>
          </a:schemeClr>
        </a:solidFill>
        <a:ln w="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C1D205-6C5E-40F0-BCEB-A0CB38562F10}">
      <dsp:nvSpPr>
        <dsp:cNvPr id="0" name=""/>
        <dsp:cNvSpPr/>
      </dsp:nvSpPr>
      <dsp:spPr>
        <a:xfrm>
          <a:off x="0" y="1597"/>
          <a:ext cx="10856389" cy="739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114000"/>
            </a:lnSpc>
            <a:spcBef>
              <a:spcPct val="0"/>
            </a:spcBef>
            <a:spcAft>
              <a:spcPct val="35000"/>
            </a:spcAft>
            <a:buFont typeface="Arial" panose="020B0604020202020204" pitchFamily="34" charset="0"/>
            <a:buNone/>
          </a:pPr>
          <a:r>
            <a:rPr lang="en-US" sz="1600" kern="1200" dirty="0">
              <a:solidFill>
                <a:schemeClr val="accent1"/>
              </a:solidFill>
            </a:rPr>
            <a:t>Development of KKL specific SIFF methodology (based on EPRI method) to address both deterministic and probabilistic perspectives in an integrated manner</a:t>
          </a:r>
          <a:r>
            <a:rPr lang="de-CH" sz="1600" kern="1200" dirty="0">
              <a:solidFill>
                <a:schemeClr val="accent1"/>
              </a:solidFill>
            </a:rPr>
            <a:t>;</a:t>
          </a:r>
          <a:endParaRPr lang="en-IN" sz="1600" kern="1200" dirty="0">
            <a:solidFill>
              <a:schemeClr val="accent1"/>
            </a:solidFill>
          </a:endParaRPr>
        </a:p>
      </dsp:txBody>
      <dsp:txXfrm>
        <a:off x="0" y="1597"/>
        <a:ext cx="10856389" cy="739387"/>
      </dsp:txXfrm>
    </dsp:sp>
    <dsp:sp modelId="{63DB0417-676F-430C-BFCC-E648903E5CE8}">
      <dsp:nvSpPr>
        <dsp:cNvPr id="0" name=""/>
        <dsp:cNvSpPr/>
      </dsp:nvSpPr>
      <dsp:spPr>
        <a:xfrm>
          <a:off x="0" y="740984"/>
          <a:ext cx="10867002" cy="0"/>
        </a:xfrm>
        <a:prstGeom prst="line">
          <a:avLst/>
        </a:prstGeom>
        <a:solidFill>
          <a:schemeClr val="lt1">
            <a:hueOff val="0"/>
            <a:satOff val="0"/>
            <a:lumOff val="0"/>
            <a:alphaOff val="0"/>
          </a:schemeClr>
        </a:solidFill>
        <a:ln w="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5D6017-582A-4705-8456-B6D698561169}">
      <dsp:nvSpPr>
        <dsp:cNvPr id="0" name=""/>
        <dsp:cNvSpPr/>
      </dsp:nvSpPr>
      <dsp:spPr>
        <a:xfrm>
          <a:off x="0" y="740984"/>
          <a:ext cx="10867002" cy="668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a:solidFill>
                <a:schemeClr val="accent1"/>
              </a:solidFill>
            </a:rPr>
            <a:t>Evaluate the impacts of seismically-induced internal fires / floods;</a:t>
          </a:r>
        </a:p>
      </dsp:txBody>
      <dsp:txXfrm>
        <a:off x="0" y="740984"/>
        <a:ext cx="10867002" cy="668324"/>
      </dsp:txXfrm>
    </dsp:sp>
    <dsp:sp modelId="{4658BDC5-840C-4915-9F3B-9360A7EFE189}">
      <dsp:nvSpPr>
        <dsp:cNvPr id="0" name=""/>
        <dsp:cNvSpPr/>
      </dsp:nvSpPr>
      <dsp:spPr>
        <a:xfrm>
          <a:off x="0" y="1409309"/>
          <a:ext cx="10867002" cy="0"/>
        </a:xfrm>
        <a:prstGeom prst="line">
          <a:avLst/>
        </a:prstGeom>
        <a:solidFill>
          <a:schemeClr val="lt1">
            <a:hueOff val="0"/>
            <a:satOff val="0"/>
            <a:lumOff val="0"/>
            <a:alphaOff val="0"/>
          </a:schemeClr>
        </a:solidFill>
        <a:ln w="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DB943B-D567-493E-B2CD-A482CC4BFDED}">
      <dsp:nvSpPr>
        <dsp:cNvPr id="0" name=""/>
        <dsp:cNvSpPr/>
      </dsp:nvSpPr>
      <dsp:spPr>
        <a:xfrm>
          <a:off x="0" y="1409309"/>
          <a:ext cx="10867002" cy="668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GB" sz="1600" kern="1200" dirty="0">
              <a:solidFill>
                <a:schemeClr val="accent1"/>
              </a:solidFill>
            </a:rPr>
            <a:t>Analyse the risk from explosive materials and seismic interactions;</a:t>
          </a:r>
        </a:p>
      </dsp:txBody>
      <dsp:txXfrm>
        <a:off x="0" y="1409309"/>
        <a:ext cx="10867002" cy="668324"/>
      </dsp:txXfrm>
    </dsp:sp>
    <dsp:sp modelId="{7A382EE0-8F58-4FEB-AAC9-7F0F185CA90B}">
      <dsp:nvSpPr>
        <dsp:cNvPr id="0" name=""/>
        <dsp:cNvSpPr/>
      </dsp:nvSpPr>
      <dsp:spPr>
        <a:xfrm>
          <a:off x="0" y="2077633"/>
          <a:ext cx="10867002" cy="0"/>
        </a:xfrm>
        <a:prstGeom prst="line">
          <a:avLst/>
        </a:prstGeom>
        <a:solidFill>
          <a:schemeClr val="lt1">
            <a:hueOff val="0"/>
            <a:satOff val="0"/>
            <a:lumOff val="0"/>
            <a:alphaOff val="0"/>
          </a:schemeClr>
        </a:solidFill>
        <a:ln w="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781E71-8851-4942-A061-98C6832CD1E3}">
      <dsp:nvSpPr>
        <dsp:cNvPr id="0" name=""/>
        <dsp:cNvSpPr/>
      </dsp:nvSpPr>
      <dsp:spPr>
        <a:xfrm>
          <a:off x="0" y="2077633"/>
          <a:ext cx="10867002" cy="668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GB" sz="1600" kern="1200" dirty="0">
              <a:solidFill>
                <a:schemeClr val="accent1"/>
              </a:solidFill>
            </a:rPr>
            <a:t>Address the radiological concerns associated with SIFF;</a:t>
          </a:r>
        </a:p>
      </dsp:txBody>
      <dsp:txXfrm>
        <a:off x="0" y="2077633"/>
        <a:ext cx="10867002" cy="668324"/>
      </dsp:txXfrm>
    </dsp:sp>
    <dsp:sp modelId="{6B4248FA-81DE-46EA-AF08-D22DBC56669E}">
      <dsp:nvSpPr>
        <dsp:cNvPr id="0" name=""/>
        <dsp:cNvSpPr/>
      </dsp:nvSpPr>
      <dsp:spPr>
        <a:xfrm>
          <a:off x="0" y="2745957"/>
          <a:ext cx="10867002" cy="0"/>
        </a:xfrm>
        <a:prstGeom prst="line">
          <a:avLst/>
        </a:prstGeom>
        <a:solidFill>
          <a:schemeClr val="lt1">
            <a:hueOff val="0"/>
            <a:satOff val="0"/>
            <a:lumOff val="0"/>
            <a:alphaOff val="0"/>
          </a:schemeClr>
        </a:solidFill>
        <a:ln w="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9339CA-F222-4057-8BEB-FC7262B9899B}">
      <dsp:nvSpPr>
        <dsp:cNvPr id="0" name=""/>
        <dsp:cNvSpPr/>
      </dsp:nvSpPr>
      <dsp:spPr>
        <a:xfrm>
          <a:off x="0" y="2745957"/>
          <a:ext cx="10867002" cy="668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a:solidFill>
                <a:schemeClr val="accent1"/>
              </a:solidFill>
            </a:rPr>
            <a:t>Identify plant areas/locations which are risk significant </a:t>
          </a:r>
          <a:r>
            <a:rPr lang="en-US" sz="1600" strike="noStrike" kern="1200" dirty="0">
              <a:solidFill>
                <a:schemeClr val="accent1"/>
              </a:solidFill>
            </a:rPr>
            <a:t>from </a:t>
          </a:r>
          <a:r>
            <a:rPr lang="en-US" sz="1600" kern="1200" dirty="0">
              <a:solidFill>
                <a:schemeClr val="accent1"/>
              </a:solidFill>
            </a:rPr>
            <a:t>SIFF perspective at the end of study;</a:t>
          </a:r>
          <a:endParaRPr lang="de-CH" sz="1600" kern="1200" dirty="0">
            <a:solidFill>
              <a:schemeClr val="accent1"/>
            </a:solidFill>
          </a:endParaRPr>
        </a:p>
      </dsp:txBody>
      <dsp:txXfrm>
        <a:off x="0" y="2745957"/>
        <a:ext cx="10867002" cy="668324"/>
      </dsp:txXfrm>
    </dsp:sp>
    <dsp:sp modelId="{14B899E6-DC40-4342-8D1A-2ABB4C059409}">
      <dsp:nvSpPr>
        <dsp:cNvPr id="0" name=""/>
        <dsp:cNvSpPr/>
      </dsp:nvSpPr>
      <dsp:spPr>
        <a:xfrm>
          <a:off x="0" y="3414281"/>
          <a:ext cx="10867002" cy="0"/>
        </a:xfrm>
        <a:prstGeom prst="line">
          <a:avLst/>
        </a:prstGeom>
        <a:solidFill>
          <a:schemeClr val="lt1">
            <a:hueOff val="0"/>
            <a:satOff val="0"/>
            <a:lumOff val="0"/>
            <a:alphaOff val="0"/>
          </a:schemeClr>
        </a:solidFill>
        <a:ln w="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3016D8-B345-434B-B130-9C8D6C6A6F5B}">
      <dsp:nvSpPr>
        <dsp:cNvPr id="0" name=""/>
        <dsp:cNvSpPr/>
      </dsp:nvSpPr>
      <dsp:spPr>
        <a:xfrm>
          <a:off x="0" y="3414281"/>
          <a:ext cx="10867002" cy="668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a:solidFill>
                <a:schemeClr val="accent1"/>
              </a:solidFill>
            </a:rPr>
            <a:t>Demonstrate the safe shutdown capability i.e., robustness of seismic safe shutdown paths (deterministic);</a:t>
          </a:r>
        </a:p>
      </dsp:txBody>
      <dsp:txXfrm>
        <a:off x="0" y="3414281"/>
        <a:ext cx="10867002" cy="668324"/>
      </dsp:txXfrm>
    </dsp:sp>
    <dsp:sp modelId="{8DAE9F8C-3CA7-421D-BCC9-1E6FC5A1F9EE}">
      <dsp:nvSpPr>
        <dsp:cNvPr id="0" name=""/>
        <dsp:cNvSpPr/>
      </dsp:nvSpPr>
      <dsp:spPr>
        <a:xfrm>
          <a:off x="0" y="4082606"/>
          <a:ext cx="10867002" cy="0"/>
        </a:xfrm>
        <a:prstGeom prst="line">
          <a:avLst/>
        </a:prstGeom>
        <a:solidFill>
          <a:schemeClr val="lt1">
            <a:hueOff val="0"/>
            <a:satOff val="0"/>
            <a:lumOff val="0"/>
            <a:alphaOff val="0"/>
          </a:schemeClr>
        </a:solidFill>
        <a:ln w="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887E8C-DB81-4B77-9C4B-ED2C86ADF368}">
      <dsp:nvSpPr>
        <dsp:cNvPr id="0" name=""/>
        <dsp:cNvSpPr/>
      </dsp:nvSpPr>
      <dsp:spPr>
        <a:xfrm>
          <a:off x="0" y="4082606"/>
          <a:ext cx="10867002" cy="668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a:solidFill>
                <a:schemeClr val="accent1"/>
              </a:solidFill>
            </a:rPr>
            <a:t>Provide a quantitative evaluation of the risk from SIFF (probabilistic).</a:t>
          </a:r>
        </a:p>
      </dsp:txBody>
      <dsp:txXfrm>
        <a:off x="0" y="4082606"/>
        <a:ext cx="10867002" cy="6683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A98301-636E-4529-9A6E-ACCCFE69DD52}">
      <dsp:nvSpPr>
        <dsp:cNvPr id="0" name=""/>
        <dsp:cNvSpPr/>
      </dsp:nvSpPr>
      <dsp:spPr>
        <a:xfrm>
          <a:off x="1503" y="27543"/>
          <a:ext cx="1661037" cy="338853"/>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38100" dist="25400" dir="5400000" algn="bl"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IN" sz="1400" kern="1200" dirty="0"/>
            <a:t>NUREG/CR-6850</a:t>
          </a:r>
        </a:p>
      </dsp:txBody>
      <dsp:txXfrm>
        <a:off x="1503" y="27543"/>
        <a:ext cx="1661037" cy="338853"/>
      </dsp:txXfrm>
    </dsp:sp>
    <dsp:sp modelId="{D727AC62-A6FC-455D-A0DE-41707AECE781}">
      <dsp:nvSpPr>
        <dsp:cNvPr id="0" name=""/>
        <dsp:cNvSpPr/>
      </dsp:nvSpPr>
      <dsp:spPr>
        <a:xfrm>
          <a:off x="1793843" y="27543"/>
          <a:ext cx="1661037" cy="338853"/>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38100" dist="25400" dir="5400000" algn="bl"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IN" sz="1400" kern="1200" dirty="0"/>
            <a:t>NUREG-2169</a:t>
          </a:r>
        </a:p>
      </dsp:txBody>
      <dsp:txXfrm>
        <a:off x="1793843" y="27543"/>
        <a:ext cx="1661037" cy="338853"/>
      </dsp:txXfrm>
    </dsp:sp>
    <dsp:sp modelId="{9E728A4B-1DAF-4EBA-A015-F3D4F87503D5}">
      <dsp:nvSpPr>
        <dsp:cNvPr id="0" name=""/>
        <dsp:cNvSpPr/>
      </dsp:nvSpPr>
      <dsp:spPr>
        <a:xfrm>
          <a:off x="897673" y="497699"/>
          <a:ext cx="1661037" cy="338853"/>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38100" dist="25400" dir="5400000" algn="bl"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IN" sz="1400" kern="1200" dirty="0"/>
            <a:t>EPRI-1019194</a:t>
          </a:r>
        </a:p>
      </dsp:txBody>
      <dsp:txXfrm>
        <a:off x="897673" y="497699"/>
        <a:ext cx="1661037" cy="3388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D565EC-3F5C-4BEE-ACD8-50F247B3B837}">
      <dsp:nvSpPr>
        <dsp:cNvPr id="0" name=""/>
        <dsp:cNvSpPr/>
      </dsp:nvSpPr>
      <dsp:spPr>
        <a:xfrm>
          <a:off x="612646" y="359708"/>
          <a:ext cx="1147366" cy="765293"/>
        </a:xfrm>
        <a:prstGeom prst="rect">
          <a:avLst/>
        </a:prstGeom>
        <a:solidFill>
          <a:schemeClr val="accent3">
            <a:tint val="40000"/>
            <a:alpha val="90000"/>
            <a:hueOff val="0"/>
            <a:satOff val="0"/>
            <a:lumOff val="0"/>
            <a:alphaOff val="0"/>
          </a:schemeClr>
        </a:solidFill>
        <a:ln w="0"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0" tIns="85344" rIns="85344" bIns="85344" numCol="1" spcCol="1270" anchor="ctr" anchorCtr="0">
          <a:noAutofit/>
        </a:bodyPr>
        <a:lstStyle/>
        <a:p>
          <a:pPr lvl="0" algn="l" defTabSz="533400">
            <a:lnSpc>
              <a:spcPct val="90000"/>
            </a:lnSpc>
            <a:spcBef>
              <a:spcPct val="0"/>
            </a:spcBef>
            <a:spcAft>
              <a:spcPct val="35000"/>
            </a:spcAft>
          </a:pPr>
          <a:r>
            <a:rPr lang="en-US" sz="1200" b="1" i="0" kern="1200" dirty="0">
              <a:latin typeface="+mj-lt"/>
            </a:rPr>
            <a:t>239</a:t>
          </a:r>
          <a:r>
            <a:rPr lang="en-US" sz="1200" b="0" i="0" kern="1200" dirty="0">
              <a:latin typeface="+mj-lt"/>
            </a:rPr>
            <a:t> fire impact files</a:t>
          </a:r>
          <a:endParaRPr lang="en-IN" sz="1200" b="0" i="0" kern="1200" dirty="0"/>
        </a:p>
      </dsp:txBody>
      <dsp:txXfrm>
        <a:off x="796224" y="359708"/>
        <a:ext cx="963787" cy="765293"/>
      </dsp:txXfrm>
    </dsp:sp>
    <dsp:sp modelId="{93CB749E-F49F-40FE-88DB-DA580149D767}">
      <dsp:nvSpPr>
        <dsp:cNvPr id="0" name=""/>
        <dsp:cNvSpPr/>
      </dsp:nvSpPr>
      <dsp:spPr>
        <a:xfrm>
          <a:off x="612646" y="1125002"/>
          <a:ext cx="1147366" cy="765293"/>
        </a:xfrm>
        <a:prstGeom prst="rect">
          <a:avLst/>
        </a:prstGeom>
        <a:solidFill>
          <a:schemeClr val="accent3">
            <a:tint val="40000"/>
            <a:alpha val="90000"/>
            <a:hueOff val="-2425960"/>
            <a:satOff val="3416"/>
            <a:lumOff val="195"/>
            <a:alphaOff val="0"/>
          </a:schemeClr>
        </a:solidFill>
        <a:ln w="0" cap="flat" cmpd="sng" algn="ctr">
          <a:solidFill>
            <a:schemeClr val="accent3">
              <a:tint val="40000"/>
              <a:alpha val="90000"/>
              <a:hueOff val="-2425960"/>
              <a:satOff val="3416"/>
              <a:lumOff val="195"/>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0" tIns="85344" rIns="85344" bIns="85344" numCol="1" spcCol="1270" anchor="ctr" anchorCtr="0">
          <a:noAutofit/>
        </a:bodyPr>
        <a:lstStyle/>
        <a:p>
          <a:pPr lvl="0" algn="l" defTabSz="533400">
            <a:lnSpc>
              <a:spcPct val="90000"/>
            </a:lnSpc>
            <a:spcBef>
              <a:spcPct val="0"/>
            </a:spcBef>
            <a:spcAft>
              <a:spcPct val="35000"/>
            </a:spcAft>
          </a:pPr>
          <a:r>
            <a:rPr lang="en-US" sz="1200" b="1" i="0" kern="1200" dirty="0">
              <a:latin typeface="+mj-lt"/>
            </a:rPr>
            <a:t>1600+ </a:t>
          </a:r>
          <a:r>
            <a:rPr lang="en-US" sz="1200" b="0" i="0" kern="1200" dirty="0">
              <a:latin typeface="+mj-lt"/>
            </a:rPr>
            <a:t>fire scenarios (at-power)</a:t>
          </a:r>
          <a:endParaRPr lang="en-IN" sz="1200" b="0" i="0" kern="1200" dirty="0"/>
        </a:p>
      </dsp:txBody>
      <dsp:txXfrm>
        <a:off x="796224" y="1125002"/>
        <a:ext cx="963787" cy="765293"/>
      </dsp:txXfrm>
    </dsp:sp>
    <dsp:sp modelId="{25DFBC64-E199-469A-9E76-33216674CDF4}">
      <dsp:nvSpPr>
        <dsp:cNvPr id="0" name=""/>
        <dsp:cNvSpPr/>
      </dsp:nvSpPr>
      <dsp:spPr>
        <a:xfrm>
          <a:off x="612646" y="1890295"/>
          <a:ext cx="1147366" cy="765293"/>
        </a:xfrm>
        <a:prstGeom prst="rect">
          <a:avLst/>
        </a:prstGeom>
        <a:solidFill>
          <a:schemeClr val="accent3">
            <a:tint val="40000"/>
            <a:alpha val="90000"/>
            <a:hueOff val="-4851919"/>
            <a:satOff val="6833"/>
            <a:lumOff val="391"/>
            <a:alphaOff val="0"/>
          </a:schemeClr>
        </a:solidFill>
        <a:ln w="0" cap="flat" cmpd="sng" algn="ctr">
          <a:solidFill>
            <a:schemeClr val="accent3">
              <a:tint val="40000"/>
              <a:alpha val="90000"/>
              <a:hueOff val="-4851919"/>
              <a:satOff val="6833"/>
              <a:lumOff val="391"/>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0" tIns="85344" rIns="85344" bIns="85344" numCol="1" spcCol="1270" anchor="ctr" anchorCtr="0">
          <a:noAutofit/>
        </a:bodyPr>
        <a:lstStyle/>
        <a:p>
          <a:pPr lvl="0" algn="l" defTabSz="533400">
            <a:lnSpc>
              <a:spcPct val="90000"/>
            </a:lnSpc>
            <a:spcBef>
              <a:spcPct val="0"/>
            </a:spcBef>
            <a:spcAft>
              <a:spcPct val="35000"/>
            </a:spcAft>
          </a:pPr>
          <a:r>
            <a:rPr lang="en-US" sz="1200" b="1" i="0" kern="1200" dirty="0">
              <a:latin typeface="+mj-lt"/>
            </a:rPr>
            <a:t>2300</a:t>
          </a:r>
          <a:r>
            <a:rPr lang="en-US" sz="1200" b="0" i="0" kern="1200" dirty="0">
              <a:latin typeface="+mj-lt"/>
            </a:rPr>
            <a:t> fire scenarios (shutdown)</a:t>
          </a:r>
          <a:endParaRPr lang="en-IN" sz="1200" b="0" i="0" kern="1200" dirty="0"/>
        </a:p>
      </dsp:txBody>
      <dsp:txXfrm>
        <a:off x="796224" y="1890295"/>
        <a:ext cx="963787" cy="765293"/>
      </dsp:txXfrm>
    </dsp:sp>
    <dsp:sp modelId="{5D6647DC-6F32-4311-9FFD-25BDE8AF9032}">
      <dsp:nvSpPr>
        <dsp:cNvPr id="0" name=""/>
        <dsp:cNvSpPr/>
      </dsp:nvSpPr>
      <dsp:spPr>
        <a:xfrm>
          <a:off x="717" y="53744"/>
          <a:ext cx="764911" cy="764911"/>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38100" dist="25400" dir="5400000" algn="bl"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n-IN" sz="1100" b="0" i="0" kern="1200" dirty="0"/>
            <a:t>Fire PSA</a:t>
          </a:r>
        </a:p>
      </dsp:txBody>
      <dsp:txXfrm>
        <a:off x="112736" y="165763"/>
        <a:ext cx="540873" cy="540873"/>
      </dsp:txXfrm>
    </dsp:sp>
    <dsp:sp modelId="{AFA86D92-C0C7-4A05-AA68-E3E05373FE71}">
      <dsp:nvSpPr>
        <dsp:cNvPr id="0" name=""/>
        <dsp:cNvSpPr/>
      </dsp:nvSpPr>
      <dsp:spPr>
        <a:xfrm>
          <a:off x="2524923" y="359708"/>
          <a:ext cx="1147366" cy="765293"/>
        </a:xfrm>
        <a:prstGeom prst="rect">
          <a:avLst/>
        </a:prstGeom>
        <a:solidFill>
          <a:schemeClr val="accent3">
            <a:tint val="40000"/>
            <a:alpha val="90000"/>
            <a:hueOff val="-7277878"/>
            <a:satOff val="10249"/>
            <a:lumOff val="586"/>
            <a:alphaOff val="0"/>
          </a:schemeClr>
        </a:solidFill>
        <a:ln w="0" cap="flat" cmpd="sng" algn="ctr">
          <a:solidFill>
            <a:schemeClr val="accent3">
              <a:tint val="40000"/>
              <a:alpha val="90000"/>
              <a:hueOff val="-7277878"/>
              <a:satOff val="10249"/>
              <a:lumOff val="586"/>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0" tIns="85344" rIns="85344" bIns="85344" numCol="1" spcCol="1270" anchor="ctr" anchorCtr="0">
          <a:noAutofit/>
        </a:bodyPr>
        <a:lstStyle/>
        <a:p>
          <a:pPr lvl="0" algn="l" defTabSz="533400">
            <a:lnSpc>
              <a:spcPct val="90000"/>
            </a:lnSpc>
            <a:spcBef>
              <a:spcPct val="0"/>
            </a:spcBef>
            <a:spcAft>
              <a:spcPct val="35000"/>
            </a:spcAft>
          </a:pPr>
          <a:r>
            <a:rPr lang="en-US" sz="1200" b="1" i="0" kern="1200" dirty="0">
              <a:latin typeface="+mj-lt"/>
            </a:rPr>
            <a:t>54</a:t>
          </a:r>
          <a:r>
            <a:rPr lang="en-US" sz="1200" b="0" i="0" kern="1200" dirty="0">
              <a:latin typeface="+mj-lt"/>
            </a:rPr>
            <a:t> flood impact files</a:t>
          </a:r>
          <a:endParaRPr lang="en-IN" sz="1200" b="0" i="0" kern="1200" dirty="0"/>
        </a:p>
      </dsp:txBody>
      <dsp:txXfrm>
        <a:off x="2708502" y="359708"/>
        <a:ext cx="963787" cy="765293"/>
      </dsp:txXfrm>
    </dsp:sp>
    <dsp:sp modelId="{92F191B7-C996-4D17-8D74-B4E92AA3FD97}">
      <dsp:nvSpPr>
        <dsp:cNvPr id="0" name=""/>
        <dsp:cNvSpPr/>
      </dsp:nvSpPr>
      <dsp:spPr>
        <a:xfrm>
          <a:off x="2524923" y="1125002"/>
          <a:ext cx="1147366" cy="765293"/>
        </a:xfrm>
        <a:prstGeom prst="rect">
          <a:avLst/>
        </a:prstGeom>
        <a:solidFill>
          <a:schemeClr val="accent3">
            <a:tint val="40000"/>
            <a:alpha val="90000"/>
            <a:hueOff val="-9703838"/>
            <a:satOff val="13666"/>
            <a:lumOff val="782"/>
            <a:alphaOff val="0"/>
          </a:schemeClr>
        </a:solidFill>
        <a:ln w="0" cap="flat" cmpd="sng" algn="ctr">
          <a:solidFill>
            <a:schemeClr val="accent3">
              <a:tint val="40000"/>
              <a:alpha val="90000"/>
              <a:hueOff val="-9703838"/>
              <a:satOff val="13666"/>
              <a:lumOff val="782"/>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0" tIns="85344" rIns="85344" bIns="85344" numCol="1" spcCol="1270" anchor="ctr" anchorCtr="0">
          <a:noAutofit/>
        </a:bodyPr>
        <a:lstStyle/>
        <a:p>
          <a:pPr lvl="0" algn="l" defTabSz="533400">
            <a:lnSpc>
              <a:spcPct val="90000"/>
            </a:lnSpc>
            <a:spcBef>
              <a:spcPct val="0"/>
            </a:spcBef>
            <a:spcAft>
              <a:spcPct val="35000"/>
            </a:spcAft>
          </a:pPr>
          <a:r>
            <a:rPr lang="en-US" sz="1200" b="1" i="0" kern="1200" dirty="0">
              <a:latin typeface="+mj-lt"/>
            </a:rPr>
            <a:t>135</a:t>
          </a:r>
          <a:r>
            <a:rPr lang="en-US" sz="1200" b="0" i="0" kern="1200" dirty="0">
              <a:latin typeface="+mj-lt"/>
            </a:rPr>
            <a:t> flood scenarios (at-power)</a:t>
          </a:r>
          <a:endParaRPr lang="en-IN" sz="1200" b="0" i="0" kern="1200" dirty="0"/>
        </a:p>
      </dsp:txBody>
      <dsp:txXfrm>
        <a:off x="2708502" y="1125002"/>
        <a:ext cx="963787" cy="765293"/>
      </dsp:txXfrm>
    </dsp:sp>
    <dsp:sp modelId="{B4360DD4-84CD-4E82-81E3-981025F3EC40}">
      <dsp:nvSpPr>
        <dsp:cNvPr id="0" name=""/>
        <dsp:cNvSpPr/>
      </dsp:nvSpPr>
      <dsp:spPr>
        <a:xfrm>
          <a:off x="2524923" y="1890295"/>
          <a:ext cx="1147366" cy="765293"/>
        </a:xfrm>
        <a:prstGeom prst="rect">
          <a:avLst/>
        </a:prstGeom>
        <a:solidFill>
          <a:schemeClr val="accent3">
            <a:tint val="40000"/>
            <a:alpha val="90000"/>
            <a:hueOff val="-12129797"/>
            <a:satOff val="17082"/>
            <a:lumOff val="977"/>
            <a:alphaOff val="0"/>
          </a:schemeClr>
        </a:solidFill>
        <a:ln w="0" cap="flat" cmpd="sng" algn="ctr">
          <a:solidFill>
            <a:schemeClr val="accent3">
              <a:tint val="40000"/>
              <a:alpha val="90000"/>
              <a:hueOff val="-12129797"/>
              <a:satOff val="17082"/>
              <a:lumOff val="977"/>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0" tIns="85344" rIns="85344" bIns="85344" numCol="1" spcCol="1270" anchor="ctr" anchorCtr="0">
          <a:noAutofit/>
        </a:bodyPr>
        <a:lstStyle/>
        <a:p>
          <a:pPr lvl="0" algn="l" defTabSz="533400">
            <a:lnSpc>
              <a:spcPct val="90000"/>
            </a:lnSpc>
            <a:spcBef>
              <a:spcPct val="0"/>
            </a:spcBef>
            <a:spcAft>
              <a:spcPct val="35000"/>
            </a:spcAft>
          </a:pPr>
          <a:r>
            <a:rPr lang="en-US" sz="1200" b="1" i="0" kern="1200" dirty="0">
              <a:latin typeface="+mj-lt"/>
            </a:rPr>
            <a:t>10</a:t>
          </a:r>
          <a:r>
            <a:rPr lang="en-US" sz="1200" b="0" i="0" kern="1200" dirty="0">
              <a:latin typeface="+mj-lt"/>
            </a:rPr>
            <a:t> flood scenarios (shutdown)</a:t>
          </a:r>
          <a:endParaRPr lang="en-IN" sz="1200" b="0" i="0" kern="1200" dirty="0"/>
        </a:p>
      </dsp:txBody>
      <dsp:txXfrm>
        <a:off x="2708502" y="1890295"/>
        <a:ext cx="963787" cy="765293"/>
      </dsp:txXfrm>
    </dsp:sp>
    <dsp:sp modelId="{D1EFB57E-64AA-4CA0-B55F-FF32D29D39F5}">
      <dsp:nvSpPr>
        <dsp:cNvPr id="0" name=""/>
        <dsp:cNvSpPr/>
      </dsp:nvSpPr>
      <dsp:spPr>
        <a:xfrm>
          <a:off x="1912995" y="53744"/>
          <a:ext cx="764911" cy="764911"/>
        </a:xfrm>
        <a:prstGeom prst="ellipse">
          <a:avLst/>
        </a:prstGeom>
        <a:gradFill rotWithShape="0">
          <a:gsLst>
            <a:gs pos="0">
              <a:schemeClr val="accent3">
                <a:hueOff val="-12577562"/>
                <a:satOff val="30146"/>
                <a:lumOff val="393"/>
                <a:alphaOff val="0"/>
                <a:shade val="51000"/>
                <a:satMod val="130000"/>
              </a:schemeClr>
            </a:gs>
            <a:gs pos="80000">
              <a:schemeClr val="accent3">
                <a:hueOff val="-12577562"/>
                <a:satOff val="30146"/>
                <a:lumOff val="393"/>
                <a:alphaOff val="0"/>
                <a:shade val="93000"/>
                <a:satMod val="130000"/>
              </a:schemeClr>
            </a:gs>
            <a:gs pos="100000">
              <a:schemeClr val="accent3">
                <a:hueOff val="-12577562"/>
                <a:satOff val="30146"/>
                <a:lumOff val="393"/>
                <a:alphaOff val="0"/>
                <a:shade val="94000"/>
                <a:satMod val="135000"/>
              </a:schemeClr>
            </a:gs>
          </a:gsLst>
          <a:lin ang="16200000" scaled="0"/>
        </a:gradFill>
        <a:ln>
          <a:noFill/>
        </a:ln>
        <a:effectLst>
          <a:outerShdw blurRad="38100" dist="25400" dir="5400000" algn="bl"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n-IN" sz="1100" b="0" i="0" kern="1200" dirty="0"/>
            <a:t>Flooding PSA</a:t>
          </a:r>
        </a:p>
      </dsp:txBody>
      <dsp:txXfrm>
        <a:off x="2025014" y="165763"/>
        <a:ext cx="540873" cy="5408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149E5C-2E45-456B-A4A3-FE3F1D99940C}">
      <dsp:nvSpPr>
        <dsp:cNvPr id="0" name=""/>
        <dsp:cNvSpPr/>
      </dsp:nvSpPr>
      <dsp:spPr>
        <a:xfrm>
          <a:off x="1311129" y="1011762"/>
          <a:ext cx="2345350" cy="2345350"/>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a:outerShdw blurRad="38100" dist="25400" dir="5400000" algn="bl" rotWithShape="0">
            <a:srgbClr val="000000">
              <a:alpha val="35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IN" sz="2400" kern="1200" dirty="0"/>
            <a:t>Seismic Interactions</a:t>
          </a:r>
        </a:p>
      </dsp:txBody>
      <dsp:txXfrm>
        <a:off x="1654598" y="1355231"/>
        <a:ext cx="1658412" cy="1658412"/>
      </dsp:txXfrm>
    </dsp:sp>
    <dsp:sp modelId="{BA6B2E9B-7867-4C04-AA30-B7084D64A680}">
      <dsp:nvSpPr>
        <dsp:cNvPr id="0" name=""/>
        <dsp:cNvSpPr/>
      </dsp:nvSpPr>
      <dsp:spPr>
        <a:xfrm>
          <a:off x="1835801" y="10694"/>
          <a:ext cx="1296005" cy="1296005"/>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a:outerShdw blurRad="38100" dist="25400" dir="5400000" algn="bl" rotWithShape="0">
            <a:srgbClr val="000000">
              <a:alpha val="35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114000"/>
            </a:lnSpc>
            <a:spcBef>
              <a:spcPct val="0"/>
            </a:spcBef>
            <a:spcAft>
              <a:spcPct val="35000"/>
            </a:spcAft>
          </a:pPr>
          <a:r>
            <a:rPr lang="en-IN" sz="1100" b="1" kern="1200" dirty="0"/>
            <a:t>Unsupported pipes</a:t>
          </a:r>
        </a:p>
      </dsp:txBody>
      <dsp:txXfrm>
        <a:off x="2025597" y="200490"/>
        <a:ext cx="916413" cy="916413"/>
      </dsp:txXfrm>
    </dsp:sp>
    <dsp:sp modelId="{6DDE3A4B-2C43-4CFD-8E00-9C2C5650D434}">
      <dsp:nvSpPr>
        <dsp:cNvPr id="0" name=""/>
        <dsp:cNvSpPr/>
      </dsp:nvSpPr>
      <dsp:spPr>
        <a:xfrm>
          <a:off x="3286867" y="1064955"/>
          <a:ext cx="1296005" cy="1296005"/>
        </a:xfrm>
        <a:prstGeom prst="ellipse">
          <a:avLst/>
        </a:prstGeom>
        <a:gradFill rotWithShape="0">
          <a:gsLst>
            <a:gs pos="0">
              <a:schemeClr val="accent4">
                <a:alpha val="50000"/>
                <a:hueOff val="0"/>
                <a:satOff val="0"/>
                <a:lumOff val="0"/>
                <a:alphaOff val="0"/>
                <a:shade val="51000"/>
                <a:satMod val="130000"/>
              </a:schemeClr>
            </a:gs>
            <a:gs pos="80000">
              <a:schemeClr val="accent4">
                <a:alpha val="50000"/>
                <a:hueOff val="0"/>
                <a:satOff val="0"/>
                <a:lumOff val="0"/>
                <a:alphaOff val="0"/>
                <a:shade val="93000"/>
                <a:satMod val="130000"/>
              </a:schemeClr>
            </a:gs>
            <a:gs pos="100000">
              <a:schemeClr val="accent4">
                <a:alpha val="50000"/>
                <a:hueOff val="0"/>
                <a:satOff val="0"/>
                <a:lumOff val="0"/>
                <a:alphaOff val="0"/>
                <a:shade val="94000"/>
                <a:satMod val="135000"/>
              </a:schemeClr>
            </a:gs>
          </a:gsLst>
          <a:lin ang="16200000" scaled="0"/>
        </a:gradFill>
        <a:ln>
          <a:noFill/>
        </a:ln>
        <a:effectLst>
          <a:outerShdw blurRad="38100" dist="25400" dir="5400000" algn="bl" rotWithShape="0">
            <a:srgbClr val="000000">
              <a:alpha val="35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114000"/>
            </a:lnSpc>
            <a:spcBef>
              <a:spcPct val="0"/>
            </a:spcBef>
            <a:spcAft>
              <a:spcPct val="35000"/>
            </a:spcAft>
          </a:pPr>
          <a:r>
            <a:rPr lang="en-IN" sz="1100" b="1" kern="1200" dirty="0"/>
            <a:t>Unrestrained cylinders</a:t>
          </a:r>
        </a:p>
      </dsp:txBody>
      <dsp:txXfrm>
        <a:off x="3476663" y="1254751"/>
        <a:ext cx="916413" cy="916413"/>
      </dsp:txXfrm>
    </dsp:sp>
    <dsp:sp modelId="{05D39D7E-2F91-4539-A3E2-1E5C892FE739}">
      <dsp:nvSpPr>
        <dsp:cNvPr id="0" name=""/>
        <dsp:cNvSpPr/>
      </dsp:nvSpPr>
      <dsp:spPr>
        <a:xfrm>
          <a:off x="2732609" y="2770785"/>
          <a:ext cx="1296005" cy="1296005"/>
        </a:xfrm>
        <a:prstGeom prst="ellipse">
          <a:avLst/>
        </a:prstGeom>
        <a:gradFill rotWithShape="0">
          <a:gsLst>
            <a:gs pos="0">
              <a:schemeClr val="accent5">
                <a:alpha val="50000"/>
                <a:hueOff val="0"/>
                <a:satOff val="0"/>
                <a:lumOff val="0"/>
                <a:alphaOff val="0"/>
                <a:shade val="51000"/>
                <a:satMod val="130000"/>
              </a:schemeClr>
            </a:gs>
            <a:gs pos="80000">
              <a:schemeClr val="accent5">
                <a:alpha val="50000"/>
                <a:hueOff val="0"/>
                <a:satOff val="0"/>
                <a:lumOff val="0"/>
                <a:alphaOff val="0"/>
                <a:shade val="93000"/>
                <a:satMod val="130000"/>
              </a:schemeClr>
            </a:gs>
            <a:gs pos="100000">
              <a:schemeClr val="accent5">
                <a:alpha val="50000"/>
                <a:hueOff val="0"/>
                <a:satOff val="0"/>
                <a:lumOff val="0"/>
                <a:alphaOff val="0"/>
                <a:shade val="94000"/>
                <a:satMod val="135000"/>
              </a:schemeClr>
            </a:gs>
          </a:gsLst>
          <a:lin ang="16200000" scaled="0"/>
        </a:gradFill>
        <a:ln>
          <a:noFill/>
        </a:ln>
        <a:effectLst>
          <a:outerShdw blurRad="38100" dist="25400" dir="5400000" algn="bl" rotWithShape="0">
            <a:srgbClr val="000000">
              <a:alpha val="35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114000"/>
            </a:lnSpc>
            <a:spcBef>
              <a:spcPct val="0"/>
            </a:spcBef>
            <a:spcAft>
              <a:spcPct val="35000"/>
            </a:spcAft>
          </a:pPr>
          <a:r>
            <a:rPr lang="en-IN" sz="1100" b="1" kern="1200" dirty="0"/>
            <a:t>Unanchored tanks</a:t>
          </a:r>
        </a:p>
      </dsp:txBody>
      <dsp:txXfrm>
        <a:off x="2922405" y="2960581"/>
        <a:ext cx="916413" cy="916413"/>
      </dsp:txXfrm>
    </dsp:sp>
    <dsp:sp modelId="{96297C9B-BF01-4F55-80B2-9444DD541F57}">
      <dsp:nvSpPr>
        <dsp:cNvPr id="0" name=""/>
        <dsp:cNvSpPr/>
      </dsp:nvSpPr>
      <dsp:spPr>
        <a:xfrm>
          <a:off x="938993" y="2770785"/>
          <a:ext cx="1296005" cy="1296005"/>
        </a:xfrm>
        <a:prstGeom prst="ellipse">
          <a:avLst/>
        </a:prstGeom>
        <a:gradFill rotWithShape="0">
          <a:gsLst>
            <a:gs pos="0">
              <a:schemeClr val="accent6">
                <a:alpha val="50000"/>
                <a:hueOff val="0"/>
                <a:satOff val="0"/>
                <a:lumOff val="0"/>
                <a:alphaOff val="0"/>
                <a:shade val="51000"/>
                <a:satMod val="130000"/>
              </a:schemeClr>
            </a:gs>
            <a:gs pos="80000">
              <a:schemeClr val="accent6">
                <a:alpha val="50000"/>
                <a:hueOff val="0"/>
                <a:satOff val="0"/>
                <a:lumOff val="0"/>
                <a:alphaOff val="0"/>
                <a:shade val="93000"/>
                <a:satMod val="130000"/>
              </a:schemeClr>
            </a:gs>
            <a:gs pos="100000">
              <a:schemeClr val="accent6">
                <a:alpha val="50000"/>
                <a:hueOff val="0"/>
                <a:satOff val="0"/>
                <a:lumOff val="0"/>
                <a:alphaOff val="0"/>
                <a:shade val="94000"/>
                <a:satMod val="135000"/>
              </a:schemeClr>
            </a:gs>
          </a:gsLst>
          <a:lin ang="16200000" scaled="0"/>
        </a:gradFill>
        <a:ln>
          <a:noFill/>
        </a:ln>
        <a:effectLst>
          <a:outerShdw blurRad="38100" dist="25400" dir="5400000" algn="bl" rotWithShape="0">
            <a:srgbClr val="000000">
              <a:alpha val="35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114000"/>
            </a:lnSpc>
            <a:spcBef>
              <a:spcPct val="0"/>
            </a:spcBef>
            <a:spcAft>
              <a:spcPct val="35000"/>
            </a:spcAft>
          </a:pPr>
          <a:r>
            <a:rPr lang="en-IN" sz="1100" b="1" kern="1200" dirty="0"/>
            <a:t>Non-qualified tables/desks</a:t>
          </a:r>
        </a:p>
      </dsp:txBody>
      <dsp:txXfrm>
        <a:off x="1128789" y="2960581"/>
        <a:ext cx="916413" cy="916413"/>
      </dsp:txXfrm>
    </dsp:sp>
    <dsp:sp modelId="{5C12012E-A95F-4942-B1E6-83D2EA43E4AD}">
      <dsp:nvSpPr>
        <dsp:cNvPr id="0" name=""/>
        <dsp:cNvSpPr/>
      </dsp:nvSpPr>
      <dsp:spPr>
        <a:xfrm>
          <a:off x="384735" y="1064955"/>
          <a:ext cx="1296005" cy="1296005"/>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a:outerShdw blurRad="38100" dist="25400" dir="5400000" algn="bl" rotWithShape="0">
            <a:srgbClr val="000000">
              <a:alpha val="35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114000"/>
            </a:lnSpc>
            <a:spcBef>
              <a:spcPct val="0"/>
            </a:spcBef>
            <a:spcAft>
              <a:spcPct val="35000"/>
            </a:spcAft>
          </a:pPr>
          <a:r>
            <a:rPr lang="en-IN" sz="1100" b="1" kern="1200" dirty="0"/>
            <a:t>Weakly supported cable trays</a:t>
          </a:r>
        </a:p>
      </dsp:txBody>
      <dsp:txXfrm>
        <a:off x="574531" y="1254751"/>
        <a:ext cx="916413" cy="91641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62436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4236862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a:xfrm>
            <a:off x="3850443" y="9428583"/>
            <a:ext cx="2945659" cy="496332"/>
          </a:xfrm>
          <a:prstGeom prst="rect">
            <a:avLst/>
          </a:prstGeom>
        </p:spPr>
        <p:txBody>
          <a:bodyPr/>
          <a:lstStyle/>
          <a:p>
            <a:fld id="{D114D59A-6C89-4658-A760-7E0FE4A946EB}" type="slidenum">
              <a:rPr lang="de-CH" smtClean="0"/>
              <a:pPr/>
              <a:t>1</a:t>
            </a:fld>
            <a:endParaRPr lang="de-CH"/>
          </a:p>
        </p:txBody>
      </p:sp>
    </p:spTree>
    <p:extLst>
      <p:ext uri="{BB962C8B-B14F-4D97-AF65-F5344CB8AC3E}">
        <p14:creationId xmlns:p14="http://schemas.microsoft.com/office/powerpoint/2010/main" val="307142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Tree>
    <p:extLst>
      <p:ext uri="{BB962C8B-B14F-4D97-AF65-F5344CB8AC3E}">
        <p14:creationId xmlns:p14="http://schemas.microsoft.com/office/powerpoint/2010/main" val="3278444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Tree>
    <p:extLst>
      <p:ext uri="{BB962C8B-B14F-4D97-AF65-F5344CB8AC3E}">
        <p14:creationId xmlns:p14="http://schemas.microsoft.com/office/powerpoint/2010/main" val="4033731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Tree>
    <p:extLst>
      <p:ext uri="{BB962C8B-B14F-4D97-AF65-F5344CB8AC3E}">
        <p14:creationId xmlns:p14="http://schemas.microsoft.com/office/powerpoint/2010/main" val="3565007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a:xfrm>
            <a:off x="3850443" y="9428583"/>
            <a:ext cx="2945659" cy="496332"/>
          </a:xfrm>
          <a:prstGeom prst="rect">
            <a:avLst/>
          </a:prstGeom>
        </p:spPr>
        <p:txBody>
          <a:bodyPr/>
          <a:lstStyle/>
          <a:p>
            <a:fld id="{D114D59A-6C89-4658-A760-7E0FE4A946EB}" type="slidenum">
              <a:rPr lang="de-CH" smtClean="0"/>
              <a:pPr/>
              <a:t>19</a:t>
            </a:fld>
            <a:endParaRPr lang="de-CH"/>
          </a:p>
        </p:txBody>
      </p:sp>
    </p:spTree>
    <p:extLst>
      <p:ext uri="{BB962C8B-B14F-4D97-AF65-F5344CB8AC3E}">
        <p14:creationId xmlns:p14="http://schemas.microsoft.com/office/powerpoint/2010/main" val="2731310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a:xfrm>
            <a:off x="3850443" y="9428583"/>
            <a:ext cx="2945659" cy="496332"/>
          </a:xfrm>
          <a:prstGeom prst="rect">
            <a:avLst/>
          </a:prstGeom>
        </p:spPr>
        <p:txBody>
          <a:bodyPr/>
          <a:lstStyle/>
          <a:p>
            <a:fld id="{D114D59A-6C89-4658-A760-7E0FE4A946EB}" type="slidenum">
              <a:rPr lang="de-CH" smtClean="0"/>
              <a:pPr/>
              <a:t>2</a:t>
            </a:fld>
            <a:endParaRPr lang="de-CH"/>
          </a:p>
        </p:txBody>
      </p:sp>
    </p:spTree>
    <p:extLst>
      <p:ext uri="{BB962C8B-B14F-4D97-AF65-F5344CB8AC3E}">
        <p14:creationId xmlns:p14="http://schemas.microsoft.com/office/powerpoint/2010/main" val="1745862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Tree>
    <p:extLst>
      <p:ext uri="{BB962C8B-B14F-4D97-AF65-F5344CB8AC3E}">
        <p14:creationId xmlns:p14="http://schemas.microsoft.com/office/powerpoint/2010/main" val="42723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Tree>
    <p:extLst>
      <p:ext uri="{BB962C8B-B14F-4D97-AF65-F5344CB8AC3E}">
        <p14:creationId xmlns:p14="http://schemas.microsoft.com/office/powerpoint/2010/main" val="2992739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Tree>
    <p:extLst>
      <p:ext uri="{BB962C8B-B14F-4D97-AF65-F5344CB8AC3E}">
        <p14:creationId xmlns:p14="http://schemas.microsoft.com/office/powerpoint/2010/main" val="175429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Tree>
    <p:extLst>
      <p:ext uri="{BB962C8B-B14F-4D97-AF65-F5344CB8AC3E}">
        <p14:creationId xmlns:p14="http://schemas.microsoft.com/office/powerpoint/2010/main" val="1500958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Tree>
    <p:extLst>
      <p:ext uri="{BB962C8B-B14F-4D97-AF65-F5344CB8AC3E}">
        <p14:creationId xmlns:p14="http://schemas.microsoft.com/office/powerpoint/2010/main" val="1458984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Tree>
    <p:extLst>
      <p:ext uri="{BB962C8B-B14F-4D97-AF65-F5344CB8AC3E}">
        <p14:creationId xmlns:p14="http://schemas.microsoft.com/office/powerpoint/2010/main" val="772943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Tree>
    <p:extLst>
      <p:ext uri="{BB962C8B-B14F-4D97-AF65-F5344CB8AC3E}">
        <p14:creationId xmlns:p14="http://schemas.microsoft.com/office/powerpoint/2010/main" val="5996954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folie">
    <p:spTree>
      <p:nvGrpSpPr>
        <p:cNvPr id="1" name=""/>
        <p:cNvGrpSpPr/>
        <p:nvPr/>
      </p:nvGrpSpPr>
      <p:grpSpPr>
        <a:xfrm>
          <a:off x="0" y="0"/>
          <a:ext cx="0" cy="0"/>
          <a:chOff x="0" y="0"/>
          <a:chExt cx="0" cy="0"/>
        </a:xfrm>
      </p:grpSpPr>
      <p:sp>
        <p:nvSpPr>
          <p:cNvPr id="16" name="Textfeld 15"/>
          <p:cNvSpPr txBox="1"/>
          <p:nvPr/>
        </p:nvSpPr>
        <p:spPr>
          <a:xfrm>
            <a:off x="768000" y="6479468"/>
            <a:ext cx="3527800" cy="153888"/>
          </a:xfrm>
          <a:prstGeom prst="rect">
            <a:avLst/>
          </a:prstGeom>
          <a:noFill/>
        </p:spPr>
        <p:txBody>
          <a:bodyPr wrap="square" lIns="0" tIns="0" rIns="0" bIns="0" rtlCol="0"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950" kern="0" spc="40" dirty="0">
                <a:solidFill>
                  <a:schemeClr val="accent1"/>
                </a:solidFill>
              </a:rPr>
              <a:t>CH-5325 Leibstadt</a:t>
            </a:r>
            <a:r>
              <a:rPr lang="de-CH" sz="950" kern="0" spc="250" baseline="0" dirty="0">
                <a:solidFill>
                  <a:schemeClr val="accent1"/>
                </a:solidFill>
              </a:rPr>
              <a:t>  </a:t>
            </a:r>
            <a:r>
              <a:rPr lang="de-CH" sz="950" kern="0" spc="10" dirty="0">
                <a:solidFill>
                  <a:schemeClr val="accent1"/>
                </a:solidFill>
              </a:rPr>
              <a:t>Telefon </a:t>
            </a:r>
            <a:r>
              <a:rPr lang="de-CH" sz="950" kern="0" spc="20" baseline="0" dirty="0">
                <a:solidFill>
                  <a:schemeClr val="accent1"/>
                </a:solidFill>
              </a:rPr>
              <a:t>+41(0)56 267 71 11  </a:t>
            </a:r>
            <a:r>
              <a:rPr lang="de-CH" sz="950" kern="0" spc="30" dirty="0">
                <a:solidFill>
                  <a:schemeClr val="accent1"/>
                </a:solidFill>
              </a:rPr>
              <a:t>www.kkl.ch</a:t>
            </a:r>
          </a:p>
        </p:txBody>
      </p:sp>
      <p:sp>
        <p:nvSpPr>
          <p:cNvPr id="17" name="Textfeld 16"/>
          <p:cNvSpPr txBox="1"/>
          <p:nvPr/>
        </p:nvSpPr>
        <p:spPr>
          <a:xfrm>
            <a:off x="768000" y="6299448"/>
            <a:ext cx="4944549" cy="153888"/>
          </a:xfrm>
          <a:prstGeom prst="rect">
            <a:avLst/>
          </a:prstGeom>
          <a:noFill/>
        </p:spPr>
        <p:txBody>
          <a:bodyPr wrap="square" lIns="0" tIns="0" rIns="0" bIns="0" rtlCol="0">
            <a:noAutofit/>
          </a:bodyPr>
          <a:lstStyle/>
          <a:p>
            <a:r>
              <a:rPr lang="de-CH" sz="950" b="1" kern="0" spc="20" baseline="0" dirty="0">
                <a:solidFill>
                  <a:schemeClr val="accent1"/>
                </a:solidFill>
              </a:rPr>
              <a:t>Kernkraftwerk Leibstadt AG</a:t>
            </a:r>
          </a:p>
        </p:txBody>
      </p:sp>
      <p:sp>
        <p:nvSpPr>
          <p:cNvPr id="21" name="Rechteck 20"/>
          <p:cNvSpPr/>
          <p:nvPr/>
        </p:nvSpPr>
        <p:spPr>
          <a:xfrm>
            <a:off x="575733" y="2"/>
            <a:ext cx="3793067" cy="5661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a:p>
        </p:txBody>
      </p:sp>
      <p:sp>
        <p:nvSpPr>
          <p:cNvPr id="3" name="Untertitel 2"/>
          <p:cNvSpPr>
            <a:spLocks noGrp="1"/>
          </p:cNvSpPr>
          <p:nvPr>
            <p:ph type="subTitle" idx="1" hasCustomPrompt="1"/>
          </p:nvPr>
        </p:nvSpPr>
        <p:spPr>
          <a:xfrm>
            <a:off x="761369" y="1952836"/>
            <a:ext cx="3366417" cy="3564396"/>
          </a:xfrm>
          <a:prstGeom prst="rect">
            <a:avLst/>
          </a:prstGeom>
        </p:spPr>
        <p:txBody>
          <a:bodyPr/>
          <a:lstStyle>
            <a:lvl1pPr marL="0" indent="0" algn="l">
              <a:lnSpc>
                <a:spcPct val="100000"/>
              </a:lnSpc>
              <a:buNone/>
              <a:defRPr sz="1500" b="1" i="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Vorname Name, Funktion, Datum</a:t>
            </a:r>
            <a:endParaRPr lang="de-CH" dirty="0"/>
          </a:p>
        </p:txBody>
      </p:sp>
      <p:sp>
        <p:nvSpPr>
          <p:cNvPr id="12" name="Bildplatzhalter 11"/>
          <p:cNvSpPr>
            <a:spLocks noGrp="1"/>
          </p:cNvSpPr>
          <p:nvPr>
            <p:ph type="pic" sz="quarter" idx="10"/>
          </p:nvPr>
        </p:nvSpPr>
        <p:spPr>
          <a:xfrm>
            <a:off x="4368800" y="1"/>
            <a:ext cx="7823200" cy="5661024"/>
          </a:xfrm>
          <a:solidFill>
            <a:schemeClr val="accent1">
              <a:lumMod val="60000"/>
              <a:lumOff val="40000"/>
            </a:schemeClr>
          </a:solidFill>
        </p:spPr>
        <p:txBody>
          <a:bodyPr/>
          <a:lstStyle>
            <a:lvl1pPr algn="ctr">
              <a:defRPr/>
            </a:lvl1pPr>
          </a:lstStyle>
          <a:p>
            <a:r>
              <a:rPr lang="en-US" dirty="0"/>
              <a:t>Click icon to add picture</a:t>
            </a:r>
            <a:endParaRPr lang="de-CH" dirty="0"/>
          </a:p>
        </p:txBody>
      </p:sp>
      <p:sp>
        <p:nvSpPr>
          <p:cNvPr id="13" name="Textplatzhalter 9"/>
          <p:cNvSpPr>
            <a:spLocks noGrp="1"/>
          </p:cNvSpPr>
          <p:nvPr>
            <p:ph type="body" sz="quarter" idx="14" hasCustomPrompt="1"/>
          </p:nvPr>
        </p:nvSpPr>
        <p:spPr>
          <a:xfrm>
            <a:off x="768351" y="333375"/>
            <a:ext cx="3407436" cy="1474788"/>
          </a:xfrm>
        </p:spPr>
        <p:txBody>
          <a:bodyPr/>
          <a:lstStyle>
            <a:lvl1pPr>
              <a:lnSpc>
                <a:spcPts val="2600"/>
              </a:lnSpc>
              <a:defRPr sz="2400" b="1" baseline="0">
                <a:solidFill>
                  <a:schemeClr val="bg1"/>
                </a:solidFill>
              </a:defRPr>
            </a:lvl1pPr>
            <a:lvl2pPr marL="0" indent="0">
              <a:buNone/>
              <a:defRPr sz="2000" b="1">
                <a:solidFill>
                  <a:schemeClr val="bg1"/>
                </a:solidFill>
              </a:defRPr>
            </a:lvl2pPr>
            <a:lvl5pPr marL="0" indent="0">
              <a:buNone/>
              <a:defRPr/>
            </a:lvl5pPr>
          </a:lstStyle>
          <a:p>
            <a:pPr lvl="0"/>
            <a:r>
              <a:rPr lang="de-DE" dirty="0"/>
              <a:t>Thema hinzufügen</a:t>
            </a:r>
          </a:p>
          <a:p>
            <a:pPr lvl="1"/>
            <a:r>
              <a:rPr lang="de-DE" dirty="0"/>
              <a:t>Zweite Ebene</a:t>
            </a:r>
            <a:endParaRPr lang="de-CH" dirty="0"/>
          </a:p>
        </p:txBody>
      </p:sp>
      <p:pic>
        <p:nvPicPr>
          <p:cNvPr id="2" name="Grafik 1"/>
          <p:cNvPicPr>
            <a:picLocks/>
          </p:cNvPicPr>
          <p:nvPr/>
        </p:nvPicPr>
        <p:blipFill>
          <a:blip r:embed="rId2">
            <a:extLst>
              <a:ext uri="{28A0092B-C50C-407E-A947-70E740481C1C}">
                <a14:useLocalDpi xmlns:a14="http://schemas.microsoft.com/office/drawing/2010/main" val="0"/>
              </a:ext>
            </a:extLst>
          </a:blip>
          <a:stretch>
            <a:fillRect/>
          </a:stretch>
        </p:blipFill>
        <p:spPr>
          <a:xfrm>
            <a:off x="-267" y="0"/>
            <a:ext cx="576000" cy="5661026"/>
          </a:xfrm>
          <a:prstGeom prst="rect">
            <a:avLst/>
          </a:prstGeom>
        </p:spPr>
      </p:pic>
      <p:pic>
        <p:nvPicPr>
          <p:cNvPr id="14" name="Grafik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92544" y="5862822"/>
            <a:ext cx="860829" cy="800268"/>
          </a:xfrm>
          <a:prstGeom prst="rect">
            <a:avLst/>
          </a:prstGeom>
        </p:spPr>
      </p:pic>
      <p:cxnSp>
        <p:nvCxnSpPr>
          <p:cNvPr id="15" name="Gerade Verbindung 14"/>
          <p:cNvCxnSpPr/>
          <p:nvPr userDrawn="1"/>
        </p:nvCxnSpPr>
        <p:spPr>
          <a:xfrm>
            <a:off x="1923211" y="6481849"/>
            <a:ext cx="0" cy="134144"/>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userDrawn="1"/>
        </p:nvCxnSpPr>
        <p:spPr>
          <a:xfrm>
            <a:off x="3554291" y="6481849"/>
            <a:ext cx="0" cy="134144"/>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9832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ild gross">
    <p:spTree>
      <p:nvGrpSpPr>
        <p:cNvPr id="1" name=""/>
        <p:cNvGrpSpPr/>
        <p:nvPr/>
      </p:nvGrpSpPr>
      <p:grpSpPr>
        <a:xfrm>
          <a:off x="0" y="0"/>
          <a:ext cx="0" cy="0"/>
          <a:chOff x="0" y="0"/>
          <a:chExt cx="0" cy="0"/>
        </a:xfrm>
      </p:grpSpPr>
      <p:sp>
        <p:nvSpPr>
          <p:cNvPr id="9" name="Bildplatzhalter 8"/>
          <p:cNvSpPr>
            <a:spLocks noGrp="1"/>
          </p:cNvSpPr>
          <p:nvPr>
            <p:ph type="pic" sz="quarter" idx="13"/>
          </p:nvPr>
        </p:nvSpPr>
        <p:spPr>
          <a:xfrm>
            <a:off x="768354" y="7"/>
            <a:ext cx="11423649" cy="5661025"/>
          </a:xfrm>
          <a:prstGeom prst="rect">
            <a:avLst/>
          </a:prstGeom>
          <a:noFill/>
        </p:spPr>
        <p:txBody>
          <a:bodyPr/>
          <a:lstStyle>
            <a:lvl1pPr algn="ctr">
              <a:defRPr/>
            </a:lvl1pPr>
          </a:lstStyle>
          <a:p>
            <a:r>
              <a:rPr lang="en-US" dirty="0"/>
              <a:t>Click icon to add picture</a:t>
            </a:r>
            <a:endParaRPr lang="de-CH" dirty="0"/>
          </a:p>
        </p:txBody>
      </p:sp>
      <p:sp>
        <p:nvSpPr>
          <p:cNvPr id="2" name="Datumsplatzhalter 1"/>
          <p:cNvSpPr>
            <a:spLocks noGrp="1"/>
          </p:cNvSpPr>
          <p:nvPr>
            <p:ph type="dt" sz="half" idx="14"/>
          </p:nvPr>
        </p:nvSpPr>
        <p:spPr/>
        <p:txBody>
          <a:bodyPr/>
          <a:lstStyle/>
          <a:p>
            <a:r>
              <a:rPr lang="en-US" dirty="0"/>
              <a:t>28.06.2022</a:t>
            </a:r>
            <a:endParaRPr lang="de-CH"/>
          </a:p>
        </p:txBody>
      </p:sp>
      <p:sp>
        <p:nvSpPr>
          <p:cNvPr id="8" name="Fußzeilenplatzhalter 7"/>
          <p:cNvSpPr>
            <a:spLocks noGrp="1"/>
          </p:cNvSpPr>
          <p:nvPr>
            <p:ph type="ftr" sz="quarter" idx="15"/>
          </p:nvPr>
        </p:nvSpPr>
        <p:spPr/>
        <p:txBody>
          <a:bodyPr/>
          <a:lstStyle/>
          <a:p>
            <a:r>
              <a:rPr lang="en-US" dirty="0"/>
              <a:t>16th Probabilistic Safety Assessment &amp; Management Conference </a:t>
            </a:r>
            <a:endParaRPr lang="de-CH"/>
          </a:p>
        </p:txBody>
      </p:sp>
      <p:sp>
        <p:nvSpPr>
          <p:cNvPr id="10" name="Foliennummernplatzhalter 9"/>
          <p:cNvSpPr>
            <a:spLocks noGrp="1"/>
          </p:cNvSpPr>
          <p:nvPr>
            <p:ph type="sldNum" sz="quarter" idx="16"/>
          </p:nvPr>
        </p:nvSpPr>
        <p:spPr/>
        <p:txBody>
          <a:bodyPr/>
          <a:lstStyle/>
          <a:p>
            <a:fld id="{8405FC36-B873-4C1D-A28A-E330272A5D99}" type="slidenum">
              <a:rPr lang="de-CH" smtClean="0"/>
              <a:t>‹#›</a:t>
            </a:fld>
            <a:endParaRPr lang="de-CH"/>
          </a:p>
        </p:txBody>
      </p:sp>
    </p:spTree>
    <p:extLst>
      <p:ext uri="{BB962C8B-B14F-4D97-AF65-F5344CB8AC3E}">
        <p14:creationId xmlns:p14="http://schemas.microsoft.com/office/powerpoint/2010/main" val="2420112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ild">
    <p:spTree>
      <p:nvGrpSpPr>
        <p:cNvPr id="1" name=""/>
        <p:cNvGrpSpPr/>
        <p:nvPr/>
      </p:nvGrpSpPr>
      <p:grpSpPr>
        <a:xfrm>
          <a:off x="0" y="0"/>
          <a:ext cx="0" cy="0"/>
          <a:chOff x="0" y="0"/>
          <a:chExt cx="0" cy="0"/>
        </a:xfrm>
      </p:grpSpPr>
      <p:sp>
        <p:nvSpPr>
          <p:cNvPr id="9" name="Bildplatzhalter 8"/>
          <p:cNvSpPr>
            <a:spLocks noGrp="1"/>
          </p:cNvSpPr>
          <p:nvPr>
            <p:ph type="pic" sz="quarter" idx="13"/>
          </p:nvPr>
        </p:nvSpPr>
        <p:spPr>
          <a:xfrm>
            <a:off x="768354" y="1304925"/>
            <a:ext cx="11423649" cy="4356100"/>
          </a:xfrm>
          <a:prstGeom prst="rect">
            <a:avLst/>
          </a:prstGeom>
          <a:noFill/>
        </p:spPr>
        <p:txBody>
          <a:bodyPr/>
          <a:lstStyle>
            <a:lvl1pPr algn="ctr">
              <a:defRPr/>
            </a:lvl1pPr>
          </a:lstStyle>
          <a:p>
            <a:r>
              <a:rPr lang="en-US" dirty="0"/>
              <a:t>Click icon to add picture</a:t>
            </a:r>
            <a:endParaRPr lang="de-CH" dirty="0"/>
          </a:p>
        </p:txBody>
      </p:sp>
      <p:sp>
        <p:nvSpPr>
          <p:cNvPr id="2" name="Datumsplatzhalter 1"/>
          <p:cNvSpPr>
            <a:spLocks noGrp="1"/>
          </p:cNvSpPr>
          <p:nvPr>
            <p:ph type="dt" sz="half" idx="14"/>
          </p:nvPr>
        </p:nvSpPr>
        <p:spPr/>
        <p:txBody>
          <a:bodyPr/>
          <a:lstStyle/>
          <a:p>
            <a:r>
              <a:rPr lang="en-US" dirty="0"/>
              <a:t>28.06.2022</a:t>
            </a:r>
            <a:endParaRPr lang="de-CH"/>
          </a:p>
        </p:txBody>
      </p:sp>
      <p:sp>
        <p:nvSpPr>
          <p:cNvPr id="8" name="Fußzeilenplatzhalter 7"/>
          <p:cNvSpPr>
            <a:spLocks noGrp="1"/>
          </p:cNvSpPr>
          <p:nvPr>
            <p:ph type="ftr" sz="quarter" idx="15"/>
          </p:nvPr>
        </p:nvSpPr>
        <p:spPr/>
        <p:txBody>
          <a:bodyPr/>
          <a:lstStyle/>
          <a:p>
            <a:r>
              <a:rPr lang="en-US" dirty="0"/>
              <a:t>16th Probabilistic Safety Assessment &amp; Management Conference </a:t>
            </a:r>
            <a:endParaRPr lang="de-CH"/>
          </a:p>
        </p:txBody>
      </p:sp>
      <p:sp>
        <p:nvSpPr>
          <p:cNvPr id="10" name="Foliennummernplatzhalter 9"/>
          <p:cNvSpPr>
            <a:spLocks noGrp="1"/>
          </p:cNvSpPr>
          <p:nvPr>
            <p:ph type="sldNum" sz="quarter" idx="16"/>
          </p:nvPr>
        </p:nvSpPr>
        <p:spPr/>
        <p:txBody>
          <a:bodyPr/>
          <a:lstStyle/>
          <a:p>
            <a:fld id="{8405FC36-B873-4C1D-A28A-E330272A5D99}" type="slidenum">
              <a:rPr lang="de-CH" smtClean="0"/>
              <a:t>‹#›</a:t>
            </a:fld>
            <a:endParaRPr lang="de-CH"/>
          </a:p>
        </p:txBody>
      </p:sp>
      <p:sp>
        <p:nvSpPr>
          <p:cNvPr id="6" name="Titel 5"/>
          <p:cNvSpPr>
            <a:spLocks noGrp="1"/>
          </p:cNvSpPr>
          <p:nvPr>
            <p:ph type="title"/>
          </p:nvPr>
        </p:nvSpPr>
        <p:spPr/>
        <p:txBody>
          <a:bodyPr/>
          <a:lstStyle/>
          <a:p>
            <a:r>
              <a:rPr lang="en-US"/>
              <a:t>Click to edit Master title style</a:t>
            </a:r>
            <a:endParaRPr lang="de-CH"/>
          </a:p>
        </p:txBody>
      </p:sp>
    </p:spTree>
    <p:extLst>
      <p:ext uri="{BB962C8B-B14F-4D97-AF65-F5344CB8AC3E}">
        <p14:creationId xmlns:p14="http://schemas.microsoft.com/office/powerpoint/2010/main" val="2420112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CH"/>
          </a:p>
        </p:txBody>
      </p:sp>
      <p:sp>
        <p:nvSpPr>
          <p:cNvPr id="9" name="Datumsplatzhalter 8"/>
          <p:cNvSpPr>
            <a:spLocks noGrp="1"/>
          </p:cNvSpPr>
          <p:nvPr>
            <p:ph type="dt" sz="half" idx="10"/>
          </p:nvPr>
        </p:nvSpPr>
        <p:spPr/>
        <p:txBody>
          <a:bodyPr/>
          <a:lstStyle/>
          <a:p>
            <a:r>
              <a:rPr lang="en-US" dirty="0"/>
              <a:t>28.06.2022</a:t>
            </a:r>
            <a:endParaRPr lang="de-CH"/>
          </a:p>
        </p:txBody>
      </p:sp>
      <p:sp>
        <p:nvSpPr>
          <p:cNvPr id="10" name="Foliennummernplatzhalter 9"/>
          <p:cNvSpPr>
            <a:spLocks noGrp="1"/>
          </p:cNvSpPr>
          <p:nvPr>
            <p:ph type="sldNum" sz="quarter" idx="11"/>
          </p:nvPr>
        </p:nvSpPr>
        <p:spPr/>
        <p:txBody>
          <a:bodyPr/>
          <a:lstStyle/>
          <a:p>
            <a:fld id="{8405FC36-B873-4C1D-A28A-E330272A5D99}" type="slidenum">
              <a:rPr lang="de-CH" smtClean="0"/>
              <a:t>‹#›</a:t>
            </a:fld>
            <a:endParaRPr lang="de-CH"/>
          </a:p>
        </p:txBody>
      </p:sp>
      <p:sp>
        <p:nvSpPr>
          <p:cNvPr id="11" name="Fußzeilenplatzhalter 10"/>
          <p:cNvSpPr>
            <a:spLocks noGrp="1"/>
          </p:cNvSpPr>
          <p:nvPr>
            <p:ph type="ftr" sz="quarter" idx="12"/>
          </p:nvPr>
        </p:nvSpPr>
        <p:spPr/>
        <p:txBody>
          <a:bodyPr/>
          <a:lstStyle/>
          <a:p>
            <a:r>
              <a:rPr lang="en-US" dirty="0"/>
              <a:t>16th Probabilistic Safety Assessment &amp; Management Conference </a:t>
            </a:r>
            <a:endParaRPr lang="de-CH"/>
          </a:p>
        </p:txBody>
      </p:sp>
    </p:spTree>
    <p:extLst>
      <p:ext uri="{BB962C8B-B14F-4D97-AF65-F5344CB8AC3E}">
        <p14:creationId xmlns:p14="http://schemas.microsoft.com/office/powerpoint/2010/main" val="2826291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9" name="Rechteck 8"/>
          <p:cNvSpPr/>
          <p:nvPr/>
        </p:nvSpPr>
        <p:spPr>
          <a:xfrm>
            <a:off x="575733" y="7"/>
            <a:ext cx="3793067" cy="5661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a:p>
        </p:txBody>
      </p:sp>
      <p:sp>
        <p:nvSpPr>
          <p:cNvPr id="2" name="Titel 1"/>
          <p:cNvSpPr>
            <a:spLocks noGrp="1"/>
          </p:cNvSpPr>
          <p:nvPr>
            <p:ph type="title"/>
          </p:nvPr>
        </p:nvSpPr>
        <p:spPr>
          <a:xfrm>
            <a:off x="4712267" y="333382"/>
            <a:ext cx="7145303" cy="792161"/>
          </a:xfrm>
        </p:spPr>
        <p:txBody>
          <a:bodyPr/>
          <a:lstStyle/>
          <a:p>
            <a:r>
              <a:rPr lang="en-US"/>
              <a:t>Click to edit Master title style</a:t>
            </a:r>
            <a:endParaRPr lang="de-CH" dirty="0"/>
          </a:p>
        </p:txBody>
      </p:sp>
      <p:sp>
        <p:nvSpPr>
          <p:cNvPr id="3" name="Datumsplatzhalter 2"/>
          <p:cNvSpPr>
            <a:spLocks noGrp="1"/>
          </p:cNvSpPr>
          <p:nvPr>
            <p:ph type="dt" sz="half" idx="10"/>
          </p:nvPr>
        </p:nvSpPr>
        <p:spPr/>
        <p:txBody>
          <a:bodyPr/>
          <a:lstStyle/>
          <a:p>
            <a:r>
              <a:rPr lang="en-US" dirty="0"/>
              <a:t>28.06.2022</a:t>
            </a:r>
            <a:endParaRPr lang="de-CH"/>
          </a:p>
        </p:txBody>
      </p:sp>
      <p:sp>
        <p:nvSpPr>
          <p:cNvPr id="4" name="Fußzeilenplatzhalter 3"/>
          <p:cNvSpPr>
            <a:spLocks noGrp="1"/>
          </p:cNvSpPr>
          <p:nvPr>
            <p:ph type="ftr" sz="quarter" idx="11"/>
          </p:nvPr>
        </p:nvSpPr>
        <p:spPr/>
        <p:txBody>
          <a:bodyPr/>
          <a:lstStyle/>
          <a:p>
            <a:r>
              <a:rPr lang="en-US" dirty="0"/>
              <a:t>16th Probabilistic Safety Assessment &amp; Management Conference </a:t>
            </a:r>
            <a:endParaRPr lang="de-CH"/>
          </a:p>
        </p:txBody>
      </p:sp>
      <p:sp>
        <p:nvSpPr>
          <p:cNvPr id="5" name="Foliennummernplatzhalter 4"/>
          <p:cNvSpPr>
            <a:spLocks noGrp="1"/>
          </p:cNvSpPr>
          <p:nvPr>
            <p:ph type="sldNum" sz="quarter" idx="12"/>
          </p:nvPr>
        </p:nvSpPr>
        <p:spPr/>
        <p:txBody>
          <a:bodyPr/>
          <a:lstStyle/>
          <a:p>
            <a:fld id="{8405FC36-B873-4C1D-A28A-E330272A5D99}" type="slidenum">
              <a:rPr lang="de-CH" smtClean="0"/>
              <a:t>‹#›</a:t>
            </a:fld>
            <a:endParaRPr lang="de-CH"/>
          </a:p>
        </p:txBody>
      </p:sp>
      <p:sp>
        <p:nvSpPr>
          <p:cNvPr id="7" name="Textplatzhalter 6"/>
          <p:cNvSpPr>
            <a:spLocks noGrp="1"/>
          </p:cNvSpPr>
          <p:nvPr>
            <p:ph type="body" sz="quarter" idx="13" hasCustomPrompt="1"/>
          </p:nvPr>
        </p:nvSpPr>
        <p:spPr>
          <a:xfrm>
            <a:off x="4703850" y="1304926"/>
            <a:ext cx="7153721" cy="4356100"/>
          </a:xfrm>
          <a:prstGeom prst="rect">
            <a:avLst/>
          </a:prstGeom>
        </p:spPr>
        <p:txBody>
          <a:bodyPr tIns="0"/>
          <a:lstStyle>
            <a:lvl1pPr marL="360000" indent="-360000">
              <a:lnSpc>
                <a:spcPts val="2400"/>
              </a:lnSpc>
              <a:spcAft>
                <a:spcPts val="600"/>
              </a:spcAft>
              <a:buFont typeface="+mj-lt"/>
              <a:buAutoNum type="arabicPeriod"/>
              <a:defRPr sz="1700" b="1" i="0">
                <a:solidFill>
                  <a:schemeClr val="accent1"/>
                </a:solidFill>
              </a:defRPr>
            </a:lvl1pPr>
            <a:lvl2pPr marL="360363" indent="0">
              <a:buNone/>
              <a:tabLst/>
              <a:defRPr>
                <a:solidFill>
                  <a:schemeClr val="accent1"/>
                </a:solidFill>
              </a:defRPr>
            </a:lvl2pPr>
            <a:lvl3pPr marL="630000" indent="-268288">
              <a:spcAft>
                <a:spcPts val="600"/>
              </a:spcAft>
              <a:defRPr/>
            </a:lvl3pPr>
            <a:lvl5pPr>
              <a:defRPr/>
            </a:lvl5pPr>
          </a:lstStyle>
          <a:p>
            <a:pPr lvl="0"/>
            <a:r>
              <a:rPr lang="de-DE" dirty="0"/>
              <a:t>Textmasterformat bearbeiten</a:t>
            </a:r>
          </a:p>
          <a:p>
            <a:pPr lvl="1"/>
            <a:r>
              <a:rPr lang="de-DE" dirty="0"/>
              <a:t>Zweite Ebene</a:t>
            </a:r>
          </a:p>
        </p:txBody>
      </p:sp>
      <p:sp>
        <p:nvSpPr>
          <p:cNvPr id="10" name="Textplatzhalter 9"/>
          <p:cNvSpPr>
            <a:spLocks noGrp="1"/>
          </p:cNvSpPr>
          <p:nvPr>
            <p:ph type="body" sz="quarter" idx="14" hasCustomPrompt="1"/>
          </p:nvPr>
        </p:nvSpPr>
        <p:spPr>
          <a:xfrm>
            <a:off x="768352" y="333375"/>
            <a:ext cx="3166533" cy="1474788"/>
          </a:xfrm>
        </p:spPr>
        <p:txBody>
          <a:bodyPr/>
          <a:lstStyle>
            <a:lvl1pPr>
              <a:lnSpc>
                <a:spcPts val="2600"/>
              </a:lnSpc>
              <a:defRPr sz="2400" b="1" baseline="0">
                <a:solidFill>
                  <a:schemeClr val="bg1"/>
                </a:solidFill>
              </a:defRPr>
            </a:lvl1pPr>
            <a:lvl2pPr marL="0" indent="0">
              <a:buNone/>
              <a:defRPr sz="2000" b="1">
                <a:solidFill>
                  <a:schemeClr val="bg1"/>
                </a:solidFill>
              </a:defRPr>
            </a:lvl2pPr>
            <a:lvl5pPr marL="0" indent="0">
              <a:buNone/>
              <a:defRPr/>
            </a:lvl5pPr>
          </a:lstStyle>
          <a:p>
            <a:pPr lvl="0"/>
            <a:r>
              <a:rPr lang="de-DE" dirty="0"/>
              <a:t>Thema hinzufügen</a:t>
            </a:r>
          </a:p>
          <a:p>
            <a:pPr lvl="1"/>
            <a:r>
              <a:rPr lang="de-DE" dirty="0"/>
              <a:t>Zweite Ebene</a:t>
            </a:r>
            <a:endParaRPr lang="de-CH" dirty="0"/>
          </a:p>
        </p:txBody>
      </p:sp>
      <p:pic>
        <p:nvPicPr>
          <p:cNvPr id="14" name="Grafik 13"/>
          <p:cNvPicPr>
            <a:picLocks/>
          </p:cNvPicPr>
          <p:nvPr/>
        </p:nvPicPr>
        <p:blipFill>
          <a:blip r:embed="rId2">
            <a:extLst>
              <a:ext uri="{28A0092B-C50C-407E-A947-70E740481C1C}">
                <a14:useLocalDpi xmlns:a14="http://schemas.microsoft.com/office/drawing/2010/main" val="0"/>
              </a:ext>
            </a:extLst>
          </a:blip>
          <a:stretch>
            <a:fillRect/>
          </a:stretch>
        </p:blipFill>
        <p:spPr>
          <a:xfrm>
            <a:off x="-267" y="-1"/>
            <a:ext cx="576000" cy="5661025"/>
          </a:xfrm>
          <a:prstGeom prst="rect">
            <a:avLst/>
          </a:prstGeom>
        </p:spPr>
      </p:pic>
    </p:spTree>
    <p:extLst>
      <p:ext uri="{BB962C8B-B14F-4D97-AF65-F5344CB8AC3E}">
        <p14:creationId xmlns:p14="http://schemas.microsoft.com/office/powerpoint/2010/main" val="3896749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Abschnittwechsel / Schlussfolie">
    <p:spTree>
      <p:nvGrpSpPr>
        <p:cNvPr id="1" name=""/>
        <p:cNvGrpSpPr/>
        <p:nvPr/>
      </p:nvGrpSpPr>
      <p:grpSpPr>
        <a:xfrm>
          <a:off x="0" y="0"/>
          <a:ext cx="0" cy="0"/>
          <a:chOff x="0" y="0"/>
          <a:chExt cx="0" cy="0"/>
        </a:xfrm>
      </p:grpSpPr>
      <p:sp>
        <p:nvSpPr>
          <p:cNvPr id="19" name="Textfeld 18"/>
          <p:cNvSpPr txBox="1"/>
          <p:nvPr/>
        </p:nvSpPr>
        <p:spPr>
          <a:xfrm>
            <a:off x="768001" y="6479468"/>
            <a:ext cx="287439" cy="180000"/>
          </a:xfrm>
          <a:prstGeom prst="rect">
            <a:avLst/>
          </a:prstGeom>
          <a:noFill/>
        </p:spPr>
        <p:txBody>
          <a:bodyPr wrap="square" lIns="0" tIns="0" rIns="0" bIns="0" rtlCol="0" anchor="t" anchorCtr="0">
            <a:noAutofit/>
          </a:bodyPr>
          <a:lstStyle/>
          <a:p>
            <a:r>
              <a:rPr lang="de-CH" sz="950" kern="0" spc="40" dirty="0">
                <a:solidFill>
                  <a:schemeClr val="accent1"/>
                </a:solidFill>
              </a:rPr>
              <a:t>Folie</a:t>
            </a:r>
            <a:endParaRPr lang="de-CH" sz="950" kern="0" spc="30" dirty="0">
              <a:solidFill>
                <a:schemeClr val="accent1"/>
              </a:solidFill>
            </a:endParaRPr>
          </a:p>
        </p:txBody>
      </p:sp>
      <p:sp>
        <p:nvSpPr>
          <p:cNvPr id="17" name="Textfeld 16"/>
          <p:cNvSpPr txBox="1"/>
          <p:nvPr/>
        </p:nvSpPr>
        <p:spPr>
          <a:xfrm>
            <a:off x="768000" y="6299448"/>
            <a:ext cx="4944549" cy="153888"/>
          </a:xfrm>
          <a:prstGeom prst="rect">
            <a:avLst/>
          </a:prstGeom>
          <a:noFill/>
        </p:spPr>
        <p:txBody>
          <a:bodyPr wrap="square" lIns="0" tIns="0" rIns="0" bIns="0" rtlCol="0">
            <a:noAutofit/>
          </a:bodyPr>
          <a:lstStyle/>
          <a:p>
            <a:r>
              <a:rPr lang="de-CH" sz="950" b="1" kern="0" spc="20" baseline="0" dirty="0">
                <a:solidFill>
                  <a:schemeClr val="accent1"/>
                </a:solidFill>
              </a:rPr>
              <a:t>Kernkraftwerk Leibstadt AG</a:t>
            </a:r>
          </a:p>
        </p:txBody>
      </p:sp>
      <p:sp>
        <p:nvSpPr>
          <p:cNvPr id="21" name="Rechteck 20"/>
          <p:cNvSpPr/>
          <p:nvPr/>
        </p:nvSpPr>
        <p:spPr>
          <a:xfrm>
            <a:off x="575733" y="2"/>
            <a:ext cx="3793067" cy="5661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a:p>
        </p:txBody>
      </p:sp>
      <p:sp>
        <p:nvSpPr>
          <p:cNvPr id="12" name="Bildplatzhalter 11"/>
          <p:cNvSpPr>
            <a:spLocks noGrp="1"/>
          </p:cNvSpPr>
          <p:nvPr>
            <p:ph type="pic" sz="quarter" idx="10"/>
          </p:nvPr>
        </p:nvSpPr>
        <p:spPr>
          <a:xfrm>
            <a:off x="4368800" y="1"/>
            <a:ext cx="7823200" cy="5661024"/>
          </a:xfrm>
          <a:solidFill>
            <a:schemeClr val="accent1">
              <a:lumMod val="60000"/>
              <a:lumOff val="40000"/>
            </a:schemeClr>
          </a:solidFill>
        </p:spPr>
        <p:txBody>
          <a:bodyPr/>
          <a:lstStyle>
            <a:lvl1pPr algn="ctr">
              <a:defRPr/>
            </a:lvl1pPr>
          </a:lstStyle>
          <a:p>
            <a:r>
              <a:rPr lang="en-US" dirty="0"/>
              <a:t>Click icon to add picture</a:t>
            </a:r>
            <a:endParaRPr lang="de-CH" dirty="0"/>
          </a:p>
        </p:txBody>
      </p:sp>
      <p:sp>
        <p:nvSpPr>
          <p:cNvPr id="13" name="Textplatzhalter 9"/>
          <p:cNvSpPr>
            <a:spLocks noGrp="1"/>
          </p:cNvSpPr>
          <p:nvPr>
            <p:ph type="body" sz="quarter" idx="14" hasCustomPrompt="1"/>
          </p:nvPr>
        </p:nvSpPr>
        <p:spPr>
          <a:xfrm>
            <a:off x="768351" y="333374"/>
            <a:ext cx="3407436" cy="5183858"/>
          </a:xfrm>
        </p:spPr>
        <p:txBody>
          <a:bodyPr/>
          <a:lstStyle>
            <a:lvl1pPr>
              <a:lnSpc>
                <a:spcPts val="2600"/>
              </a:lnSpc>
              <a:defRPr sz="2400" b="1" baseline="0">
                <a:solidFill>
                  <a:schemeClr val="bg1"/>
                </a:solidFill>
              </a:defRPr>
            </a:lvl1pPr>
            <a:lvl2pPr marL="0" indent="0">
              <a:buNone/>
              <a:defRPr sz="2000" b="1">
                <a:solidFill>
                  <a:schemeClr val="bg1"/>
                </a:solidFill>
              </a:defRPr>
            </a:lvl2pPr>
            <a:lvl5pPr marL="0" indent="0">
              <a:buNone/>
              <a:defRPr/>
            </a:lvl5pPr>
          </a:lstStyle>
          <a:p>
            <a:pPr lvl="0"/>
            <a:r>
              <a:rPr lang="de-DE" dirty="0"/>
              <a:t>Thema hinzufügen</a:t>
            </a:r>
          </a:p>
          <a:p>
            <a:pPr lvl="1"/>
            <a:r>
              <a:rPr lang="de-DE" dirty="0"/>
              <a:t>Zweite Ebene</a:t>
            </a:r>
            <a:endParaRPr lang="de-CH" dirty="0"/>
          </a:p>
        </p:txBody>
      </p:sp>
      <p:sp>
        <p:nvSpPr>
          <p:cNvPr id="14" name="Datumsplatzhalter 13"/>
          <p:cNvSpPr>
            <a:spLocks noGrp="1"/>
          </p:cNvSpPr>
          <p:nvPr>
            <p:ph type="dt" sz="half" idx="15"/>
          </p:nvPr>
        </p:nvSpPr>
        <p:spPr/>
        <p:txBody>
          <a:bodyPr/>
          <a:lstStyle/>
          <a:p>
            <a:r>
              <a:rPr lang="en-US" dirty="0"/>
              <a:t>28.06.2022</a:t>
            </a:r>
            <a:endParaRPr lang="de-CH"/>
          </a:p>
        </p:txBody>
      </p:sp>
      <p:sp>
        <p:nvSpPr>
          <p:cNvPr id="15" name="Foliennummernplatzhalter 14"/>
          <p:cNvSpPr>
            <a:spLocks noGrp="1"/>
          </p:cNvSpPr>
          <p:nvPr>
            <p:ph type="sldNum" sz="quarter" idx="16"/>
          </p:nvPr>
        </p:nvSpPr>
        <p:spPr/>
        <p:txBody>
          <a:bodyPr/>
          <a:lstStyle/>
          <a:p>
            <a:fld id="{8405FC36-B873-4C1D-A28A-E330272A5D99}" type="slidenum">
              <a:rPr lang="de-CH" smtClean="0"/>
              <a:t>‹#›</a:t>
            </a:fld>
            <a:endParaRPr lang="de-CH" dirty="0"/>
          </a:p>
        </p:txBody>
      </p:sp>
      <p:sp>
        <p:nvSpPr>
          <p:cNvPr id="18" name="Fußzeilenplatzhalter 17"/>
          <p:cNvSpPr>
            <a:spLocks noGrp="1"/>
          </p:cNvSpPr>
          <p:nvPr>
            <p:ph type="ftr" sz="quarter" idx="17"/>
          </p:nvPr>
        </p:nvSpPr>
        <p:spPr/>
        <p:txBody>
          <a:bodyPr/>
          <a:lstStyle/>
          <a:p>
            <a:r>
              <a:rPr lang="en-US" dirty="0"/>
              <a:t>16th Probabilistic Safety Assessment &amp; Management Conference </a:t>
            </a:r>
            <a:endParaRPr lang="de-CH"/>
          </a:p>
        </p:txBody>
      </p:sp>
      <p:pic>
        <p:nvPicPr>
          <p:cNvPr id="28" name="Grafik 27"/>
          <p:cNvPicPr>
            <a:picLocks/>
          </p:cNvPicPr>
          <p:nvPr/>
        </p:nvPicPr>
        <p:blipFill>
          <a:blip r:embed="rId2">
            <a:extLst>
              <a:ext uri="{28A0092B-C50C-407E-A947-70E740481C1C}">
                <a14:useLocalDpi xmlns:a14="http://schemas.microsoft.com/office/drawing/2010/main" val="0"/>
              </a:ext>
            </a:extLst>
          </a:blip>
          <a:stretch>
            <a:fillRect/>
          </a:stretch>
        </p:blipFill>
        <p:spPr>
          <a:xfrm>
            <a:off x="-267" y="0"/>
            <a:ext cx="576000" cy="5661026"/>
          </a:xfrm>
          <a:prstGeom prst="rect">
            <a:avLst/>
          </a:prstGeom>
        </p:spPr>
      </p:pic>
      <p:pic>
        <p:nvPicPr>
          <p:cNvPr id="16" name="Grafik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92544" y="5862822"/>
            <a:ext cx="860829" cy="800268"/>
          </a:xfrm>
          <a:prstGeom prst="rect">
            <a:avLst/>
          </a:prstGeom>
        </p:spPr>
      </p:pic>
      <p:cxnSp>
        <p:nvCxnSpPr>
          <p:cNvPr id="26" name="Gerade Verbindung 25"/>
          <p:cNvCxnSpPr/>
          <p:nvPr userDrawn="1"/>
        </p:nvCxnSpPr>
        <p:spPr>
          <a:xfrm>
            <a:off x="1472301" y="6481849"/>
            <a:ext cx="0" cy="134144"/>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a:xfrm>
            <a:off x="2369569" y="6481849"/>
            <a:ext cx="0" cy="134144"/>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9832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28.06.2022</a:t>
            </a:r>
            <a:endParaRPr lang="de-CH"/>
          </a:p>
        </p:txBody>
      </p:sp>
      <p:sp>
        <p:nvSpPr>
          <p:cNvPr id="5" name="Fußzeilenplatzhalter 4"/>
          <p:cNvSpPr>
            <a:spLocks noGrp="1"/>
          </p:cNvSpPr>
          <p:nvPr>
            <p:ph type="ftr" sz="quarter" idx="11"/>
          </p:nvPr>
        </p:nvSpPr>
        <p:spPr/>
        <p:txBody>
          <a:bodyPr/>
          <a:lstStyle/>
          <a:p>
            <a:r>
              <a:rPr lang="en-US" dirty="0"/>
              <a:t>16th Probabilistic Safety Assessment &amp; Management Conference </a:t>
            </a:r>
            <a:endParaRPr lang="de-CH"/>
          </a:p>
        </p:txBody>
      </p:sp>
      <p:sp>
        <p:nvSpPr>
          <p:cNvPr id="6" name="Foliennummernplatzhalter 5"/>
          <p:cNvSpPr>
            <a:spLocks noGrp="1"/>
          </p:cNvSpPr>
          <p:nvPr>
            <p:ph type="sldNum" sz="quarter" idx="12"/>
          </p:nvPr>
        </p:nvSpPr>
        <p:spPr/>
        <p:txBody>
          <a:bodyPr/>
          <a:lstStyle/>
          <a:p>
            <a:fld id="{8405FC36-B873-4C1D-A28A-E330272A5D99}" type="slidenum">
              <a:rPr lang="de-CH" smtClean="0"/>
              <a:t>‹#›</a:t>
            </a:fld>
            <a:endParaRPr lang="de-CH"/>
          </a:p>
        </p:txBody>
      </p:sp>
      <p:sp>
        <p:nvSpPr>
          <p:cNvPr id="7" name="Titel 6"/>
          <p:cNvSpPr>
            <a:spLocks noGrp="1"/>
          </p:cNvSpPr>
          <p:nvPr>
            <p:ph type="title"/>
          </p:nvPr>
        </p:nvSpPr>
        <p:spPr/>
        <p:txBody>
          <a:bodyPr/>
          <a:lstStyle/>
          <a:p>
            <a:r>
              <a:rPr lang="en-US"/>
              <a:t>Click to edit Master title style</a:t>
            </a:r>
            <a:endParaRPr lang="de-CH"/>
          </a:p>
        </p:txBody>
      </p:sp>
      <p:sp>
        <p:nvSpPr>
          <p:cNvPr id="11" name="Inhaltsplatzhalter 10"/>
          <p:cNvSpPr>
            <a:spLocks noGrp="1"/>
          </p:cNvSpPr>
          <p:nvPr>
            <p:ph sz="quarter" idx="13"/>
          </p:nvPr>
        </p:nvSpPr>
        <p:spPr>
          <a:xfrm>
            <a:off x="768351" y="1304925"/>
            <a:ext cx="11089216" cy="435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Tree>
    <p:extLst>
      <p:ext uri="{BB962C8B-B14F-4D97-AF65-F5344CB8AC3E}">
        <p14:creationId xmlns:p14="http://schemas.microsoft.com/office/powerpoint/2010/main" val="1158666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CH"/>
          </a:p>
        </p:txBody>
      </p:sp>
      <p:sp>
        <p:nvSpPr>
          <p:cNvPr id="9" name="Inhaltsplatzhalter 8"/>
          <p:cNvSpPr>
            <a:spLocks noGrp="1"/>
          </p:cNvSpPr>
          <p:nvPr>
            <p:ph sz="quarter" idx="13"/>
          </p:nvPr>
        </p:nvSpPr>
        <p:spPr>
          <a:xfrm>
            <a:off x="768355" y="1304925"/>
            <a:ext cx="5471583" cy="4356100"/>
          </a:xfrm>
          <a:prstGeom prst="rect">
            <a:avLst/>
          </a:prstGeom>
        </p:spPr>
        <p:txBody>
          <a:bodyPr rIns="1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11" name="Inhaltsplatzhalter 10"/>
          <p:cNvSpPr>
            <a:spLocks noGrp="1"/>
          </p:cNvSpPr>
          <p:nvPr>
            <p:ph sz="quarter" idx="14"/>
          </p:nvPr>
        </p:nvSpPr>
        <p:spPr>
          <a:xfrm>
            <a:off x="6432553" y="1304925"/>
            <a:ext cx="5424643" cy="4356100"/>
          </a:xfrm>
          <a:prstGeom prst="rect">
            <a:avLst/>
          </a:prstGeom>
        </p:spPr>
        <p:txBody>
          <a:bodyPr lIns="1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3" name="Datumsplatzhalter 2"/>
          <p:cNvSpPr>
            <a:spLocks noGrp="1"/>
          </p:cNvSpPr>
          <p:nvPr>
            <p:ph type="dt" sz="half" idx="15"/>
          </p:nvPr>
        </p:nvSpPr>
        <p:spPr/>
        <p:txBody>
          <a:bodyPr/>
          <a:lstStyle/>
          <a:p>
            <a:r>
              <a:rPr lang="en-US" dirty="0"/>
              <a:t>28.06.2022</a:t>
            </a:r>
            <a:endParaRPr lang="de-CH"/>
          </a:p>
        </p:txBody>
      </p:sp>
      <p:sp>
        <p:nvSpPr>
          <p:cNvPr id="4" name="Fußzeilenplatzhalter 3"/>
          <p:cNvSpPr>
            <a:spLocks noGrp="1"/>
          </p:cNvSpPr>
          <p:nvPr>
            <p:ph type="ftr" sz="quarter" idx="16"/>
          </p:nvPr>
        </p:nvSpPr>
        <p:spPr/>
        <p:txBody>
          <a:bodyPr/>
          <a:lstStyle/>
          <a:p>
            <a:r>
              <a:rPr lang="en-US" dirty="0"/>
              <a:t>16th Probabilistic Safety Assessment &amp; Management Conference </a:t>
            </a:r>
            <a:endParaRPr lang="de-CH"/>
          </a:p>
        </p:txBody>
      </p:sp>
      <p:sp>
        <p:nvSpPr>
          <p:cNvPr id="8" name="Foliennummernplatzhalter 7"/>
          <p:cNvSpPr>
            <a:spLocks noGrp="1"/>
          </p:cNvSpPr>
          <p:nvPr>
            <p:ph type="sldNum" sz="quarter" idx="17"/>
          </p:nvPr>
        </p:nvSpPr>
        <p:spPr/>
        <p:txBody>
          <a:bodyPr/>
          <a:lstStyle/>
          <a:p>
            <a:fld id="{8405FC36-B873-4C1D-A28A-E330272A5D99}" type="slidenum">
              <a:rPr lang="de-CH" smtClean="0"/>
              <a:t>‹#›</a:t>
            </a:fld>
            <a:endParaRPr lang="de-CH"/>
          </a:p>
        </p:txBody>
      </p:sp>
    </p:spTree>
    <p:extLst>
      <p:ext uri="{BB962C8B-B14F-4D97-AF65-F5344CB8AC3E}">
        <p14:creationId xmlns:p14="http://schemas.microsoft.com/office/powerpoint/2010/main" val="2618888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Zwei Inhalte horizontal">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28.06.2022</a:t>
            </a:r>
            <a:endParaRPr lang="de-CH"/>
          </a:p>
        </p:txBody>
      </p:sp>
      <p:sp>
        <p:nvSpPr>
          <p:cNvPr id="5" name="Fußzeilenplatzhalter 4"/>
          <p:cNvSpPr>
            <a:spLocks noGrp="1"/>
          </p:cNvSpPr>
          <p:nvPr>
            <p:ph type="ftr" sz="quarter" idx="11"/>
          </p:nvPr>
        </p:nvSpPr>
        <p:spPr/>
        <p:txBody>
          <a:bodyPr/>
          <a:lstStyle/>
          <a:p>
            <a:r>
              <a:rPr lang="en-US" dirty="0"/>
              <a:t>16th Probabilistic Safety Assessment &amp; Management Conference </a:t>
            </a:r>
            <a:endParaRPr lang="de-CH"/>
          </a:p>
        </p:txBody>
      </p:sp>
      <p:sp>
        <p:nvSpPr>
          <p:cNvPr id="6" name="Foliennummernplatzhalter 5"/>
          <p:cNvSpPr>
            <a:spLocks noGrp="1"/>
          </p:cNvSpPr>
          <p:nvPr>
            <p:ph type="sldNum" sz="quarter" idx="12"/>
          </p:nvPr>
        </p:nvSpPr>
        <p:spPr/>
        <p:txBody>
          <a:bodyPr/>
          <a:lstStyle/>
          <a:p>
            <a:fld id="{8405FC36-B873-4C1D-A28A-E330272A5D99}" type="slidenum">
              <a:rPr lang="de-CH" smtClean="0"/>
              <a:t>‹#›</a:t>
            </a:fld>
            <a:endParaRPr lang="de-CH"/>
          </a:p>
        </p:txBody>
      </p:sp>
      <p:sp>
        <p:nvSpPr>
          <p:cNvPr id="7" name="Titel 6"/>
          <p:cNvSpPr>
            <a:spLocks noGrp="1"/>
          </p:cNvSpPr>
          <p:nvPr>
            <p:ph type="title"/>
          </p:nvPr>
        </p:nvSpPr>
        <p:spPr/>
        <p:txBody>
          <a:bodyPr/>
          <a:lstStyle/>
          <a:p>
            <a:r>
              <a:rPr lang="en-US"/>
              <a:t>Click to edit Master title style</a:t>
            </a:r>
            <a:endParaRPr lang="de-CH"/>
          </a:p>
        </p:txBody>
      </p:sp>
      <p:sp>
        <p:nvSpPr>
          <p:cNvPr id="11" name="Inhaltsplatzhalter 10"/>
          <p:cNvSpPr>
            <a:spLocks noGrp="1"/>
          </p:cNvSpPr>
          <p:nvPr>
            <p:ph sz="quarter" idx="13"/>
          </p:nvPr>
        </p:nvSpPr>
        <p:spPr>
          <a:xfrm>
            <a:off x="768351" y="1304925"/>
            <a:ext cx="11089216" cy="2052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9" name="Inhaltsplatzhalter 8"/>
          <p:cNvSpPr>
            <a:spLocks noGrp="1"/>
          </p:cNvSpPr>
          <p:nvPr>
            <p:ph sz="quarter" idx="14"/>
          </p:nvPr>
        </p:nvSpPr>
        <p:spPr>
          <a:xfrm>
            <a:off x="768351" y="3500445"/>
            <a:ext cx="11089216" cy="2160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Tree>
    <p:extLst>
      <p:ext uri="{BB962C8B-B14F-4D97-AF65-F5344CB8AC3E}">
        <p14:creationId xmlns:p14="http://schemas.microsoft.com/office/powerpoint/2010/main" val="1158666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el und Inhalt 3-Bilder">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28.06.2022</a:t>
            </a:r>
            <a:endParaRPr lang="de-CH"/>
          </a:p>
        </p:txBody>
      </p:sp>
      <p:sp>
        <p:nvSpPr>
          <p:cNvPr id="5" name="Fußzeilenplatzhalter 4"/>
          <p:cNvSpPr>
            <a:spLocks noGrp="1"/>
          </p:cNvSpPr>
          <p:nvPr>
            <p:ph type="ftr" sz="quarter" idx="11"/>
          </p:nvPr>
        </p:nvSpPr>
        <p:spPr/>
        <p:txBody>
          <a:bodyPr/>
          <a:lstStyle/>
          <a:p>
            <a:r>
              <a:rPr lang="en-US" dirty="0"/>
              <a:t>16th Probabilistic Safety Assessment &amp; Management Conference </a:t>
            </a:r>
            <a:endParaRPr lang="de-CH"/>
          </a:p>
        </p:txBody>
      </p:sp>
      <p:sp>
        <p:nvSpPr>
          <p:cNvPr id="6" name="Foliennummernplatzhalter 5"/>
          <p:cNvSpPr>
            <a:spLocks noGrp="1"/>
          </p:cNvSpPr>
          <p:nvPr>
            <p:ph type="sldNum" sz="quarter" idx="12"/>
          </p:nvPr>
        </p:nvSpPr>
        <p:spPr/>
        <p:txBody>
          <a:bodyPr/>
          <a:lstStyle/>
          <a:p>
            <a:fld id="{8405FC36-B873-4C1D-A28A-E330272A5D99}" type="slidenum">
              <a:rPr lang="de-CH" smtClean="0"/>
              <a:t>‹#›</a:t>
            </a:fld>
            <a:endParaRPr lang="de-CH"/>
          </a:p>
        </p:txBody>
      </p:sp>
      <p:sp>
        <p:nvSpPr>
          <p:cNvPr id="7" name="Titel 6"/>
          <p:cNvSpPr>
            <a:spLocks noGrp="1"/>
          </p:cNvSpPr>
          <p:nvPr>
            <p:ph type="title"/>
          </p:nvPr>
        </p:nvSpPr>
        <p:spPr/>
        <p:txBody>
          <a:bodyPr/>
          <a:lstStyle/>
          <a:p>
            <a:r>
              <a:rPr lang="en-US"/>
              <a:t>Click to edit Master title style</a:t>
            </a:r>
            <a:endParaRPr lang="de-CH"/>
          </a:p>
        </p:txBody>
      </p:sp>
      <p:sp>
        <p:nvSpPr>
          <p:cNvPr id="11" name="Inhaltsplatzhalter 10"/>
          <p:cNvSpPr>
            <a:spLocks noGrp="1"/>
          </p:cNvSpPr>
          <p:nvPr>
            <p:ph sz="quarter" idx="13"/>
          </p:nvPr>
        </p:nvSpPr>
        <p:spPr>
          <a:xfrm>
            <a:off x="768351" y="1304932"/>
            <a:ext cx="11089216" cy="2124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19" name="Inhaltsplatzhalter 18"/>
          <p:cNvSpPr>
            <a:spLocks noGrp="1"/>
          </p:cNvSpPr>
          <p:nvPr>
            <p:ph sz="quarter" idx="14"/>
          </p:nvPr>
        </p:nvSpPr>
        <p:spPr>
          <a:xfrm>
            <a:off x="768355" y="3608395"/>
            <a:ext cx="3551767" cy="2052637"/>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Inhaltsplatzhalter 18"/>
          <p:cNvSpPr>
            <a:spLocks noGrp="1"/>
          </p:cNvSpPr>
          <p:nvPr>
            <p:ph sz="quarter" idx="15"/>
          </p:nvPr>
        </p:nvSpPr>
        <p:spPr>
          <a:xfrm>
            <a:off x="4559304" y="3608395"/>
            <a:ext cx="3551767" cy="2052637"/>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Inhaltsplatzhalter 18"/>
          <p:cNvSpPr>
            <a:spLocks noGrp="1"/>
          </p:cNvSpPr>
          <p:nvPr>
            <p:ph sz="quarter" idx="16"/>
          </p:nvPr>
        </p:nvSpPr>
        <p:spPr>
          <a:xfrm>
            <a:off x="8305805" y="3608395"/>
            <a:ext cx="3551767" cy="2052637"/>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158666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el und Inhalt 4-Bilder">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28.06.2022</a:t>
            </a:r>
            <a:endParaRPr lang="de-CH"/>
          </a:p>
        </p:txBody>
      </p:sp>
      <p:sp>
        <p:nvSpPr>
          <p:cNvPr id="5" name="Fußzeilenplatzhalter 4"/>
          <p:cNvSpPr>
            <a:spLocks noGrp="1"/>
          </p:cNvSpPr>
          <p:nvPr>
            <p:ph type="ftr" sz="quarter" idx="11"/>
          </p:nvPr>
        </p:nvSpPr>
        <p:spPr/>
        <p:txBody>
          <a:bodyPr/>
          <a:lstStyle/>
          <a:p>
            <a:r>
              <a:rPr lang="en-US" dirty="0"/>
              <a:t>16th Probabilistic Safety Assessment &amp; Management Conference </a:t>
            </a:r>
            <a:endParaRPr lang="de-CH"/>
          </a:p>
        </p:txBody>
      </p:sp>
      <p:sp>
        <p:nvSpPr>
          <p:cNvPr id="6" name="Foliennummernplatzhalter 5"/>
          <p:cNvSpPr>
            <a:spLocks noGrp="1"/>
          </p:cNvSpPr>
          <p:nvPr>
            <p:ph type="sldNum" sz="quarter" idx="12"/>
          </p:nvPr>
        </p:nvSpPr>
        <p:spPr/>
        <p:txBody>
          <a:bodyPr/>
          <a:lstStyle/>
          <a:p>
            <a:fld id="{8405FC36-B873-4C1D-A28A-E330272A5D99}" type="slidenum">
              <a:rPr lang="de-CH" smtClean="0"/>
              <a:t>‹#›</a:t>
            </a:fld>
            <a:endParaRPr lang="de-CH"/>
          </a:p>
        </p:txBody>
      </p:sp>
      <p:sp>
        <p:nvSpPr>
          <p:cNvPr id="7" name="Titel 6"/>
          <p:cNvSpPr>
            <a:spLocks noGrp="1"/>
          </p:cNvSpPr>
          <p:nvPr>
            <p:ph type="title"/>
          </p:nvPr>
        </p:nvSpPr>
        <p:spPr/>
        <p:txBody>
          <a:bodyPr/>
          <a:lstStyle/>
          <a:p>
            <a:r>
              <a:rPr lang="en-US"/>
              <a:t>Click to edit Master title style</a:t>
            </a:r>
            <a:endParaRPr lang="de-CH" dirty="0"/>
          </a:p>
        </p:txBody>
      </p:sp>
      <p:sp>
        <p:nvSpPr>
          <p:cNvPr id="11" name="Inhaltsplatzhalter 10"/>
          <p:cNvSpPr>
            <a:spLocks noGrp="1"/>
          </p:cNvSpPr>
          <p:nvPr>
            <p:ph sz="quarter" idx="13"/>
          </p:nvPr>
        </p:nvSpPr>
        <p:spPr>
          <a:xfrm>
            <a:off x="8303685" y="1304925"/>
            <a:ext cx="3553883" cy="435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dirty="0"/>
          </a:p>
        </p:txBody>
      </p:sp>
      <p:sp>
        <p:nvSpPr>
          <p:cNvPr id="19" name="Inhaltsplatzhalter 18"/>
          <p:cNvSpPr>
            <a:spLocks noGrp="1"/>
          </p:cNvSpPr>
          <p:nvPr>
            <p:ph sz="quarter" idx="14"/>
          </p:nvPr>
        </p:nvSpPr>
        <p:spPr>
          <a:xfrm>
            <a:off x="768355" y="3608395"/>
            <a:ext cx="3551767" cy="2052637"/>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Inhaltsplatzhalter 18"/>
          <p:cNvSpPr>
            <a:spLocks noGrp="1"/>
          </p:cNvSpPr>
          <p:nvPr>
            <p:ph sz="quarter" idx="15"/>
          </p:nvPr>
        </p:nvSpPr>
        <p:spPr>
          <a:xfrm>
            <a:off x="4559304" y="3608395"/>
            <a:ext cx="3551767" cy="2052637"/>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Inhaltsplatzhalter 18"/>
          <p:cNvSpPr>
            <a:spLocks noGrp="1"/>
          </p:cNvSpPr>
          <p:nvPr>
            <p:ph sz="quarter" idx="16"/>
          </p:nvPr>
        </p:nvSpPr>
        <p:spPr>
          <a:xfrm>
            <a:off x="768355" y="1304932"/>
            <a:ext cx="3551767" cy="2052637"/>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Inhaltsplatzhalter 11"/>
          <p:cNvSpPr>
            <a:spLocks noGrp="1"/>
          </p:cNvSpPr>
          <p:nvPr>
            <p:ph sz="quarter" idx="17"/>
          </p:nvPr>
        </p:nvSpPr>
        <p:spPr>
          <a:xfrm>
            <a:off x="4559303" y="1304925"/>
            <a:ext cx="3553884" cy="205263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158666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el und Bild mit Legend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28.06.2022</a:t>
            </a:r>
            <a:endParaRPr lang="de-CH"/>
          </a:p>
        </p:txBody>
      </p:sp>
      <p:sp>
        <p:nvSpPr>
          <p:cNvPr id="5" name="Fußzeilenplatzhalter 4"/>
          <p:cNvSpPr>
            <a:spLocks noGrp="1"/>
          </p:cNvSpPr>
          <p:nvPr>
            <p:ph type="ftr" sz="quarter" idx="11"/>
          </p:nvPr>
        </p:nvSpPr>
        <p:spPr/>
        <p:txBody>
          <a:bodyPr/>
          <a:lstStyle/>
          <a:p>
            <a:r>
              <a:rPr lang="en-US" dirty="0"/>
              <a:t>16th Probabilistic Safety Assessment &amp; Management Conference </a:t>
            </a:r>
            <a:endParaRPr lang="de-CH"/>
          </a:p>
        </p:txBody>
      </p:sp>
      <p:sp>
        <p:nvSpPr>
          <p:cNvPr id="6" name="Foliennummernplatzhalter 5"/>
          <p:cNvSpPr>
            <a:spLocks noGrp="1"/>
          </p:cNvSpPr>
          <p:nvPr>
            <p:ph type="sldNum" sz="quarter" idx="12"/>
          </p:nvPr>
        </p:nvSpPr>
        <p:spPr/>
        <p:txBody>
          <a:bodyPr/>
          <a:lstStyle/>
          <a:p>
            <a:fld id="{8405FC36-B873-4C1D-A28A-E330272A5D99}" type="slidenum">
              <a:rPr lang="de-CH" smtClean="0"/>
              <a:t>‹#›</a:t>
            </a:fld>
            <a:endParaRPr lang="de-CH"/>
          </a:p>
        </p:txBody>
      </p:sp>
      <p:sp>
        <p:nvSpPr>
          <p:cNvPr id="7" name="Titel 6"/>
          <p:cNvSpPr>
            <a:spLocks noGrp="1"/>
          </p:cNvSpPr>
          <p:nvPr>
            <p:ph type="title"/>
          </p:nvPr>
        </p:nvSpPr>
        <p:spPr/>
        <p:txBody>
          <a:bodyPr/>
          <a:lstStyle/>
          <a:p>
            <a:r>
              <a:rPr lang="en-US"/>
              <a:t>Click to edit Master title style</a:t>
            </a:r>
            <a:endParaRPr lang="de-CH"/>
          </a:p>
        </p:txBody>
      </p:sp>
      <p:sp>
        <p:nvSpPr>
          <p:cNvPr id="11" name="Inhaltsplatzhalter 10"/>
          <p:cNvSpPr>
            <a:spLocks noGrp="1"/>
          </p:cNvSpPr>
          <p:nvPr>
            <p:ph sz="quarter" idx="13" hasCustomPrompt="1"/>
          </p:nvPr>
        </p:nvSpPr>
        <p:spPr>
          <a:xfrm>
            <a:off x="768351" y="1304928"/>
            <a:ext cx="11089216" cy="1331987"/>
          </a:xfrm>
        </p:spPr>
        <p:txBody>
          <a:bodyPr/>
          <a:lstStyle/>
          <a:p>
            <a:pPr lvl="0"/>
            <a:r>
              <a:rPr lang="de-DE" dirty="0"/>
              <a:t>Textmasterformat bearbeiten</a:t>
            </a:r>
          </a:p>
          <a:p>
            <a:pPr lvl="1"/>
            <a:r>
              <a:rPr lang="de-DE" dirty="0"/>
              <a:t>Zweite Ebene</a:t>
            </a:r>
          </a:p>
          <a:p>
            <a:pPr lvl="2"/>
            <a:r>
              <a:rPr lang="de-DE" dirty="0"/>
              <a:t>Dritte Ebene</a:t>
            </a:r>
          </a:p>
        </p:txBody>
      </p:sp>
      <p:sp>
        <p:nvSpPr>
          <p:cNvPr id="9" name="Bildplatzhalter 8"/>
          <p:cNvSpPr>
            <a:spLocks noGrp="1"/>
          </p:cNvSpPr>
          <p:nvPr>
            <p:ph type="pic" sz="quarter" idx="14"/>
          </p:nvPr>
        </p:nvSpPr>
        <p:spPr>
          <a:xfrm>
            <a:off x="768351" y="2781025"/>
            <a:ext cx="7968000" cy="2880000"/>
          </a:xfrm>
        </p:spPr>
        <p:txBody>
          <a:bodyPr/>
          <a:lstStyle>
            <a:lvl1pPr algn="ctr">
              <a:defRPr baseline="0"/>
            </a:lvl1pPr>
          </a:lstStyle>
          <a:p>
            <a:r>
              <a:rPr lang="en-US" dirty="0"/>
              <a:t>Click icon to add picture</a:t>
            </a:r>
            <a:endParaRPr lang="de-CH" dirty="0"/>
          </a:p>
        </p:txBody>
      </p:sp>
      <p:sp>
        <p:nvSpPr>
          <p:cNvPr id="12" name="Textplatzhalter 11"/>
          <p:cNvSpPr>
            <a:spLocks noGrp="1"/>
          </p:cNvSpPr>
          <p:nvPr>
            <p:ph type="body" sz="quarter" idx="15" hasCustomPrompt="1"/>
          </p:nvPr>
        </p:nvSpPr>
        <p:spPr>
          <a:xfrm>
            <a:off x="8976325" y="2780935"/>
            <a:ext cx="2881247" cy="2880097"/>
          </a:xfrm>
        </p:spPr>
        <p:txBody>
          <a:bodyPr anchor="b" anchorCtr="0"/>
          <a:lstStyle>
            <a:lvl1pPr>
              <a:lnSpc>
                <a:spcPct val="100000"/>
              </a:lnSpc>
              <a:defRPr sz="1200" i="1"/>
            </a:lvl1pPr>
          </a:lstStyle>
          <a:p>
            <a:pPr lvl="0"/>
            <a:r>
              <a:rPr lang="de-DE" dirty="0"/>
              <a:t>Legende durch Klicken bearbeiten</a:t>
            </a:r>
          </a:p>
        </p:txBody>
      </p:sp>
    </p:spTree>
    <p:extLst>
      <p:ext uri="{BB962C8B-B14F-4D97-AF65-F5344CB8AC3E}">
        <p14:creationId xmlns:p14="http://schemas.microsoft.com/office/powerpoint/2010/main" val="1158666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768351" y="333382"/>
            <a:ext cx="11089216" cy="792161"/>
          </a:xfrm>
          <a:prstGeom prst="rect">
            <a:avLst/>
          </a:prstGeom>
        </p:spPr>
        <p:txBody>
          <a:bodyPr vert="horz" lIns="0" tIns="0" rIns="0" bIns="0" rtlCol="0" anchor="t" anchorCtr="0">
            <a:noAutofit/>
          </a:bodyPr>
          <a:lstStyle/>
          <a:p>
            <a:r>
              <a:rPr lang="de-DE" dirty="0"/>
              <a:t>Titelmasterformat durch Klicken bearbeiten</a:t>
            </a:r>
            <a:endParaRPr lang="de-CH" dirty="0"/>
          </a:p>
        </p:txBody>
      </p:sp>
      <p:sp>
        <p:nvSpPr>
          <p:cNvPr id="4" name="Datumsplatzhalter 3"/>
          <p:cNvSpPr>
            <a:spLocks noGrp="1"/>
          </p:cNvSpPr>
          <p:nvPr>
            <p:ph type="dt" sz="half" idx="2"/>
          </p:nvPr>
        </p:nvSpPr>
        <p:spPr>
          <a:xfrm>
            <a:off x="1598401" y="6479468"/>
            <a:ext cx="870707" cy="180000"/>
          </a:xfrm>
          <a:prstGeom prst="rect">
            <a:avLst/>
          </a:prstGeom>
        </p:spPr>
        <p:txBody>
          <a:bodyPr vert="horz" lIns="0" tIns="0" rIns="0" bIns="0" rtlCol="0" anchor="t" anchorCtr="0">
            <a:noAutofit/>
          </a:bodyPr>
          <a:lstStyle>
            <a:lvl1pPr algn="ctr">
              <a:lnSpc>
                <a:spcPct val="100000"/>
              </a:lnSpc>
              <a:defRPr sz="950">
                <a:solidFill>
                  <a:schemeClr val="accent1"/>
                </a:solidFill>
              </a:defRPr>
            </a:lvl1pPr>
          </a:lstStyle>
          <a:p>
            <a:r>
              <a:rPr lang="en-US" dirty="0"/>
              <a:t>28.06.2022</a:t>
            </a:r>
            <a:endParaRPr lang="de-CH"/>
          </a:p>
        </p:txBody>
      </p:sp>
      <p:sp>
        <p:nvSpPr>
          <p:cNvPr id="5" name="Fußzeilenplatzhalter 4"/>
          <p:cNvSpPr>
            <a:spLocks noGrp="1"/>
          </p:cNvSpPr>
          <p:nvPr>
            <p:ph type="ftr" sz="quarter" idx="3"/>
          </p:nvPr>
        </p:nvSpPr>
        <p:spPr>
          <a:xfrm>
            <a:off x="2664000" y="6479468"/>
            <a:ext cx="7224421" cy="180000"/>
          </a:xfrm>
          <a:prstGeom prst="rect">
            <a:avLst/>
          </a:prstGeom>
        </p:spPr>
        <p:txBody>
          <a:bodyPr vert="horz" lIns="0" tIns="0" rIns="0" bIns="0" rtlCol="0" anchor="t" anchorCtr="0">
            <a:noAutofit/>
          </a:bodyPr>
          <a:lstStyle>
            <a:lvl1pPr algn="l">
              <a:lnSpc>
                <a:spcPct val="100000"/>
              </a:lnSpc>
              <a:defRPr sz="950">
                <a:solidFill>
                  <a:schemeClr val="accent1"/>
                </a:solidFill>
              </a:defRPr>
            </a:lvl1pPr>
          </a:lstStyle>
          <a:p>
            <a:r>
              <a:rPr lang="en-US" dirty="0"/>
              <a:t>16th Probabilistic Safety Assessment &amp; Management Conference </a:t>
            </a:r>
            <a:endParaRPr lang="de-CH"/>
          </a:p>
        </p:txBody>
      </p:sp>
      <p:sp>
        <p:nvSpPr>
          <p:cNvPr id="6" name="Foliennummernplatzhalter 5"/>
          <p:cNvSpPr>
            <a:spLocks noGrp="1"/>
          </p:cNvSpPr>
          <p:nvPr>
            <p:ph type="sldNum" sz="quarter" idx="4"/>
          </p:nvPr>
        </p:nvSpPr>
        <p:spPr>
          <a:xfrm>
            <a:off x="1103445" y="6479468"/>
            <a:ext cx="335179" cy="180000"/>
          </a:xfrm>
          <a:prstGeom prst="rect">
            <a:avLst/>
          </a:prstGeom>
        </p:spPr>
        <p:txBody>
          <a:bodyPr vert="horz" lIns="0" tIns="0" rIns="0" bIns="0" rtlCol="0" anchor="t" anchorCtr="0">
            <a:noAutofit/>
          </a:bodyPr>
          <a:lstStyle>
            <a:lvl1pPr algn="r">
              <a:lnSpc>
                <a:spcPct val="100000"/>
              </a:lnSpc>
              <a:defRPr sz="950">
                <a:solidFill>
                  <a:schemeClr val="accent1"/>
                </a:solidFill>
              </a:defRPr>
            </a:lvl1pPr>
          </a:lstStyle>
          <a:p>
            <a:fld id="{8405FC36-B873-4C1D-A28A-E330272A5D99}" type="slidenum">
              <a:rPr lang="de-CH" smtClean="0"/>
              <a:t>‹#›</a:t>
            </a:fld>
            <a:endParaRPr lang="de-CH" dirty="0"/>
          </a:p>
        </p:txBody>
      </p:sp>
      <p:sp>
        <p:nvSpPr>
          <p:cNvPr id="14" name="Textfeld 13"/>
          <p:cNvSpPr txBox="1"/>
          <p:nvPr/>
        </p:nvSpPr>
        <p:spPr>
          <a:xfrm>
            <a:off x="768001" y="6479468"/>
            <a:ext cx="287439" cy="180000"/>
          </a:xfrm>
          <a:prstGeom prst="rect">
            <a:avLst/>
          </a:prstGeom>
          <a:noFill/>
        </p:spPr>
        <p:txBody>
          <a:bodyPr wrap="none" lIns="0" tIns="0" rIns="0" bIns="0" rtlCol="0" anchor="t" anchorCtr="0">
            <a:noAutofit/>
          </a:bodyPr>
          <a:lstStyle/>
          <a:p>
            <a:pPr>
              <a:tabLst>
                <a:tab pos="360363" algn="l"/>
              </a:tabLst>
            </a:pPr>
            <a:r>
              <a:rPr lang="de-CH" sz="950" kern="0" spc="40" dirty="0">
                <a:solidFill>
                  <a:schemeClr val="accent1"/>
                </a:solidFill>
              </a:rPr>
              <a:t>Folie</a:t>
            </a:r>
            <a:endParaRPr lang="de-CH" sz="950" kern="0" spc="30" dirty="0">
              <a:solidFill>
                <a:schemeClr val="accent1"/>
              </a:solidFill>
            </a:endParaRPr>
          </a:p>
        </p:txBody>
      </p:sp>
      <p:sp>
        <p:nvSpPr>
          <p:cNvPr id="16" name="Rechteck 15"/>
          <p:cNvSpPr/>
          <p:nvPr/>
        </p:nvSpPr>
        <p:spPr>
          <a:xfrm>
            <a:off x="0" y="7"/>
            <a:ext cx="575733" cy="5661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a:p>
        </p:txBody>
      </p:sp>
      <p:sp>
        <p:nvSpPr>
          <p:cNvPr id="20" name="Textfeld 19"/>
          <p:cNvSpPr txBox="1"/>
          <p:nvPr/>
        </p:nvSpPr>
        <p:spPr>
          <a:xfrm>
            <a:off x="768000" y="6299448"/>
            <a:ext cx="4944549" cy="153888"/>
          </a:xfrm>
          <a:prstGeom prst="rect">
            <a:avLst/>
          </a:prstGeom>
          <a:noFill/>
        </p:spPr>
        <p:txBody>
          <a:bodyPr wrap="square" lIns="0" tIns="0" rIns="0" bIns="0" rtlCol="0">
            <a:noAutofit/>
          </a:bodyPr>
          <a:lstStyle/>
          <a:p>
            <a:r>
              <a:rPr lang="de-CH" sz="950" b="1" kern="0" spc="20" baseline="0" dirty="0">
                <a:solidFill>
                  <a:schemeClr val="accent1"/>
                </a:solidFill>
              </a:rPr>
              <a:t>Kernkraftwerk Leibstadt AG</a:t>
            </a:r>
          </a:p>
        </p:txBody>
      </p:sp>
      <p:sp>
        <p:nvSpPr>
          <p:cNvPr id="22" name="Textplatzhalter 21"/>
          <p:cNvSpPr>
            <a:spLocks noGrp="1"/>
          </p:cNvSpPr>
          <p:nvPr>
            <p:ph type="body" idx="1"/>
          </p:nvPr>
        </p:nvSpPr>
        <p:spPr>
          <a:xfrm>
            <a:off x="762747" y="1304932"/>
            <a:ext cx="11094820" cy="4356099"/>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pic>
        <p:nvPicPr>
          <p:cNvPr id="13" name="Grafik 1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992544" y="5862822"/>
            <a:ext cx="860829" cy="800268"/>
          </a:xfrm>
          <a:prstGeom prst="rect">
            <a:avLst/>
          </a:prstGeom>
        </p:spPr>
      </p:pic>
      <p:cxnSp>
        <p:nvCxnSpPr>
          <p:cNvPr id="7" name="Gerade Verbindung 6"/>
          <p:cNvCxnSpPr/>
          <p:nvPr/>
        </p:nvCxnSpPr>
        <p:spPr>
          <a:xfrm>
            <a:off x="1472301" y="6481849"/>
            <a:ext cx="0" cy="134144"/>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p:nvCxnSpPr>
        <p:spPr>
          <a:xfrm>
            <a:off x="2369569" y="6481849"/>
            <a:ext cx="0" cy="134144"/>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318509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p:txStyles>
    <p:titleStyle>
      <a:lvl1pPr algn="l" defTabSz="914400" rtl="0" eaLnBrk="1" latinLnBrk="0" hangingPunct="1">
        <a:lnSpc>
          <a:spcPts val="2600"/>
        </a:lnSpc>
        <a:spcBef>
          <a:spcPct val="0"/>
        </a:spcBef>
        <a:buNone/>
        <a:defRPr sz="2400" b="1" i="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 typeface="Symbol" pitchFamily="18" charset="2"/>
        <a:buNone/>
        <a:defRPr sz="1800" b="0" kern="1200">
          <a:solidFill>
            <a:schemeClr val="accent1"/>
          </a:solidFill>
          <a:latin typeface="+mn-lt"/>
          <a:ea typeface="+mn-ea"/>
          <a:cs typeface="+mn-cs"/>
        </a:defRPr>
      </a:lvl1pPr>
      <a:lvl2pPr marL="360000" indent="-360000" algn="l" defTabSz="914400" rtl="0" eaLnBrk="1" latinLnBrk="0" hangingPunct="1">
        <a:lnSpc>
          <a:spcPct val="100000"/>
        </a:lnSpc>
        <a:spcBef>
          <a:spcPts val="0"/>
        </a:spcBef>
        <a:spcAft>
          <a:spcPts val="600"/>
        </a:spcAft>
        <a:buClr>
          <a:schemeClr val="accent1">
            <a:lumMod val="60000"/>
            <a:lumOff val="40000"/>
          </a:schemeClr>
        </a:buClr>
        <a:buSzPct val="100000"/>
        <a:buFont typeface="Wingdings" pitchFamily="2" charset="2"/>
        <a:buChar char="§"/>
        <a:defRPr sz="1800" b="0" i="0" kern="1200">
          <a:solidFill>
            <a:schemeClr val="accent1"/>
          </a:solidFill>
          <a:latin typeface="+mn-lt"/>
          <a:ea typeface="+mn-ea"/>
          <a:cs typeface="+mn-cs"/>
        </a:defRPr>
      </a:lvl2pPr>
      <a:lvl3pPr marL="630000" indent="-270000" algn="l" defTabSz="914400" rtl="0" eaLnBrk="1" latinLnBrk="0" hangingPunct="1">
        <a:lnSpc>
          <a:spcPct val="100000"/>
        </a:lnSpc>
        <a:spcBef>
          <a:spcPts val="0"/>
        </a:spcBef>
        <a:spcAft>
          <a:spcPts val="600"/>
        </a:spcAft>
        <a:buClr>
          <a:schemeClr val="accent1">
            <a:lumMod val="60000"/>
            <a:lumOff val="40000"/>
          </a:schemeClr>
        </a:buClr>
        <a:buSzPct val="120000"/>
        <a:buFont typeface="Symbol" pitchFamily="18" charset="2"/>
        <a:buChar char="-"/>
        <a:defRPr sz="1500" b="0" i="0" kern="1200">
          <a:solidFill>
            <a:schemeClr val="accent1"/>
          </a:solidFill>
          <a:latin typeface="+mn-lt"/>
          <a:ea typeface="+mn-ea"/>
          <a:cs typeface="+mn-cs"/>
        </a:defRPr>
      </a:lvl3pPr>
      <a:lvl4pPr marL="360000" indent="-360000" algn="l" defTabSz="914400" rtl="0" eaLnBrk="1" latinLnBrk="0" hangingPunct="1">
        <a:lnSpc>
          <a:spcPct val="100000"/>
        </a:lnSpc>
        <a:spcBef>
          <a:spcPts val="0"/>
        </a:spcBef>
        <a:spcAft>
          <a:spcPts val="600"/>
        </a:spcAft>
        <a:buFont typeface="+mj-lt"/>
        <a:buAutoNum type="arabicPeriod"/>
        <a:defRPr sz="1800" b="0" i="0" kern="1200">
          <a:solidFill>
            <a:schemeClr val="accent1"/>
          </a:solidFill>
          <a:latin typeface="+mn-lt"/>
          <a:ea typeface="+mn-ea"/>
          <a:cs typeface="+mn-cs"/>
        </a:defRPr>
      </a:lvl4pPr>
      <a:lvl5pPr marL="0" indent="0" algn="l" defTabSz="914400" rtl="0" eaLnBrk="1" latinLnBrk="0" hangingPunct="1">
        <a:lnSpc>
          <a:spcPct val="100000"/>
        </a:lnSpc>
        <a:spcBef>
          <a:spcPts val="0"/>
        </a:spcBef>
        <a:spcAft>
          <a:spcPts val="600"/>
        </a:spcAft>
        <a:buFont typeface="+mj-lt"/>
        <a:buNone/>
        <a:defRPr sz="1200" b="0" i="1" kern="1200">
          <a:solidFill>
            <a:schemeClr val="accent1"/>
          </a:solidFill>
          <a:latin typeface="+mn-lt"/>
          <a:ea typeface="+mn-ea"/>
          <a:cs typeface="+mn-cs"/>
        </a:defRPr>
      </a:lvl5pPr>
      <a:lvl6pPr marL="360000" indent="-360000" algn="l" defTabSz="914400" rtl="0" eaLnBrk="1" latinLnBrk="0" hangingPunct="1">
        <a:lnSpc>
          <a:spcPts val="2400"/>
        </a:lnSpc>
        <a:spcBef>
          <a:spcPts val="0"/>
        </a:spcBef>
        <a:spcAft>
          <a:spcPts val="600"/>
        </a:spcAft>
        <a:buFont typeface="+mj-lt"/>
        <a:buAutoNum type="arabicPeriod"/>
        <a:defRPr sz="1700" b="1" i="0" kern="120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6.sv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
          </p:nvPr>
        </p:nvSpPr>
        <p:spPr>
          <a:xfrm>
            <a:off x="692147" y="4868936"/>
            <a:ext cx="3366417" cy="792088"/>
          </a:xfrm>
        </p:spPr>
        <p:txBody>
          <a:bodyPr/>
          <a:lstStyle/>
          <a:p>
            <a:r>
              <a:rPr lang="de-CH" sz="1200" dirty="0"/>
              <a:t>Albena Stoyanova</a:t>
            </a:r>
          </a:p>
          <a:p>
            <a:r>
              <a:rPr lang="en-US" sz="1200" dirty="0" smtClean="0"/>
              <a:t>Department of Nuclear Safety, Section ST</a:t>
            </a:r>
            <a:endParaRPr lang="en-US" sz="1200" dirty="0"/>
          </a:p>
          <a:p>
            <a:r>
              <a:rPr lang="en-US" sz="1200" dirty="0"/>
              <a:t>Leibstadt Nuclear Power Plant</a:t>
            </a:r>
          </a:p>
          <a:p>
            <a:endParaRPr lang="de-CH" sz="1200" dirty="0"/>
          </a:p>
          <a:p>
            <a:endParaRPr lang="de-CH" dirty="0"/>
          </a:p>
        </p:txBody>
      </p:sp>
      <p:sp>
        <p:nvSpPr>
          <p:cNvPr id="4" name="Textplatzhalter 3"/>
          <p:cNvSpPr>
            <a:spLocks noGrp="1"/>
          </p:cNvSpPr>
          <p:nvPr>
            <p:ph type="body" sz="quarter" idx="14"/>
          </p:nvPr>
        </p:nvSpPr>
        <p:spPr>
          <a:xfrm>
            <a:off x="692147" y="333374"/>
            <a:ext cx="3671465" cy="3815706"/>
          </a:xfrm>
        </p:spPr>
        <p:txBody>
          <a:bodyPr/>
          <a:lstStyle/>
          <a:p>
            <a:r>
              <a:rPr lang="en-US" sz="2000" dirty="0"/>
              <a:t>16th Probabilistic Safety Assessment &amp; Management Conference</a:t>
            </a:r>
            <a:r>
              <a:rPr lang="en-US" sz="2000" b="0" dirty="0"/>
              <a:t> </a:t>
            </a:r>
            <a:r>
              <a:rPr lang="de-CH" sz="2000" dirty="0"/>
              <a:t>PSAM 16</a:t>
            </a:r>
          </a:p>
          <a:p>
            <a:pPr>
              <a:spcAft>
                <a:spcPts val="0"/>
              </a:spcAft>
            </a:pPr>
            <a:r>
              <a:rPr lang="de-CH" sz="1400" dirty="0"/>
              <a:t>Honolulu, Hawaii</a:t>
            </a:r>
          </a:p>
          <a:p>
            <a:pPr>
              <a:lnSpc>
                <a:spcPct val="100000"/>
              </a:lnSpc>
              <a:spcAft>
                <a:spcPts val="0"/>
              </a:spcAft>
            </a:pPr>
            <a:r>
              <a:rPr lang="de-CH" sz="1200" dirty="0"/>
              <a:t>June 2022</a:t>
            </a:r>
          </a:p>
          <a:p>
            <a:endParaRPr lang="de-CH" sz="2000" dirty="0"/>
          </a:p>
          <a:p>
            <a:r>
              <a:rPr lang="de-CH" sz="2000" dirty="0"/>
              <a:t>Seismically Induced Internal Fire and Flood (SIFF) Events Assessment at Leibstadt, Switzerland</a:t>
            </a:r>
          </a:p>
          <a:p>
            <a:r>
              <a:rPr lang="de-CH" sz="1400" dirty="0"/>
              <a:t>ID: AL239</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a:ext>
            </a:extLst>
          </a:blip>
          <a:srcRect l="2377" r="2377"/>
          <a:stretch>
            <a:fillRect/>
          </a:stretch>
        </p:blipFill>
        <p:spPr bwMode="auto">
          <a:xfrm>
            <a:off x="4368800" y="0"/>
            <a:ext cx="7823200" cy="5661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5927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6">
            <a:extLst>
              <a:ext uri="{FF2B5EF4-FFF2-40B4-BE49-F238E27FC236}">
                <a16:creationId xmlns:a16="http://schemas.microsoft.com/office/drawing/2014/main" id="{8B3E76A2-1F6A-94A8-F0DD-3240696CFB78}"/>
              </a:ext>
            </a:extLst>
          </p:cNvPr>
          <p:cNvSpPr>
            <a:spLocks noGrp="1"/>
          </p:cNvSpPr>
          <p:nvPr>
            <p:ph sz="quarter" idx="14"/>
          </p:nvPr>
        </p:nvSpPr>
        <p:spPr>
          <a:xfrm>
            <a:off x="7536160" y="769522"/>
            <a:ext cx="4176464" cy="3010655"/>
          </a:xfrm>
        </p:spPr>
        <p:txBody>
          <a:bodyPr/>
          <a:lstStyle/>
          <a:p>
            <a:pPr algn="just">
              <a:lnSpc>
                <a:spcPct val="114000"/>
              </a:lnSpc>
            </a:pPr>
            <a:r>
              <a:rPr lang="en-IN" sz="1600" b="1" dirty="0"/>
              <a:t>Some examples of screening:</a:t>
            </a:r>
          </a:p>
          <a:p>
            <a:pPr marL="285750" indent="-285750" algn="just">
              <a:lnSpc>
                <a:spcPct val="114000"/>
              </a:lnSpc>
              <a:buFont typeface="Arial" panose="020B0604020202020204" pitchFamily="34" charset="0"/>
              <a:buChar char="•"/>
            </a:pPr>
            <a:r>
              <a:rPr lang="en-IN" sz="1400" dirty="0"/>
              <a:t>Batteries, non-HEAF cabinets / transformers, etc. do not have credible seismic-fire mechanism</a:t>
            </a:r>
          </a:p>
          <a:p>
            <a:pPr marL="285750" indent="-285750" algn="just">
              <a:lnSpc>
                <a:spcPct val="114000"/>
              </a:lnSpc>
              <a:buFont typeface="Arial" panose="020B0604020202020204" pitchFamily="34" charset="0"/>
              <a:buChar char="•"/>
            </a:pPr>
            <a:r>
              <a:rPr lang="en-IN" sz="1400" dirty="0"/>
              <a:t>Air compressors and pumps with oil quantity less than 0.5 gallons or motors rated power &lt; 5 HP</a:t>
            </a:r>
          </a:p>
          <a:p>
            <a:pPr marL="285750" indent="-285750" algn="just">
              <a:lnSpc>
                <a:spcPct val="114000"/>
              </a:lnSpc>
              <a:buFont typeface="Arial" panose="020B0604020202020204" pitchFamily="34" charset="0"/>
              <a:buChar char="•"/>
            </a:pPr>
            <a:r>
              <a:rPr lang="en-IN" sz="1400" dirty="0"/>
              <a:t>Classified equipment (like emergency DGs) with seismic capacity greater than the screening level</a:t>
            </a:r>
          </a:p>
          <a:p>
            <a:pPr marL="285750" indent="-285750" algn="just">
              <a:lnSpc>
                <a:spcPct val="114000"/>
              </a:lnSpc>
              <a:buFont typeface="Arial" panose="020B0604020202020204" pitchFamily="34" charset="0"/>
              <a:buChar char="•"/>
            </a:pPr>
            <a:r>
              <a:rPr lang="en-IN" sz="1400" dirty="0"/>
              <a:t>Ignition sources with small zone of influence or low risk significance (i.e., damaging very few </a:t>
            </a:r>
            <a:r>
              <a:rPr lang="en-IN" sz="1400" dirty="0" smtClean="0"/>
              <a:t>targets)</a:t>
            </a:r>
            <a:endParaRPr lang="en-IN" sz="1400" dirty="0"/>
          </a:p>
        </p:txBody>
      </p:sp>
      <p:sp>
        <p:nvSpPr>
          <p:cNvPr id="2" name="Datumsplatzhalter 1"/>
          <p:cNvSpPr>
            <a:spLocks noGrp="1"/>
          </p:cNvSpPr>
          <p:nvPr>
            <p:ph type="dt" sz="half" idx="15"/>
          </p:nvPr>
        </p:nvSpPr>
        <p:spPr/>
        <p:txBody>
          <a:bodyPr/>
          <a:lstStyle/>
          <a:p>
            <a:r>
              <a:rPr lang="en-US" dirty="0"/>
              <a:t>28.06.2022</a:t>
            </a:r>
            <a:endParaRPr lang="de-CH" dirty="0"/>
          </a:p>
        </p:txBody>
      </p:sp>
      <p:sp>
        <p:nvSpPr>
          <p:cNvPr id="3" name="Fußzeilenplatzhalter 2"/>
          <p:cNvSpPr>
            <a:spLocks noGrp="1"/>
          </p:cNvSpPr>
          <p:nvPr>
            <p:ph type="ftr" sz="quarter" idx="16"/>
          </p:nvPr>
        </p:nvSpPr>
        <p:spPr/>
        <p:txBody>
          <a:bodyPr/>
          <a:lstStyle/>
          <a:p>
            <a:r>
              <a:rPr lang="en-US" dirty="0"/>
              <a:t>16th Probabilistic Safety Assessment &amp; Management Conference </a:t>
            </a:r>
            <a:endParaRPr lang="de-CH" dirty="0"/>
          </a:p>
        </p:txBody>
      </p:sp>
      <p:sp>
        <p:nvSpPr>
          <p:cNvPr id="4" name="Foliennummernplatzhalter 3"/>
          <p:cNvSpPr>
            <a:spLocks noGrp="1"/>
          </p:cNvSpPr>
          <p:nvPr>
            <p:ph type="sldNum" sz="quarter" idx="17"/>
          </p:nvPr>
        </p:nvSpPr>
        <p:spPr/>
        <p:txBody>
          <a:bodyPr/>
          <a:lstStyle/>
          <a:p>
            <a:fld id="{8405FC36-B873-4C1D-A28A-E330272A5D99}" type="slidenum">
              <a:rPr lang="de-CH" smtClean="0"/>
              <a:t>10</a:t>
            </a:fld>
            <a:endParaRPr lang="de-CH"/>
          </a:p>
        </p:txBody>
      </p:sp>
      <p:sp>
        <p:nvSpPr>
          <p:cNvPr id="9" name="Titel 4"/>
          <p:cNvSpPr txBox="1">
            <a:spLocks/>
          </p:cNvSpPr>
          <p:nvPr/>
        </p:nvSpPr>
        <p:spPr>
          <a:xfrm>
            <a:off x="768351" y="333383"/>
            <a:ext cx="11089216" cy="359314"/>
          </a:xfrm>
          <a:prstGeom prst="rect">
            <a:avLst/>
          </a:prstGeom>
        </p:spPr>
        <p:txBody>
          <a:bodyPr vert="horz" lIns="0" tIns="0" rIns="0" bIns="0" rtlCol="0" anchor="t" anchorCtr="0">
            <a:noAutofit/>
          </a:bodyPr>
          <a:lstStyle>
            <a:lvl1pPr algn="l" defTabSz="914400" rtl="0" eaLnBrk="1" latinLnBrk="0" hangingPunct="1">
              <a:lnSpc>
                <a:spcPts val="2600"/>
              </a:lnSpc>
              <a:spcBef>
                <a:spcPct val="0"/>
              </a:spcBef>
              <a:buNone/>
              <a:defRPr sz="2400" b="1" i="0" kern="1200">
                <a:solidFill>
                  <a:schemeClr val="accent1"/>
                </a:solidFill>
                <a:latin typeface="+mj-lt"/>
                <a:ea typeface="+mj-ea"/>
                <a:cs typeface="+mj-cs"/>
              </a:defRPr>
            </a:lvl1pPr>
          </a:lstStyle>
          <a:p>
            <a:r>
              <a:rPr lang="en-US" dirty="0"/>
              <a:t>Stage-wise Screening of Fire Ignition Sources (IS)</a:t>
            </a:r>
          </a:p>
          <a:p>
            <a:r>
              <a:rPr lang="en-US" dirty="0"/>
              <a:t/>
            </a:r>
            <a:br>
              <a:rPr lang="en-US" dirty="0"/>
            </a:br>
            <a:endParaRPr lang="en-US" sz="1800" dirty="0"/>
          </a:p>
        </p:txBody>
      </p:sp>
      <p:pic>
        <p:nvPicPr>
          <p:cNvPr id="5" name="Picture 4">
            <a:extLst>
              <a:ext uri="{FF2B5EF4-FFF2-40B4-BE49-F238E27FC236}">
                <a16:creationId xmlns:a16="http://schemas.microsoft.com/office/drawing/2014/main" id="{B85A98F5-FD17-A448-F339-E9E94C3CAB71}"/>
              </a:ext>
            </a:extLst>
          </p:cNvPr>
          <p:cNvPicPr>
            <a:picLocks noChangeAspect="1"/>
          </p:cNvPicPr>
          <p:nvPr/>
        </p:nvPicPr>
        <p:blipFill rotWithShape="1">
          <a:blip r:embed="rId3"/>
          <a:srcRect l="6586" t="4954" r="2872" b="4220"/>
          <a:stretch/>
        </p:blipFill>
        <p:spPr>
          <a:xfrm>
            <a:off x="7536160" y="3780176"/>
            <a:ext cx="4176464" cy="2456437"/>
          </a:xfrm>
          <a:prstGeom prst="rect">
            <a:avLst/>
          </a:prstGeom>
          <a:ln>
            <a:noFill/>
          </a:ln>
          <a:effectLst>
            <a:outerShdw blurRad="292100" dist="139700" dir="2700000" algn="tl" rotWithShape="0">
              <a:srgbClr val="333333">
                <a:alpha val="65000"/>
              </a:srgbClr>
            </a:outerShdw>
          </a:effectLst>
        </p:spPr>
      </p:pic>
      <p:pic>
        <p:nvPicPr>
          <p:cNvPr id="22" name="Picture 21">
            <a:extLst>
              <a:ext uri="{FF2B5EF4-FFF2-40B4-BE49-F238E27FC236}">
                <a16:creationId xmlns:a16="http://schemas.microsoft.com/office/drawing/2014/main" id="{DDBB1A06-8C8A-5E9F-9821-5D665C6462F5}"/>
              </a:ext>
            </a:extLst>
          </p:cNvPr>
          <p:cNvPicPr>
            <a:picLocks noChangeAspect="1"/>
          </p:cNvPicPr>
          <p:nvPr/>
        </p:nvPicPr>
        <p:blipFill>
          <a:blip r:embed="rId4"/>
          <a:stretch>
            <a:fillRect/>
          </a:stretch>
        </p:blipFill>
        <p:spPr>
          <a:xfrm>
            <a:off x="762291" y="769522"/>
            <a:ext cx="6638121" cy="5400000"/>
          </a:xfrm>
          <a:prstGeom prst="rect">
            <a:avLst/>
          </a:prstGeom>
        </p:spPr>
      </p:pic>
      <p:pic>
        <p:nvPicPr>
          <p:cNvPr id="24" name="Picture 23">
            <a:extLst>
              <a:ext uri="{FF2B5EF4-FFF2-40B4-BE49-F238E27FC236}">
                <a16:creationId xmlns:a16="http://schemas.microsoft.com/office/drawing/2014/main" id="{99E5C42E-1139-3BF9-B991-8D15B43FE73E}"/>
              </a:ext>
            </a:extLst>
          </p:cNvPr>
          <p:cNvPicPr>
            <a:picLocks noChangeAspect="1"/>
          </p:cNvPicPr>
          <p:nvPr/>
        </p:nvPicPr>
        <p:blipFill>
          <a:blip r:embed="rId5"/>
          <a:stretch>
            <a:fillRect/>
          </a:stretch>
        </p:blipFill>
        <p:spPr>
          <a:xfrm>
            <a:off x="5657891" y="6169522"/>
            <a:ext cx="1742521" cy="321536"/>
          </a:xfrm>
          <a:prstGeom prst="rect">
            <a:avLst/>
          </a:prstGeom>
        </p:spPr>
      </p:pic>
    </p:spTree>
    <p:extLst>
      <p:ext uri="{BB962C8B-B14F-4D97-AF65-F5344CB8AC3E}">
        <p14:creationId xmlns:p14="http://schemas.microsoft.com/office/powerpoint/2010/main" val="3566413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B99E7-4EBF-1293-992F-79FAAC0E43E3}"/>
              </a:ext>
            </a:extLst>
          </p:cNvPr>
          <p:cNvSpPr>
            <a:spLocks noGrp="1"/>
          </p:cNvSpPr>
          <p:nvPr>
            <p:ph type="title"/>
          </p:nvPr>
        </p:nvSpPr>
        <p:spPr/>
        <p:txBody>
          <a:bodyPr/>
          <a:lstStyle/>
          <a:p>
            <a:r>
              <a:rPr lang="en-IN" dirty="0"/>
              <a:t>RRS Pump Lube Oil Fire in Drywell – FDS Simulation</a:t>
            </a:r>
            <a:endParaRPr lang="en-IN" dirty="0">
              <a:solidFill>
                <a:srgbClr val="FF0000"/>
              </a:solidFill>
              <a:highlight>
                <a:srgbClr val="FFFF00"/>
              </a:highlight>
            </a:endParaRPr>
          </a:p>
        </p:txBody>
      </p:sp>
      <p:sp>
        <p:nvSpPr>
          <p:cNvPr id="5" name="Date Placeholder 4">
            <a:extLst>
              <a:ext uri="{FF2B5EF4-FFF2-40B4-BE49-F238E27FC236}">
                <a16:creationId xmlns:a16="http://schemas.microsoft.com/office/drawing/2014/main" id="{F33C059C-B6F7-AB3F-F87F-F6EA11308022}"/>
              </a:ext>
            </a:extLst>
          </p:cNvPr>
          <p:cNvSpPr>
            <a:spLocks noGrp="1"/>
          </p:cNvSpPr>
          <p:nvPr>
            <p:ph type="dt" sz="half" idx="15"/>
          </p:nvPr>
        </p:nvSpPr>
        <p:spPr/>
        <p:txBody>
          <a:bodyPr/>
          <a:lstStyle/>
          <a:p>
            <a:r>
              <a:rPr lang="en-US" dirty="0"/>
              <a:t>28.06.2022</a:t>
            </a:r>
            <a:endParaRPr lang="de-CH"/>
          </a:p>
        </p:txBody>
      </p:sp>
      <p:sp>
        <p:nvSpPr>
          <p:cNvPr id="6" name="Footer Placeholder 5">
            <a:extLst>
              <a:ext uri="{FF2B5EF4-FFF2-40B4-BE49-F238E27FC236}">
                <a16:creationId xmlns:a16="http://schemas.microsoft.com/office/drawing/2014/main" id="{3171BDFB-EB84-2767-1318-1B6B3803CB38}"/>
              </a:ext>
            </a:extLst>
          </p:cNvPr>
          <p:cNvSpPr>
            <a:spLocks noGrp="1"/>
          </p:cNvSpPr>
          <p:nvPr>
            <p:ph type="ftr" sz="quarter" idx="16"/>
          </p:nvPr>
        </p:nvSpPr>
        <p:spPr/>
        <p:txBody>
          <a:bodyPr/>
          <a:lstStyle/>
          <a:p>
            <a:r>
              <a:rPr lang="en-US" dirty="0"/>
              <a:t>16th Probabilistic Safety Assessment &amp; Management Conference </a:t>
            </a:r>
            <a:endParaRPr lang="de-CH" dirty="0"/>
          </a:p>
        </p:txBody>
      </p:sp>
      <p:sp>
        <p:nvSpPr>
          <p:cNvPr id="7" name="Slide Number Placeholder 6">
            <a:extLst>
              <a:ext uri="{FF2B5EF4-FFF2-40B4-BE49-F238E27FC236}">
                <a16:creationId xmlns:a16="http://schemas.microsoft.com/office/drawing/2014/main" id="{58353F36-8263-5907-D77B-57334713EABF}"/>
              </a:ext>
            </a:extLst>
          </p:cNvPr>
          <p:cNvSpPr>
            <a:spLocks noGrp="1"/>
          </p:cNvSpPr>
          <p:nvPr>
            <p:ph type="sldNum" sz="quarter" idx="17"/>
          </p:nvPr>
        </p:nvSpPr>
        <p:spPr/>
        <p:txBody>
          <a:bodyPr/>
          <a:lstStyle/>
          <a:p>
            <a:fld id="{8405FC36-B873-4C1D-A28A-E330272A5D99}" type="slidenum">
              <a:rPr lang="de-CH" smtClean="0"/>
              <a:t>11</a:t>
            </a:fld>
            <a:endParaRPr lang="de-CH"/>
          </a:p>
        </p:txBody>
      </p:sp>
      <p:grpSp>
        <p:nvGrpSpPr>
          <p:cNvPr id="54" name="Group 53">
            <a:extLst>
              <a:ext uri="{FF2B5EF4-FFF2-40B4-BE49-F238E27FC236}">
                <a16:creationId xmlns:a16="http://schemas.microsoft.com/office/drawing/2014/main" id="{29CA1E65-C457-B241-19A4-51BDC108CFC7}"/>
              </a:ext>
            </a:extLst>
          </p:cNvPr>
          <p:cNvGrpSpPr/>
          <p:nvPr/>
        </p:nvGrpSpPr>
        <p:grpSpPr>
          <a:xfrm>
            <a:off x="779638" y="1052736"/>
            <a:ext cx="11017831" cy="3600400"/>
            <a:chOff x="839674" y="1926629"/>
            <a:chExt cx="11017831" cy="3600400"/>
          </a:xfrm>
        </p:grpSpPr>
        <p:sp>
          <p:nvSpPr>
            <p:cNvPr id="9" name="Flowchart: Connector 8">
              <a:extLst>
                <a:ext uri="{FF2B5EF4-FFF2-40B4-BE49-F238E27FC236}">
                  <a16:creationId xmlns:a16="http://schemas.microsoft.com/office/drawing/2014/main" id="{A6A04669-C0A0-44D9-C2FA-8D292B4618DD}"/>
                </a:ext>
              </a:extLst>
            </p:cNvPr>
            <p:cNvSpPr/>
            <p:nvPr/>
          </p:nvSpPr>
          <p:spPr>
            <a:xfrm>
              <a:off x="1257823" y="1926629"/>
              <a:ext cx="3528392" cy="360040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0" name="Straight Connector 9">
              <a:extLst>
                <a:ext uri="{FF2B5EF4-FFF2-40B4-BE49-F238E27FC236}">
                  <a16:creationId xmlns:a16="http://schemas.microsoft.com/office/drawing/2014/main" id="{5AE45AF0-E388-0A76-7F1B-F13B592B549E}"/>
                </a:ext>
              </a:extLst>
            </p:cNvPr>
            <p:cNvCxnSpPr>
              <a:endCxn id="9" idx="4"/>
            </p:cNvCxnSpPr>
            <p:nvPr/>
          </p:nvCxnSpPr>
          <p:spPr>
            <a:xfrm>
              <a:off x="3005535" y="1926629"/>
              <a:ext cx="16484" cy="3600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5E99824-961F-B38E-CF3E-61D6B4710A4F}"/>
                </a:ext>
              </a:extLst>
            </p:cNvPr>
            <p:cNvCxnSpPr/>
            <p:nvPr/>
          </p:nvCxnSpPr>
          <p:spPr>
            <a:xfrm>
              <a:off x="1257823" y="3726829"/>
              <a:ext cx="3528392"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Flowchart: Connector 11">
              <a:extLst>
                <a:ext uri="{FF2B5EF4-FFF2-40B4-BE49-F238E27FC236}">
                  <a16:creationId xmlns:a16="http://schemas.microsoft.com/office/drawing/2014/main" id="{F65B6A5A-DEB5-4D25-B02F-D83C0459CDE8}"/>
                </a:ext>
              </a:extLst>
            </p:cNvPr>
            <p:cNvSpPr/>
            <p:nvPr/>
          </p:nvSpPr>
          <p:spPr>
            <a:xfrm>
              <a:off x="3778103" y="2934741"/>
              <a:ext cx="360042" cy="360041"/>
            </a:xfrm>
            <a:prstGeom prst="flowChartConnector">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3" name="Straight Connector 12">
              <a:extLst>
                <a:ext uri="{FF2B5EF4-FFF2-40B4-BE49-F238E27FC236}">
                  <a16:creationId xmlns:a16="http://schemas.microsoft.com/office/drawing/2014/main" id="{32CBEFB9-0073-1EB4-1BE3-B677E497625C}"/>
                </a:ext>
              </a:extLst>
            </p:cNvPr>
            <p:cNvCxnSpPr>
              <a:cxnSpLocks/>
              <a:endCxn id="12" idx="2"/>
            </p:cNvCxnSpPr>
            <p:nvPr/>
          </p:nvCxnSpPr>
          <p:spPr>
            <a:xfrm>
              <a:off x="3634087" y="3114741"/>
              <a:ext cx="144016" cy="2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2F0EA07-BB2B-7435-7747-C828841B037C}"/>
                </a:ext>
              </a:extLst>
            </p:cNvPr>
            <p:cNvCxnSpPr>
              <a:cxnSpLocks/>
            </p:cNvCxnSpPr>
            <p:nvPr/>
          </p:nvCxnSpPr>
          <p:spPr>
            <a:xfrm>
              <a:off x="4138145" y="3114741"/>
              <a:ext cx="14401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4ADE22B-2C14-2B7B-3E56-8F6F2AC79171}"/>
                </a:ext>
              </a:extLst>
            </p:cNvPr>
            <p:cNvCxnSpPr>
              <a:cxnSpLocks/>
              <a:stCxn id="12" idx="0"/>
            </p:cNvCxnSpPr>
            <p:nvPr/>
          </p:nvCxnSpPr>
          <p:spPr>
            <a:xfrm>
              <a:off x="3958124" y="2934741"/>
              <a:ext cx="180020" cy="180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241163F-8331-CA98-4638-C41FCAFD2D20}"/>
                </a:ext>
              </a:extLst>
            </p:cNvPr>
            <p:cNvCxnSpPr>
              <a:cxnSpLocks/>
              <a:stCxn id="12" idx="6"/>
              <a:endCxn id="12" idx="4"/>
            </p:cNvCxnSpPr>
            <p:nvPr/>
          </p:nvCxnSpPr>
          <p:spPr>
            <a:xfrm flipH="1">
              <a:off x="3958124" y="3114762"/>
              <a:ext cx="180021" cy="1800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7" name="Flowchart: Connector 16">
              <a:extLst>
                <a:ext uri="{FF2B5EF4-FFF2-40B4-BE49-F238E27FC236}">
                  <a16:creationId xmlns:a16="http://schemas.microsoft.com/office/drawing/2014/main" id="{FF7829EC-4E7D-0D1C-F095-02BC525B62AB}"/>
                </a:ext>
              </a:extLst>
            </p:cNvPr>
            <p:cNvSpPr/>
            <p:nvPr/>
          </p:nvSpPr>
          <p:spPr>
            <a:xfrm>
              <a:off x="2017490" y="4494724"/>
              <a:ext cx="360042" cy="360041"/>
            </a:xfrm>
            <a:prstGeom prst="flowChartConnector">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18" name="Straight Connector 17">
              <a:extLst>
                <a:ext uri="{FF2B5EF4-FFF2-40B4-BE49-F238E27FC236}">
                  <a16:creationId xmlns:a16="http://schemas.microsoft.com/office/drawing/2014/main" id="{8F442703-DFEE-1409-BCF7-50175FE60C7D}"/>
                </a:ext>
              </a:extLst>
            </p:cNvPr>
            <p:cNvCxnSpPr>
              <a:cxnSpLocks/>
              <a:endCxn id="17" idx="2"/>
            </p:cNvCxnSpPr>
            <p:nvPr/>
          </p:nvCxnSpPr>
          <p:spPr>
            <a:xfrm>
              <a:off x="1873474" y="4674724"/>
              <a:ext cx="144016" cy="2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12580A7-FA6A-AE6B-E3E0-45A2ED5C8978}"/>
                </a:ext>
              </a:extLst>
            </p:cNvPr>
            <p:cNvCxnSpPr>
              <a:cxnSpLocks/>
            </p:cNvCxnSpPr>
            <p:nvPr/>
          </p:nvCxnSpPr>
          <p:spPr>
            <a:xfrm>
              <a:off x="2377532" y="4674724"/>
              <a:ext cx="14401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E04BD2C-FED6-646E-13F1-0252050AEE80}"/>
                </a:ext>
              </a:extLst>
            </p:cNvPr>
            <p:cNvCxnSpPr>
              <a:cxnSpLocks/>
              <a:stCxn id="17" idx="0"/>
            </p:cNvCxnSpPr>
            <p:nvPr/>
          </p:nvCxnSpPr>
          <p:spPr>
            <a:xfrm>
              <a:off x="2197511" y="4494724"/>
              <a:ext cx="180020" cy="180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7D815F3-FD12-B3DB-308F-BCEC104B7548}"/>
                </a:ext>
              </a:extLst>
            </p:cNvPr>
            <p:cNvCxnSpPr>
              <a:cxnSpLocks/>
              <a:stCxn id="17" idx="6"/>
              <a:endCxn id="17" idx="4"/>
            </p:cNvCxnSpPr>
            <p:nvPr/>
          </p:nvCxnSpPr>
          <p:spPr>
            <a:xfrm flipH="1">
              <a:off x="2197511" y="4674745"/>
              <a:ext cx="180021" cy="18002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80FD8DD-7A65-2275-DA9B-69CCEF812937}"/>
                </a:ext>
              </a:extLst>
            </p:cNvPr>
            <p:cNvSpPr txBox="1"/>
            <p:nvPr/>
          </p:nvSpPr>
          <p:spPr>
            <a:xfrm>
              <a:off x="4786215" y="3542163"/>
              <a:ext cx="327334" cy="276999"/>
            </a:xfrm>
            <a:prstGeom prst="rect">
              <a:avLst/>
            </a:prstGeom>
            <a:noFill/>
          </p:spPr>
          <p:txBody>
            <a:bodyPr wrap="none" rtlCol="0">
              <a:spAutoFit/>
            </a:bodyPr>
            <a:lstStyle/>
            <a:p>
              <a:r>
                <a:rPr lang="en-IN" sz="1200" dirty="0">
                  <a:solidFill>
                    <a:schemeClr val="tx2"/>
                  </a:solidFill>
                </a:rPr>
                <a:t>0</a:t>
              </a:r>
              <a:r>
                <a:rPr lang="en-IN" sz="1200" baseline="30000" dirty="0">
                  <a:solidFill>
                    <a:schemeClr val="tx2"/>
                  </a:solidFill>
                </a:rPr>
                <a:t>0</a:t>
              </a:r>
            </a:p>
          </p:txBody>
        </p:sp>
        <p:sp>
          <p:nvSpPr>
            <p:cNvPr id="23" name="TextBox 22">
              <a:extLst>
                <a:ext uri="{FF2B5EF4-FFF2-40B4-BE49-F238E27FC236}">
                  <a16:creationId xmlns:a16="http://schemas.microsoft.com/office/drawing/2014/main" id="{47298DC3-A975-F0D0-C6CF-F2570D7A0DF3}"/>
                </a:ext>
              </a:extLst>
            </p:cNvPr>
            <p:cNvSpPr txBox="1"/>
            <p:nvPr/>
          </p:nvSpPr>
          <p:spPr>
            <a:xfrm>
              <a:off x="839674" y="3572940"/>
              <a:ext cx="497252" cy="276999"/>
            </a:xfrm>
            <a:prstGeom prst="rect">
              <a:avLst/>
            </a:prstGeom>
            <a:noFill/>
          </p:spPr>
          <p:txBody>
            <a:bodyPr wrap="none" rtlCol="0">
              <a:spAutoFit/>
            </a:bodyPr>
            <a:lstStyle/>
            <a:p>
              <a:r>
                <a:rPr lang="en-IN" sz="1200" dirty="0">
                  <a:solidFill>
                    <a:schemeClr val="tx2"/>
                  </a:solidFill>
                </a:rPr>
                <a:t>180</a:t>
              </a:r>
              <a:r>
                <a:rPr lang="en-IN" sz="1200" baseline="30000" dirty="0">
                  <a:solidFill>
                    <a:schemeClr val="tx2"/>
                  </a:solidFill>
                </a:rPr>
                <a:t>0</a:t>
              </a:r>
            </a:p>
          </p:txBody>
        </p:sp>
        <p:sp>
          <p:nvSpPr>
            <p:cNvPr id="24" name="TextBox 23">
              <a:extLst>
                <a:ext uri="{FF2B5EF4-FFF2-40B4-BE49-F238E27FC236}">
                  <a16:creationId xmlns:a16="http://schemas.microsoft.com/office/drawing/2014/main" id="{88A310E4-2736-070B-D34B-FE2FE9A66D94}"/>
                </a:ext>
              </a:extLst>
            </p:cNvPr>
            <p:cNvSpPr txBox="1"/>
            <p:nvPr/>
          </p:nvSpPr>
          <p:spPr>
            <a:xfrm>
              <a:off x="2970139" y="1937938"/>
              <a:ext cx="497252" cy="276999"/>
            </a:xfrm>
            <a:prstGeom prst="rect">
              <a:avLst/>
            </a:prstGeom>
            <a:noFill/>
          </p:spPr>
          <p:txBody>
            <a:bodyPr wrap="none" rtlCol="0">
              <a:spAutoFit/>
            </a:bodyPr>
            <a:lstStyle/>
            <a:p>
              <a:r>
                <a:rPr lang="en-IN" sz="1200" dirty="0">
                  <a:solidFill>
                    <a:schemeClr val="tx2"/>
                  </a:solidFill>
                </a:rPr>
                <a:t>270</a:t>
              </a:r>
              <a:r>
                <a:rPr lang="en-IN" sz="1200" baseline="30000" dirty="0">
                  <a:solidFill>
                    <a:schemeClr val="tx2"/>
                  </a:solidFill>
                </a:rPr>
                <a:t>0</a:t>
              </a:r>
            </a:p>
          </p:txBody>
        </p:sp>
        <p:sp>
          <p:nvSpPr>
            <p:cNvPr id="25" name="Rectangle 24">
              <a:extLst>
                <a:ext uri="{FF2B5EF4-FFF2-40B4-BE49-F238E27FC236}">
                  <a16:creationId xmlns:a16="http://schemas.microsoft.com/office/drawing/2014/main" id="{E91F5FD7-1C5C-9D0B-3AED-9B09A36A5127}"/>
                </a:ext>
              </a:extLst>
            </p:cNvPr>
            <p:cNvSpPr/>
            <p:nvPr/>
          </p:nvSpPr>
          <p:spPr>
            <a:xfrm rot="19557867">
              <a:off x="1730659" y="2512442"/>
              <a:ext cx="1093532" cy="500216"/>
            </a:xfrm>
            <a:prstGeom prst="rect">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26" name="Straight Connector 25">
              <a:extLst>
                <a:ext uri="{FF2B5EF4-FFF2-40B4-BE49-F238E27FC236}">
                  <a16:creationId xmlns:a16="http://schemas.microsoft.com/office/drawing/2014/main" id="{E8C228B5-9518-00DF-2E9F-ECD6DE12B683}"/>
                </a:ext>
              </a:extLst>
            </p:cNvPr>
            <p:cNvCxnSpPr>
              <a:cxnSpLocks/>
              <a:stCxn id="25" idx="0"/>
              <a:endCxn id="25" idx="2"/>
            </p:cNvCxnSpPr>
            <p:nvPr/>
          </p:nvCxnSpPr>
          <p:spPr>
            <a:xfrm>
              <a:off x="2137438" y="2555288"/>
              <a:ext cx="279974" cy="414524"/>
            </a:xfrm>
            <a:prstGeom prst="line">
              <a:avLst/>
            </a:prstGeom>
            <a:ln>
              <a:prstDash val="dash"/>
            </a:ln>
          </p:spPr>
          <p:style>
            <a:lnRef idx="1">
              <a:schemeClr val="accent2"/>
            </a:lnRef>
            <a:fillRef idx="0">
              <a:schemeClr val="accent2"/>
            </a:fillRef>
            <a:effectRef idx="0">
              <a:schemeClr val="accent2"/>
            </a:effectRef>
            <a:fontRef idx="minor">
              <a:schemeClr val="tx1"/>
            </a:fontRef>
          </p:style>
        </p:cxnSp>
        <p:sp>
          <p:nvSpPr>
            <p:cNvPr id="27" name="TextBox 26">
              <a:extLst>
                <a:ext uri="{FF2B5EF4-FFF2-40B4-BE49-F238E27FC236}">
                  <a16:creationId xmlns:a16="http://schemas.microsoft.com/office/drawing/2014/main" id="{9A4AF307-721B-C377-75D5-915773ACACAA}"/>
                </a:ext>
              </a:extLst>
            </p:cNvPr>
            <p:cNvSpPr txBox="1"/>
            <p:nvPr/>
          </p:nvSpPr>
          <p:spPr>
            <a:xfrm rot="19584754">
              <a:off x="1568724" y="2333400"/>
              <a:ext cx="1039067" cy="246221"/>
            </a:xfrm>
            <a:prstGeom prst="rect">
              <a:avLst/>
            </a:prstGeom>
            <a:noFill/>
          </p:spPr>
          <p:txBody>
            <a:bodyPr wrap="none" rtlCol="0">
              <a:spAutoFit/>
            </a:bodyPr>
            <a:lstStyle/>
            <a:p>
              <a:r>
                <a:rPr lang="en-IN" sz="1000" dirty="0">
                  <a:solidFill>
                    <a:schemeClr val="tx2"/>
                  </a:solidFill>
                </a:rPr>
                <a:t>Drywell Sumps</a:t>
              </a:r>
              <a:endParaRPr lang="en-IN" sz="1000" baseline="30000" dirty="0">
                <a:solidFill>
                  <a:schemeClr val="tx2"/>
                </a:solidFill>
              </a:endParaRPr>
            </a:p>
          </p:txBody>
        </p:sp>
        <p:sp>
          <p:nvSpPr>
            <p:cNvPr id="28" name="Rectangle 27">
              <a:extLst>
                <a:ext uri="{FF2B5EF4-FFF2-40B4-BE49-F238E27FC236}">
                  <a16:creationId xmlns:a16="http://schemas.microsoft.com/office/drawing/2014/main" id="{7F6464FC-6A1E-9D7A-B205-1F3B191F5B95}"/>
                </a:ext>
              </a:extLst>
            </p:cNvPr>
            <p:cNvSpPr/>
            <p:nvPr/>
          </p:nvSpPr>
          <p:spPr>
            <a:xfrm>
              <a:off x="1820829" y="3366789"/>
              <a:ext cx="310850" cy="957114"/>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29" name="Straight Connector 28">
              <a:extLst>
                <a:ext uri="{FF2B5EF4-FFF2-40B4-BE49-F238E27FC236}">
                  <a16:creationId xmlns:a16="http://schemas.microsoft.com/office/drawing/2014/main" id="{FEF70220-D379-A08C-36F5-224F47DC5167}"/>
                </a:ext>
              </a:extLst>
            </p:cNvPr>
            <p:cNvCxnSpPr>
              <a:cxnSpLocks/>
              <a:stCxn id="28" idx="0"/>
              <a:endCxn id="28" idx="2"/>
            </p:cNvCxnSpPr>
            <p:nvPr/>
          </p:nvCxnSpPr>
          <p:spPr>
            <a:xfrm>
              <a:off x="1976254" y="3366789"/>
              <a:ext cx="0" cy="957114"/>
            </a:xfrm>
            <a:prstGeom prst="line">
              <a:avLst/>
            </a:prstGeom>
          </p:spPr>
          <p:style>
            <a:lnRef idx="1">
              <a:schemeClr val="accent6"/>
            </a:lnRef>
            <a:fillRef idx="0">
              <a:schemeClr val="accent6"/>
            </a:fillRef>
            <a:effectRef idx="0">
              <a:schemeClr val="accent6"/>
            </a:effectRef>
            <a:fontRef idx="minor">
              <a:schemeClr val="tx1"/>
            </a:fontRef>
          </p:style>
        </p:cxnSp>
        <p:cxnSp>
          <p:nvCxnSpPr>
            <p:cNvPr id="30" name="Straight Connector 29">
              <a:extLst>
                <a:ext uri="{FF2B5EF4-FFF2-40B4-BE49-F238E27FC236}">
                  <a16:creationId xmlns:a16="http://schemas.microsoft.com/office/drawing/2014/main" id="{C84B7169-8F51-28B3-6BBA-437BF5EF5B53}"/>
                </a:ext>
              </a:extLst>
            </p:cNvPr>
            <p:cNvCxnSpPr>
              <a:cxnSpLocks/>
            </p:cNvCxnSpPr>
            <p:nvPr/>
          </p:nvCxnSpPr>
          <p:spPr>
            <a:xfrm>
              <a:off x="1826879" y="3495833"/>
              <a:ext cx="310850"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31" name="Straight Connector 30">
              <a:extLst>
                <a:ext uri="{FF2B5EF4-FFF2-40B4-BE49-F238E27FC236}">
                  <a16:creationId xmlns:a16="http://schemas.microsoft.com/office/drawing/2014/main" id="{C610D257-F560-3372-BEF3-B31F29ADF86A}"/>
                </a:ext>
              </a:extLst>
            </p:cNvPr>
            <p:cNvCxnSpPr>
              <a:cxnSpLocks/>
            </p:cNvCxnSpPr>
            <p:nvPr/>
          </p:nvCxnSpPr>
          <p:spPr>
            <a:xfrm>
              <a:off x="1826879" y="3639849"/>
              <a:ext cx="310850"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32" name="Straight Connector 31">
              <a:extLst>
                <a:ext uri="{FF2B5EF4-FFF2-40B4-BE49-F238E27FC236}">
                  <a16:creationId xmlns:a16="http://schemas.microsoft.com/office/drawing/2014/main" id="{DBE0EE3D-12EF-A2C5-49E3-2B052BFF5993}"/>
                </a:ext>
              </a:extLst>
            </p:cNvPr>
            <p:cNvCxnSpPr>
              <a:cxnSpLocks/>
            </p:cNvCxnSpPr>
            <p:nvPr/>
          </p:nvCxnSpPr>
          <p:spPr>
            <a:xfrm>
              <a:off x="1823854" y="3783865"/>
              <a:ext cx="310850"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33" name="Straight Connector 32">
              <a:extLst>
                <a:ext uri="{FF2B5EF4-FFF2-40B4-BE49-F238E27FC236}">
                  <a16:creationId xmlns:a16="http://schemas.microsoft.com/office/drawing/2014/main" id="{C4D0C645-CC07-CE3B-41F1-98BA47A12A7B}"/>
                </a:ext>
              </a:extLst>
            </p:cNvPr>
            <p:cNvCxnSpPr>
              <a:cxnSpLocks/>
            </p:cNvCxnSpPr>
            <p:nvPr/>
          </p:nvCxnSpPr>
          <p:spPr>
            <a:xfrm>
              <a:off x="1823854" y="3927881"/>
              <a:ext cx="310850"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34" name="Straight Connector 33">
              <a:extLst>
                <a:ext uri="{FF2B5EF4-FFF2-40B4-BE49-F238E27FC236}">
                  <a16:creationId xmlns:a16="http://schemas.microsoft.com/office/drawing/2014/main" id="{55D35856-8FA9-8404-479C-C79C706A937E}"/>
                </a:ext>
              </a:extLst>
            </p:cNvPr>
            <p:cNvCxnSpPr>
              <a:cxnSpLocks/>
            </p:cNvCxnSpPr>
            <p:nvPr/>
          </p:nvCxnSpPr>
          <p:spPr>
            <a:xfrm>
              <a:off x="1823854" y="4071897"/>
              <a:ext cx="310850"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35" name="Straight Connector 34">
              <a:extLst>
                <a:ext uri="{FF2B5EF4-FFF2-40B4-BE49-F238E27FC236}">
                  <a16:creationId xmlns:a16="http://schemas.microsoft.com/office/drawing/2014/main" id="{9100C1B4-21E2-EEC9-C327-2F472388C6CB}"/>
                </a:ext>
              </a:extLst>
            </p:cNvPr>
            <p:cNvCxnSpPr>
              <a:cxnSpLocks/>
            </p:cNvCxnSpPr>
            <p:nvPr/>
          </p:nvCxnSpPr>
          <p:spPr>
            <a:xfrm>
              <a:off x="1823854" y="4215913"/>
              <a:ext cx="310850" cy="0"/>
            </a:xfrm>
            <a:prstGeom prst="line">
              <a:avLst/>
            </a:prstGeom>
          </p:spPr>
          <p:style>
            <a:lnRef idx="1">
              <a:schemeClr val="accent6"/>
            </a:lnRef>
            <a:fillRef idx="0">
              <a:schemeClr val="accent6"/>
            </a:fillRef>
            <a:effectRef idx="0">
              <a:schemeClr val="accent6"/>
            </a:effectRef>
            <a:fontRef idx="minor">
              <a:schemeClr val="tx1"/>
            </a:fontRef>
          </p:style>
        </p:cxnSp>
        <p:sp>
          <p:nvSpPr>
            <p:cNvPr id="36" name="Rectangle 35">
              <a:extLst>
                <a:ext uri="{FF2B5EF4-FFF2-40B4-BE49-F238E27FC236}">
                  <a16:creationId xmlns:a16="http://schemas.microsoft.com/office/drawing/2014/main" id="{318875CF-F38F-1227-EAE3-43A47D890327}"/>
                </a:ext>
              </a:extLst>
            </p:cNvPr>
            <p:cNvSpPr/>
            <p:nvPr/>
          </p:nvSpPr>
          <p:spPr>
            <a:xfrm rot="16200000">
              <a:off x="3248989" y="2258521"/>
              <a:ext cx="310850" cy="957114"/>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cxnSp>
          <p:nvCxnSpPr>
            <p:cNvPr id="37" name="Straight Connector 36">
              <a:extLst>
                <a:ext uri="{FF2B5EF4-FFF2-40B4-BE49-F238E27FC236}">
                  <a16:creationId xmlns:a16="http://schemas.microsoft.com/office/drawing/2014/main" id="{559E5E05-AF92-6889-EB46-B0F34E26563D}"/>
                </a:ext>
              </a:extLst>
            </p:cNvPr>
            <p:cNvCxnSpPr>
              <a:cxnSpLocks/>
              <a:endCxn id="36" idx="2"/>
            </p:cNvCxnSpPr>
            <p:nvPr/>
          </p:nvCxnSpPr>
          <p:spPr>
            <a:xfrm>
              <a:off x="2925857" y="2733761"/>
              <a:ext cx="957114"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38" name="Straight Connector 37">
              <a:extLst>
                <a:ext uri="{FF2B5EF4-FFF2-40B4-BE49-F238E27FC236}">
                  <a16:creationId xmlns:a16="http://schemas.microsoft.com/office/drawing/2014/main" id="{DC51CAC1-3B9F-C4E0-276C-0DC823EBB4EB}"/>
                </a:ext>
              </a:extLst>
            </p:cNvPr>
            <p:cNvCxnSpPr>
              <a:cxnSpLocks/>
            </p:cNvCxnSpPr>
            <p:nvPr/>
          </p:nvCxnSpPr>
          <p:spPr>
            <a:xfrm>
              <a:off x="3006422" y="2578336"/>
              <a:ext cx="1493" cy="314167"/>
            </a:xfrm>
            <a:prstGeom prst="line">
              <a:avLst/>
            </a:prstGeom>
          </p:spPr>
          <p:style>
            <a:lnRef idx="1">
              <a:schemeClr val="accent6"/>
            </a:lnRef>
            <a:fillRef idx="0">
              <a:schemeClr val="accent6"/>
            </a:fillRef>
            <a:effectRef idx="0">
              <a:schemeClr val="accent6"/>
            </a:effectRef>
            <a:fontRef idx="minor">
              <a:schemeClr val="tx1"/>
            </a:fontRef>
          </p:style>
        </p:cxnSp>
        <p:cxnSp>
          <p:nvCxnSpPr>
            <p:cNvPr id="39" name="Straight Connector 38">
              <a:extLst>
                <a:ext uri="{FF2B5EF4-FFF2-40B4-BE49-F238E27FC236}">
                  <a16:creationId xmlns:a16="http://schemas.microsoft.com/office/drawing/2014/main" id="{1173687C-B78A-F9BC-509B-E16512EFA69B}"/>
                </a:ext>
              </a:extLst>
            </p:cNvPr>
            <p:cNvCxnSpPr>
              <a:cxnSpLocks/>
            </p:cNvCxnSpPr>
            <p:nvPr/>
          </p:nvCxnSpPr>
          <p:spPr>
            <a:xfrm>
              <a:off x="3146256" y="2578336"/>
              <a:ext cx="1493" cy="314167"/>
            </a:xfrm>
            <a:prstGeom prst="line">
              <a:avLst/>
            </a:prstGeom>
          </p:spPr>
          <p:style>
            <a:lnRef idx="1">
              <a:schemeClr val="accent6"/>
            </a:lnRef>
            <a:fillRef idx="0">
              <a:schemeClr val="accent6"/>
            </a:fillRef>
            <a:effectRef idx="0">
              <a:schemeClr val="accent6"/>
            </a:effectRef>
            <a:fontRef idx="minor">
              <a:schemeClr val="tx1"/>
            </a:fontRef>
          </p:style>
        </p:cxnSp>
        <p:cxnSp>
          <p:nvCxnSpPr>
            <p:cNvPr id="40" name="Straight Connector 39">
              <a:extLst>
                <a:ext uri="{FF2B5EF4-FFF2-40B4-BE49-F238E27FC236}">
                  <a16:creationId xmlns:a16="http://schemas.microsoft.com/office/drawing/2014/main" id="{F26EF5F8-FE4E-5771-93E0-59C857611CE8}"/>
                </a:ext>
              </a:extLst>
            </p:cNvPr>
            <p:cNvCxnSpPr>
              <a:cxnSpLocks/>
            </p:cNvCxnSpPr>
            <p:nvPr/>
          </p:nvCxnSpPr>
          <p:spPr>
            <a:xfrm>
              <a:off x="3294561" y="2578336"/>
              <a:ext cx="1493" cy="314167"/>
            </a:xfrm>
            <a:prstGeom prst="line">
              <a:avLst/>
            </a:prstGeom>
          </p:spPr>
          <p:style>
            <a:lnRef idx="1">
              <a:schemeClr val="accent6"/>
            </a:lnRef>
            <a:fillRef idx="0">
              <a:schemeClr val="accent6"/>
            </a:fillRef>
            <a:effectRef idx="0">
              <a:schemeClr val="accent6"/>
            </a:effectRef>
            <a:fontRef idx="minor">
              <a:schemeClr val="tx1"/>
            </a:fontRef>
          </p:style>
        </p:cxnSp>
        <p:cxnSp>
          <p:nvCxnSpPr>
            <p:cNvPr id="41" name="Straight Connector 40">
              <a:extLst>
                <a:ext uri="{FF2B5EF4-FFF2-40B4-BE49-F238E27FC236}">
                  <a16:creationId xmlns:a16="http://schemas.microsoft.com/office/drawing/2014/main" id="{EDB28FBE-B907-EB24-D0FF-BFCE2CA05D3F}"/>
                </a:ext>
              </a:extLst>
            </p:cNvPr>
            <p:cNvCxnSpPr>
              <a:cxnSpLocks/>
            </p:cNvCxnSpPr>
            <p:nvPr/>
          </p:nvCxnSpPr>
          <p:spPr>
            <a:xfrm>
              <a:off x="3425152" y="2576677"/>
              <a:ext cx="1493" cy="314167"/>
            </a:xfrm>
            <a:prstGeom prst="line">
              <a:avLst/>
            </a:prstGeom>
          </p:spPr>
          <p:style>
            <a:lnRef idx="1">
              <a:schemeClr val="accent6"/>
            </a:lnRef>
            <a:fillRef idx="0">
              <a:schemeClr val="accent6"/>
            </a:fillRef>
            <a:effectRef idx="0">
              <a:schemeClr val="accent6"/>
            </a:effectRef>
            <a:fontRef idx="minor">
              <a:schemeClr val="tx1"/>
            </a:fontRef>
          </p:style>
        </p:cxnSp>
        <p:cxnSp>
          <p:nvCxnSpPr>
            <p:cNvPr id="42" name="Straight Connector 41">
              <a:extLst>
                <a:ext uri="{FF2B5EF4-FFF2-40B4-BE49-F238E27FC236}">
                  <a16:creationId xmlns:a16="http://schemas.microsoft.com/office/drawing/2014/main" id="{5E86003B-2A1F-8864-27EB-3A80748123FF}"/>
                </a:ext>
              </a:extLst>
            </p:cNvPr>
            <p:cNvCxnSpPr>
              <a:cxnSpLocks/>
            </p:cNvCxnSpPr>
            <p:nvPr/>
          </p:nvCxnSpPr>
          <p:spPr>
            <a:xfrm>
              <a:off x="3551384" y="2583311"/>
              <a:ext cx="1493" cy="314167"/>
            </a:xfrm>
            <a:prstGeom prst="line">
              <a:avLst/>
            </a:prstGeom>
          </p:spPr>
          <p:style>
            <a:lnRef idx="1">
              <a:schemeClr val="accent6"/>
            </a:lnRef>
            <a:fillRef idx="0">
              <a:schemeClr val="accent6"/>
            </a:fillRef>
            <a:effectRef idx="0">
              <a:schemeClr val="accent6"/>
            </a:effectRef>
            <a:fontRef idx="minor">
              <a:schemeClr val="tx1"/>
            </a:fontRef>
          </p:style>
        </p:cxnSp>
        <p:cxnSp>
          <p:nvCxnSpPr>
            <p:cNvPr id="43" name="Straight Connector 42">
              <a:extLst>
                <a:ext uri="{FF2B5EF4-FFF2-40B4-BE49-F238E27FC236}">
                  <a16:creationId xmlns:a16="http://schemas.microsoft.com/office/drawing/2014/main" id="{6D334FB1-A131-6A6C-4BB1-745E294ECC2A}"/>
                </a:ext>
              </a:extLst>
            </p:cNvPr>
            <p:cNvCxnSpPr>
              <a:cxnSpLocks/>
            </p:cNvCxnSpPr>
            <p:nvPr/>
          </p:nvCxnSpPr>
          <p:spPr>
            <a:xfrm>
              <a:off x="3675621" y="2576677"/>
              <a:ext cx="1493" cy="314167"/>
            </a:xfrm>
            <a:prstGeom prst="line">
              <a:avLst/>
            </a:prstGeom>
          </p:spPr>
          <p:style>
            <a:lnRef idx="1">
              <a:schemeClr val="accent6"/>
            </a:lnRef>
            <a:fillRef idx="0">
              <a:schemeClr val="accent6"/>
            </a:fillRef>
            <a:effectRef idx="0">
              <a:schemeClr val="accent6"/>
            </a:effectRef>
            <a:fontRef idx="minor">
              <a:schemeClr val="tx1"/>
            </a:fontRef>
          </p:style>
        </p:cxnSp>
        <p:cxnSp>
          <p:nvCxnSpPr>
            <p:cNvPr id="44" name="Straight Connector 43">
              <a:extLst>
                <a:ext uri="{FF2B5EF4-FFF2-40B4-BE49-F238E27FC236}">
                  <a16:creationId xmlns:a16="http://schemas.microsoft.com/office/drawing/2014/main" id="{9C832A83-9D3B-928F-8088-4CA79384B92B}"/>
                </a:ext>
              </a:extLst>
            </p:cNvPr>
            <p:cNvCxnSpPr>
              <a:cxnSpLocks/>
            </p:cNvCxnSpPr>
            <p:nvPr/>
          </p:nvCxnSpPr>
          <p:spPr>
            <a:xfrm>
              <a:off x="3778847" y="2581301"/>
              <a:ext cx="1493" cy="314167"/>
            </a:xfrm>
            <a:prstGeom prst="line">
              <a:avLst/>
            </a:prstGeom>
          </p:spPr>
          <p:style>
            <a:lnRef idx="1">
              <a:schemeClr val="accent6"/>
            </a:lnRef>
            <a:fillRef idx="0">
              <a:schemeClr val="accent6"/>
            </a:fillRef>
            <a:effectRef idx="0">
              <a:schemeClr val="accent6"/>
            </a:effectRef>
            <a:fontRef idx="minor">
              <a:schemeClr val="tx1"/>
            </a:fontRef>
          </p:style>
        </p:cxnSp>
        <p:sp>
          <p:nvSpPr>
            <p:cNvPr id="45" name="TextBox 44">
              <a:extLst>
                <a:ext uri="{FF2B5EF4-FFF2-40B4-BE49-F238E27FC236}">
                  <a16:creationId xmlns:a16="http://schemas.microsoft.com/office/drawing/2014/main" id="{9272E4BC-872C-6E97-6F20-0D37E1C82292}"/>
                </a:ext>
              </a:extLst>
            </p:cNvPr>
            <p:cNvSpPr txBox="1"/>
            <p:nvPr/>
          </p:nvSpPr>
          <p:spPr>
            <a:xfrm>
              <a:off x="3005535" y="2374412"/>
              <a:ext cx="843501" cy="215444"/>
            </a:xfrm>
            <a:prstGeom prst="rect">
              <a:avLst/>
            </a:prstGeom>
            <a:noFill/>
          </p:spPr>
          <p:txBody>
            <a:bodyPr wrap="none" rtlCol="0">
              <a:spAutoFit/>
            </a:bodyPr>
            <a:lstStyle/>
            <a:p>
              <a:r>
                <a:rPr lang="en-IN" sz="800" dirty="0">
                  <a:solidFill>
                    <a:schemeClr val="accent6">
                      <a:lumMod val="75000"/>
                    </a:schemeClr>
                  </a:solidFill>
                </a:rPr>
                <a:t>Drain Channel</a:t>
              </a:r>
              <a:endParaRPr lang="en-IN" sz="800" baseline="30000" dirty="0">
                <a:solidFill>
                  <a:schemeClr val="accent6">
                    <a:lumMod val="75000"/>
                  </a:schemeClr>
                </a:solidFill>
              </a:endParaRPr>
            </a:p>
          </p:txBody>
        </p:sp>
        <p:sp>
          <p:nvSpPr>
            <p:cNvPr id="46" name="TextBox 45">
              <a:extLst>
                <a:ext uri="{FF2B5EF4-FFF2-40B4-BE49-F238E27FC236}">
                  <a16:creationId xmlns:a16="http://schemas.microsoft.com/office/drawing/2014/main" id="{302DA9BE-FBAB-22DA-6AA8-B391813B38B2}"/>
                </a:ext>
              </a:extLst>
            </p:cNvPr>
            <p:cNvSpPr txBox="1"/>
            <p:nvPr/>
          </p:nvSpPr>
          <p:spPr>
            <a:xfrm rot="16200000">
              <a:off x="1309227" y="3737624"/>
              <a:ext cx="843501" cy="215444"/>
            </a:xfrm>
            <a:prstGeom prst="rect">
              <a:avLst/>
            </a:prstGeom>
            <a:noFill/>
          </p:spPr>
          <p:txBody>
            <a:bodyPr wrap="none" rtlCol="0">
              <a:spAutoFit/>
            </a:bodyPr>
            <a:lstStyle/>
            <a:p>
              <a:r>
                <a:rPr lang="en-IN" sz="800" dirty="0">
                  <a:solidFill>
                    <a:schemeClr val="accent6">
                      <a:lumMod val="75000"/>
                    </a:schemeClr>
                  </a:solidFill>
                </a:rPr>
                <a:t>Drain Channel</a:t>
              </a:r>
              <a:endParaRPr lang="en-IN" sz="800" baseline="30000" dirty="0">
                <a:solidFill>
                  <a:schemeClr val="accent6">
                    <a:lumMod val="75000"/>
                  </a:schemeClr>
                </a:solidFill>
              </a:endParaRPr>
            </a:p>
          </p:txBody>
        </p:sp>
        <p:pic>
          <p:nvPicPr>
            <p:cNvPr id="47" name="Picture 46">
              <a:extLst>
                <a:ext uri="{FF2B5EF4-FFF2-40B4-BE49-F238E27FC236}">
                  <a16:creationId xmlns:a16="http://schemas.microsoft.com/office/drawing/2014/main" id="{4AA7384A-47F9-4C41-9C2D-25645636C586}"/>
                </a:ext>
              </a:extLst>
            </p:cNvPr>
            <p:cNvPicPr>
              <a:picLocks noChangeAspect="1"/>
            </p:cNvPicPr>
            <p:nvPr/>
          </p:nvPicPr>
          <p:blipFill>
            <a:blip r:embed="rId2"/>
            <a:stretch>
              <a:fillRect/>
            </a:stretch>
          </p:blipFill>
          <p:spPr>
            <a:xfrm>
              <a:off x="5239316" y="1938887"/>
              <a:ext cx="3265231" cy="1711315"/>
            </a:xfrm>
            <a:prstGeom prst="rect">
              <a:avLst/>
            </a:prstGeom>
          </p:spPr>
        </p:pic>
        <p:pic>
          <p:nvPicPr>
            <p:cNvPr id="48" name="Picture 47">
              <a:extLst>
                <a:ext uri="{FF2B5EF4-FFF2-40B4-BE49-F238E27FC236}">
                  <a16:creationId xmlns:a16="http://schemas.microsoft.com/office/drawing/2014/main" id="{866D175F-70F5-32A6-8BD5-7505753773A5}"/>
                </a:ext>
              </a:extLst>
            </p:cNvPr>
            <p:cNvPicPr>
              <a:picLocks noChangeAspect="1"/>
            </p:cNvPicPr>
            <p:nvPr/>
          </p:nvPicPr>
          <p:blipFill>
            <a:blip r:embed="rId3"/>
            <a:stretch>
              <a:fillRect/>
            </a:stretch>
          </p:blipFill>
          <p:spPr>
            <a:xfrm>
              <a:off x="8655216" y="1958833"/>
              <a:ext cx="3090826" cy="1635933"/>
            </a:xfrm>
            <a:prstGeom prst="rect">
              <a:avLst/>
            </a:prstGeom>
          </p:spPr>
        </p:pic>
        <p:pic>
          <p:nvPicPr>
            <p:cNvPr id="49" name="Picture 48">
              <a:extLst>
                <a:ext uri="{FF2B5EF4-FFF2-40B4-BE49-F238E27FC236}">
                  <a16:creationId xmlns:a16="http://schemas.microsoft.com/office/drawing/2014/main" id="{56888DEB-2C3D-E975-51E6-7BCC5B91BA8C}"/>
                </a:ext>
              </a:extLst>
            </p:cNvPr>
            <p:cNvPicPr>
              <a:picLocks noChangeAspect="1"/>
            </p:cNvPicPr>
            <p:nvPr/>
          </p:nvPicPr>
          <p:blipFill>
            <a:blip r:embed="rId4"/>
            <a:stretch>
              <a:fillRect/>
            </a:stretch>
          </p:blipFill>
          <p:spPr>
            <a:xfrm>
              <a:off x="5227281" y="3862150"/>
              <a:ext cx="3277266" cy="1656218"/>
            </a:xfrm>
            <a:prstGeom prst="rect">
              <a:avLst/>
            </a:prstGeom>
          </p:spPr>
        </p:pic>
        <p:pic>
          <p:nvPicPr>
            <p:cNvPr id="50" name="Picture 49">
              <a:extLst>
                <a:ext uri="{FF2B5EF4-FFF2-40B4-BE49-F238E27FC236}">
                  <a16:creationId xmlns:a16="http://schemas.microsoft.com/office/drawing/2014/main" id="{36FC8879-6398-9A0D-52FF-FA3F3D9B8B4B}"/>
                </a:ext>
              </a:extLst>
            </p:cNvPr>
            <p:cNvPicPr>
              <a:picLocks noChangeAspect="1"/>
            </p:cNvPicPr>
            <p:nvPr/>
          </p:nvPicPr>
          <p:blipFill>
            <a:blip r:embed="rId5"/>
            <a:stretch>
              <a:fillRect/>
            </a:stretch>
          </p:blipFill>
          <p:spPr>
            <a:xfrm>
              <a:off x="8679904" y="3862151"/>
              <a:ext cx="3177601" cy="1656217"/>
            </a:xfrm>
            <a:prstGeom prst="rect">
              <a:avLst/>
            </a:prstGeom>
          </p:spPr>
        </p:pic>
        <p:cxnSp>
          <p:nvCxnSpPr>
            <p:cNvPr id="51" name="Straight Arrow Connector 50">
              <a:extLst>
                <a:ext uri="{FF2B5EF4-FFF2-40B4-BE49-F238E27FC236}">
                  <a16:creationId xmlns:a16="http://schemas.microsoft.com/office/drawing/2014/main" id="{DA495E95-48DE-B9B4-35F3-D4E538183F96}"/>
                </a:ext>
              </a:extLst>
            </p:cNvPr>
            <p:cNvCxnSpPr>
              <a:cxnSpLocks/>
              <a:stCxn id="17" idx="6"/>
            </p:cNvCxnSpPr>
            <p:nvPr/>
          </p:nvCxnSpPr>
          <p:spPr>
            <a:xfrm flipV="1">
              <a:off x="2377532" y="3241484"/>
              <a:ext cx="4353077" cy="14332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92D99D41-7FE1-CFE7-BC1A-A7CD72B8173C}"/>
                </a:ext>
              </a:extLst>
            </p:cNvPr>
            <p:cNvSpPr txBox="1"/>
            <p:nvPr/>
          </p:nvSpPr>
          <p:spPr>
            <a:xfrm>
              <a:off x="3013777" y="5223691"/>
              <a:ext cx="412292" cy="276999"/>
            </a:xfrm>
            <a:prstGeom prst="rect">
              <a:avLst/>
            </a:prstGeom>
            <a:noFill/>
          </p:spPr>
          <p:txBody>
            <a:bodyPr wrap="none" rtlCol="0">
              <a:spAutoFit/>
            </a:bodyPr>
            <a:lstStyle/>
            <a:p>
              <a:r>
                <a:rPr lang="en-IN" sz="1200" dirty="0">
                  <a:solidFill>
                    <a:schemeClr val="tx2"/>
                  </a:solidFill>
                </a:rPr>
                <a:t>90</a:t>
              </a:r>
              <a:r>
                <a:rPr lang="en-IN" sz="1200" baseline="30000" dirty="0">
                  <a:solidFill>
                    <a:schemeClr val="tx2"/>
                  </a:solidFill>
                </a:rPr>
                <a:t>0</a:t>
              </a:r>
            </a:p>
          </p:txBody>
        </p:sp>
      </p:grpSp>
      <p:sp>
        <p:nvSpPr>
          <p:cNvPr id="55" name="Content Placeholder 3">
            <a:extLst>
              <a:ext uri="{FF2B5EF4-FFF2-40B4-BE49-F238E27FC236}">
                <a16:creationId xmlns:a16="http://schemas.microsoft.com/office/drawing/2014/main" id="{A4AA2960-2CD4-F981-7E6A-6CF0D06FE648}"/>
              </a:ext>
            </a:extLst>
          </p:cNvPr>
          <p:cNvSpPr txBox="1">
            <a:spLocks/>
          </p:cNvSpPr>
          <p:nvPr/>
        </p:nvSpPr>
        <p:spPr>
          <a:xfrm>
            <a:off x="-836031" y="1435950"/>
            <a:ext cx="11089216" cy="900971"/>
          </a:xfrm>
          <a:prstGeom prst="rect">
            <a:avLst/>
          </a:prstGeom>
        </p:spPr>
        <p:txBody>
          <a:bodyPr vert="horz" lIns="18000" tIns="0" rIns="0" bIns="0" rtlCol="0">
            <a:noAutofit/>
          </a:bodyPr>
          <a:lstStyle>
            <a:lvl1pPr marL="0" indent="0" algn="l" defTabSz="914400" rtl="0" eaLnBrk="1" latinLnBrk="0" hangingPunct="1">
              <a:lnSpc>
                <a:spcPct val="100000"/>
              </a:lnSpc>
              <a:spcBef>
                <a:spcPts val="0"/>
              </a:spcBef>
              <a:spcAft>
                <a:spcPts val="600"/>
              </a:spcAft>
              <a:buFont typeface="Symbol" pitchFamily="18" charset="2"/>
              <a:buNone/>
              <a:defRPr sz="1800" b="0" kern="1200">
                <a:solidFill>
                  <a:schemeClr val="accent1"/>
                </a:solidFill>
                <a:latin typeface="+mn-lt"/>
                <a:ea typeface="+mn-ea"/>
                <a:cs typeface="+mn-cs"/>
              </a:defRPr>
            </a:lvl1pPr>
            <a:lvl2pPr marL="360000" indent="-360000" algn="l" defTabSz="914400" rtl="0" eaLnBrk="1" latinLnBrk="0" hangingPunct="1">
              <a:lnSpc>
                <a:spcPct val="100000"/>
              </a:lnSpc>
              <a:spcBef>
                <a:spcPts val="0"/>
              </a:spcBef>
              <a:spcAft>
                <a:spcPts val="600"/>
              </a:spcAft>
              <a:buClr>
                <a:schemeClr val="accent1">
                  <a:lumMod val="60000"/>
                  <a:lumOff val="40000"/>
                </a:schemeClr>
              </a:buClr>
              <a:buSzPct val="100000"/>
              <a:buFont typeface="Wingdings" pitchFamily="2" charset="2"/>
              <a:buChar char="§"/>
              <a:defRPr sz="1800" b="0" i="0" kern="1200">
                <a:solidFill>
                  <a:schemeClr val="accent1"/>
                </a:solidFill>
                <a:latin typeface="+mn-lt"/>
                <a:ea typeface="+mn-ea"/>
                <a:cs typeface="+mn-cs"/>
              </a:defRPr>
            </a:lvl2pPr>
            <a:lvl3pPr marL="630000" indent="-270000" algn="l" defTabSz="914400" rtl="0" eaLnBrk="1" latinLnBrk="0" hangingPunct="1">
              <a:lnSpc>
                <a:spcPct val="100000"/>
              </a:lnSpc>
              <a:spcBef>
                <a:spcPts val="0"/>
              </a:spcBef>
              <a:spcAft>
                <a:spcPts val="600"/>
              </a:spcAft>
              <a:buClr>
                <a:schemeClr val="accent1">
                  <a:lumMod val="60000"/>
                  <a:lumOff val="40000"/>
                </a:schemeClr>
              </a:buClr>
              <a:buSzPct val="120000"/>
              <a:buFont typeface="Symbol" pitchFamily="18" charset="2"/>
              <a:buChar char="-"/>
              <a:defRPr sz="1500" b="0" i="0" kern="1200">
                <a:solidFill>
                  <a:schemeClr val="accent1"/>
                </a:solidFill>
                <a:latin typeface="+mn-lt"/>
                <a:ea typeface="+mn-ea"/>
                <a:cs typeface="+mn-cs"/>
              </a:defRPr>
            </a:lvl3pPr>
            <a:lvl4pPr marL="360000" indent="-360000" algn="l" defTabSz="914400" rtl="0" eaLnBrk="1" latinLnBrk="0" hangingPunct="1">
              <a:lnSpc>
                <a:spcPct val="100000"/>
              </a:lnSpc>
              <a:spcBef>
                <a:spcPts val="0"/>
              </a:spcBef>
              <a:spcAft>
                <a:spcPts val="600"/>
              </a:spcAft>
              <a:buFont typeface="+mj-lt"/>
              <a:buAutoNum type="arabicPeriod"/>
              <a:defRPr sz="1800" b="0" i="0" kern="1200">
                <a:solidFill>
                  <a:schemeClr val="accent1"/>
                </a:solidFill>
                <a:latin typeface="+mn-lt"/>
                <a:ea typeface="+mn-ea"/>
                <a:cs typeface="+mn-cs"/>
              </a:defRPr>
            </a:lvl4pPr>
            <a:lvl5pPr marL="0" indent="0" algn="l" defTabSz="914400" rtl="0" eaLnBrk="1" latinLnBrk="0" hangingPunct="1">
              <a:lnSpc>
                <a:spcPct val="100000"/>
              </a:lnSpc>
              <a:spcBef>
                <a:spcPts val="0"/>
              </a:spcBef>
              <a:spcAft>
                <a:spcPts val="600"/>
              </a:spcAft>
              <a:buFont typeface="+mj-lt"/>
              <a:buNone/>
              <a:defRPr sz="1200" b="0" i="1" kern="1200">
                <a:solidFill>
                  <a:schemeClr val="accent1"/>
                </a:solidFill>
                <a:latin typeface="+mn-lt"/>
                <a:ea typeface="+mn-ea"/>
                <a:cs typeface="+mn-cs"/>
              </a:defRPr>
            </a:lvl5pPr>
            <a:lvl6pPr marL="360000" indent="-360000" algn="l" defTabSz="914400" rtl="0" eaLnBrk="1" latinLnBrk="0" hangingPunct="1">
              <a:lnSpc>
                <a:spcPts val="2400"/>
              </a:lnSpc>
              <a:spcBef>
                <a:spcPts val="0"/>
              </a:spcBef>
              <a:spcAft>
                <a:spcPts val="600"/>
              </a:spcAft>
              <a:buFont typeface="+mj-lt"/>
              <a:buAutoNum type="arabicPeriod"/>
              <a:defRPr sz="1700" b="1" i="0" kern="120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IN" sz="1400" dirty="0"/>
          </a:p>
        </p:txBody>
      </p:sp>
      <p:sp>
        <p:nvSpPr>
          <p:cNvPr id="4" name="Content Placeholder 3">
            <a:extLst>
              <a:ext uri="{FF2B5EF4-FFF2-40B4-BE49-F238E27FC236}">
                <a16:creationId xmlns:a16="http://schemas.microsoft.com/office/drawing/2014/main" id="{25287676-5F6B-DF29-C887-8670D09B862B}"/>
              </a:ext>
            </a:extLst>
          </p:cNvPr>
          <p:cNvSpPr>
            <a:spLocks noGrp="1"/>
          </p:cNvSpPr>
          <p:nvPr>
            <p:ph sz="quarter" idx="14"/>
          </p:nvPr>
        </p:nvSpPr>
        <p:spPr>
          <a:xfrm>
            <a:off x="768351" y="4833136"/>
            <a:ext cx="11034269" cy="1405330"/>
          </a:xfrm>
          <a:noFill/>
        </p:spPr>
        <p:txBody>
          <a:bodyPr/>
          <a:lstStyle/>
          <a:p>
            <a:pPr marL="285750" indent="-285750">
              <a:lnSpc>
                <a:spcPct val="114000"/>
              </a:lnSpc>
              <a:buFont typeface="Arial" panose="020B0604020202020204" pitchFamily="34" charset="0"/>
              <a:buChar char="•"/>
            </a:pPr>
            <a:r>
              <a:rPr lang="en-US" sz="1400" dirty="0"/>
              <a:t>Oil reservoir is inside pump motor casing - hermetically sealed. </a:t>
            </a:r>
            <a:r>
              <a:rPr lang="en-US" sz="1400" b="1" dirty="0"/>
              <a:t>A hypothetical (worst-case) fire scenario was postulated in drywell.</a:t>
            </a:r>
          </a:p>
          <a:p>
            <a:pPr marL="285750" indent="-285750">
              <a:lnSpc>
                <a:spcPct val="114000"/>
              </a:lnSpc>
              <a:buFont typeface="Arial" panose="020B0604020202020204" pitchFamily="34" charset="0"/>
              <a:buChar char="•"/>
            </a:pPr>
            <a:r>
              <a:rPr lang="en-US" sz="1400" dirty="0"/>
              <a:t>Spontaneous ignition is not possible if oil spills (ignition temp. of oil is &gt; RRS temp., and oil cooling by the floor surface).</a:t>
            </a:r>
          </a:p>
          <a:p>
            <a:pPr marL="285750" indent="-285750">
              <a:lnSpc>
                <a:spcPct val="114000"/>
              </a:lnSpc>
              <a:buFont typeface="Arial" panose="020B0604020202020204" pitchFamily="34" charset="0"/>
              <a:buChar char="•"/>
            </a:pPr>
            <a:r>
              <a:rPr lang="en-US" sz="1400" dirty="0"/>
              <a:t>Oil leak flows into the drains to drywell sumps (covered by solid steel plates) → poor burning conditions.</a:t>
            </a:r>
          </a:p>
          <a:p>
            <a:pPr marL="285750" indent="-285750">
              <a:lnSpc>
                <a:spcPct val="114000"/>
              </a:lnSpc>
              <a:buFont typeface="Arial" panose="020B0604020202020204" pitchFamily="34" charset="0"/>
              <a:buChar char="•"/>
            </a:pPr>
            <a:r>
              <a:rPr lang="en-US" sz="1400" dirty="0"/>
              <a:t>Fire propagation is limited to one sector and damages equipment in the same sector only.</a:t>
            </a:r>
            <a:endParaRPr lang="en-IN" sz="1400" dirty="0"/>
          </a:p>
        </p:txBody>
      </p:sp>
    </p:spTree>
    <p:extLst>
      <p:ext uri="{BB962C8B-B14F-4D97-AF65-F5344CB8AC3E}">
        <p14:creationId xmlns:p14="http://schemas.microsoft.com/office/powerpoint/2010/main" val="1468576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US" dirty="0"/>
              <a:t>Stage-wise Screening of Flood Sources</a:t>
            </a:r>
            <a:endParaRPr lang="en-US" sz="1800" dirty="0"/>
          </a:p>
        </p:txBody>
      </p:sp>
      <p:sp>
        <p:nvSpPr>
          <p:cNvPr id="14" name="Content Placeholder 13">
            <a:extLst>
              <a:ext uri="{FF2B5EF4-FFF2-40B4-BE49-F238E27FC236}">
                <a16:creationId xmlns:a16="http://schemas.microsoft.com/office/drawing/2014/main" id="{0C7CFF41-07F5-3843-1044-ED358255A922}"/>
              </a:ext>
            </a:extLst>
          </p:cNvPr>
          <p:cNvSpPr>
            <a:spLocks noGrp="1"/>
          </p:cNvSpPr>
          <p:nvPr>
            <p:ph sz="quarter" idx="14"/>
          </p:nvPr>
        </p:nvSpPr>
        <p:spPr>
          <a:xfrm>
            <a:off x="763471" y="4253792"/>
            <a:ext cx="10805137" cy="1613667"/>
          </a:xfrm>
        </p:spPr>
        <p:txBody>
          <a:bodyPr/>
          <a:lstStyle/>
          <a:p>
            <a:pPr>
              <a:lnSpc>
                <a:spcPct val="114000"/>
              </a:lnSpc>
              <a:spcAft>
                <a:spcPts val="1200"/>
              </a:spcAft>
            </a:pPr>
            <a:r>
              <a:rPr lang="en-IN" sz="1600" b="1" dirty="0"/>
              <a:t>Some examples of screening:</a:t>
            </a:r>
          </a:p>
          <a:p>
            <a:pPr marL="285750" indent="-285750">
              <a:lnSpc>
                <a:spcPct val="114000"/>
              </a:lnSpc>
              <a:buFont typeface="Arial" panose="020B0604020202020204" pitchFamily="34" charset="0"/>
              <a:buChar char="•"/>
            </a:pPr>
            <a:r>
              <a:rPr lang="en-IN" sz="1400" dirty="0"/>
              <a:t>Flood sources located in non-safety areas such as MCW building, turbine building, non-safety divisions 10 &amp; 20, etc.</a:t>
            </a:r>
          </a:p>
          <a:p>
            <a:pPr marL="285750" indent="-285750">
              <a:lnSpc>
                <a:spcPct val="114000"/>
              </a:lnSpc>
              <a:buFont typeface="Arial" panose="020B0604020202020204" pitchFamily="34" charset="0"/>
              <a:buChar char="•"/>
            </a:pPr>
            <a:r>
              <a:rPr lang="en-US" sz="1400" dirty="0"/>
              <a:t>Classified equipment (like primary side piping, tanks, etc.) with seismic capacity greater than the screening level</a:t>
            </a:r>
          </a:p>
          <a:p>
            <a:pPr marL="285750" indent="-285750">
              <a:lnSpc>
                <a:spcPct val="114000"/>
              </a:lnSpc>
              <a:buFont typeface="Arial" panose="020B0604020202020204" pitchFamily="34" charset="0"/>
              <a:buChar char="•"/>
            </a:pPr>
            <a:r>
              <a:rPr lang="en-US" sz="1400" dirty="0"/>
              <a:t>Flood sources with low risk significance (i.e., damaging very few targets or safety equipment in the </a:t>
            </a:r>
            <a:r>
              <a:rPr lang="en-US" sz="1400" dirty="0" smtClean="0"/>
              <a:t>vicinity)</a:t>
            </a:r>
            <a:endParaRPr lang="en-IN" sz="1400" dirty="0"/>
          </a:p>
        </p:txBody>
      </p:sp>
      <p:sp>
        <p:nvSpPr>
          <p:cNvPr id="2" name="Datumsplatzhalter 1"/>
          <p:cNvSpPr>
            <a:spLocks noGrp="1"/>
          </p:cNvSpPr>
          <p:nvPr>
            <p:ph type="dt" sz="half" idx="15"/>
          </p:nvPr>
        </p:nvSpPr>
        <p:spPr/>
        <p:txBody>
          <a:bodyPr/>
          <a:lstStyle/>
          <a:p>
            <a:r>
              <a:rPr lang="en-US" dirty="0"/>
              <a:t>28.06.2022</a:t>
            </a:r>
            <a:endParaRPr lang="de-CH" dirty="0"/>
          </a:p>
        </p:txBody>
      </p:sp>
      <p:sp>
        <p:nvSpPr>
          <p:cNvPr id="3" name="Fußzeilenplatzhalter 2"/>
          <p:cNvSpPr>
            <a:spLocks noGrp="1"/>
          </p:cNvSpPr>
          <p:nvPr>
            <p:ph type="ftr" sz="quarter" idx="16"/>
          </p:nvPr>
        </p:nvSpPr>
        <p:spPr/>
        <p:txBody>
          <a:bodyPr/>
          <a:lstStyle/>
          <a:p>
            <a:r>
              <a:rPr lang="en-US" dirty="0"/>
              <a:t>16th Probabilistic Safety Assessment &amp; Management Conference </a:t>
            </a:r>
            <a:endParaRPr lang="de-CH" dirty="0"/>
          </a:p>
        </p:txBody>
      </p:sp>
      <p:sp>
        <p:nvSpPr>
          <p:cNvPr id="4" name="Foliennummernplatzhalter 3"/>
          <p:cNvSpPr>
            <a:spLocks noGrp="1"/>
          </p:cNvSpPr>
          <p:nvPr>
            <p:ph type="sldNum" sz="quarter" idx="17"/>
          </p:nvPr>
        </p:nvSpPr>
        <p:spPr/>
        <p:txBody>
          <a:bodyPr/>
          <a:lstStyle/>
          <a:p>
            <a:fld id="{8405FC36-B873-4C1D-A28A-E330272A5D99}" type="slidenum">
              <a:rPr lang="de-CH" smtClean="0"/>
              <a:t>12</a:t>
            </a:fld>
            <a:endParaRPr lang="de-CH"/>
          </a:p>
        </p:txBody>
      </p:sp>
      <p:sp>
        <p:nvSpPr>
          <p:cNvPr id="30" name="Inhaltsplatzhalter 5"/>
          <p:cNvSpPr txBox="1">
            <a:spLocks/>
          </p:cNvSpPr>
          <p:nvPr/>
        </p:nvSpPr>
        <p:spPr>
          <a:xfrm>
            <a:off x="839416" y="1326979"/>
            <a:ext cx="4823593" cy="417646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Symbol" pitchFamily="18" charset="2"/>
              <a:buNone/>
              <a:defRPr sz="1800" b="0" kern="1200">
                <a:solidFill>
                  <a:schemeClr val="accent1"/>
                </a:solidFill>
                <a:latin typeface="+mn-lt"/>
                <a:ea typeface="+mn-ea"/>
                <a:cs typeface="+mn-cs"/>
              </a:defRPr>
            </a:lvl1pPr>
            <a:lvl2pPr marL="360000" indent="-360000" algn="l" defTabSz="914400" rtl="0" eaLnBrk="1" latinLnBrk="0" hangingPunct="1">
              <a:lnSpc>
                <a:spcPct val="100000"/>
              </a:lnSpc>
              <a:spcBef>
                <a:spcPts val="0"/>
              </a:spcBef>
              <a:spcAft>
                <a:spcPts val="600"/>
              </a:spcAft>
              <a:buClr>
                <a:schemeClr val="accent1">
                  <a:lumMod val="60000"/>
                  <a:lumOff val="40000"/>
                </a:schemeClr>
              </a:buClr>
              <a:buSzPct val="100000"/>
              <a:buFont typeface="Wingdings" pitchFamily="2" charset="2"/>
              <a:buChar char="§"/>
              <a:defRPr sz="1800" b="0" i="0" kern="1200">
                <a:solidFill>
                  <a:schemeClr val="accent1"/>
                </a:solidFill>
                <a:latin typeface="+mn-lt"/>
                <a:ea typeface="+mn-ea"/>
                <a:cs typeface="+mn-cs"/>
              </a:defRPr>
            </a:lvl2pPr>
            <a:lvl3pPr marL="630000" indent="-270000" algn="l" defTabSz="914400" rtl="0" eaLnBrk="1" latinLnBrk="0" hangingPunct="1">
              <a:lnSpc>
                <a:spcPct val="100000"/>
              </a:lnSpc>
              <a:spcBef>
                <a:spcPts val="0"/>
              </a:spcBef>
              <a:spcAft>
                <a:spcPts val="600"/>
              </a:spcAft>
              <a:buClr>
                <a:schemeClr val="accent1">
                  <a:lumMod val="60000"/>
                  <a:lumOff val="40000"/>
                </a:schemeClr>
              </a:buClr>
              <a:buSzPct val="120000"/>
              <a:buFont typeface="Symbol" pitchFamily="18" charset="2"/>
              <a:buChar char="-"/>
              <a:defRPr sz="1500" b="0" i="0" kern="1200">
                <a:solidFill>
                  <a:schemeClr val="accent1"/>
                </a:solidFill>
                <a:latin typeface="+mn-lt"/>
                <a:ea typeface="+mn-ea"/>
                <a:cs typeface="+mn-cs"/>
              </a:defRPr>
            </a:lvl3pPr>
            <a:lvl4pPr marL="360000" indent="-360000" algn="l" defTabSz="914400" rtl="0" eaLnBrk="1" latinLnBrk="0" hangingPunct="1">
              <a:lnSpc>
                <a:spcPct val="100000"/>
              </a:lnSpc>
              <a:spcBef>
                <a:spcPts val="0"/>
              </a:spcBef>
              <a:spcAft>
                <a:spcPts val="600"/>
              </a:spcAft>
              <a:buFont typeface="+mj-lt"/>
              <a:buAutoNum type="arabicPeriod"/>
              <a:defRPr sz="1800" b="0" i="0" kern="1200">
                <a:solidFill>
                  <a:schemeClr val="accent1"/>
                </a:solidFill>
                <a:latin typeface="+mn-lt"/>
                <a:ea typeface="+mn-ea"/>
                <a:cs typeface="+mn-cs"/>
              </a:defRPr>
            </a:lvl4pPr>
            <a:lvl5pPr marL="0" indent="0" algn="l" defTabSz="914400" rtl="0" eaLnBrk="1" latinLnBrk="0" hangingPunct="1">
              <a:lnSpc>
                <a:spcPct val="100000"/>
              </a:lnSpc>
              <a:spcBef>
                <a:spcPts val="0"/>
              </a:spcBef>
              <a:spcAft>
                <a:spcPts val="600"/>
              </a:spcAft>
              <a:buFont typeface="+mj-lt"/>
              <a:buNone/>
              <a:defRPr sz="1200" b="0" i="1" kern="1200">
                <a:solidFill>
                  <a:schemeClr val="accent1"/>
                </a:solidFill>
                <a:latin typeface="+mn-lt"/>
                <a:ea typeface="+mn-ea"/>
                <a:cs typeface="+mn-cs"/>
              </a:defRPr>
            </a:lvl5pPr>
            <a:lvl6pPr marL="360000" indent="-360000" algn="l" defTabSz="914400" rtl="0" eaLnBrk="1" latinLnBrk="0" hangingPunct="1">
              <a:lnSpc>
                <a:spcPts val="2400"/>
              </a:lnSpc>
              <a:spcBef>
                <a:spcPts val="0"/>
              </a:spcBef>
              <a:spcAft>
                <a:spcPts val="600"/>
              </a:spcAft>
              <a:buFont typeface="+mj-lt"/>
              <a:buAutoNum type="arabicPeriod"/>
              <a:defRPr sz="1700" b="1" i="0" kern="120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endParaRPr lang="de-CH" sz="1400" b="1" dirty="0"/>
          </a:p>
          <a:p>
            <a:endParaRPr lang="de-CH" sz="1400" b="1" dirty="0"/>
          </a:p>
          <a:p>
            <a:endParaRPr lang="de-CH" sz="1400" dirty="0"/>
          </a:p>
          <a:p>
            <a:pPr marL="285750" indent="-285750">
              <a:buFont typeface="Arial" panose="020B0604020202020204" pitchFamily="34" charset="0"/>
              <a:buChar char="•"/>
            </a:pPr>
            <a:endParaRPr lang="de-CH" sz="1600" dirty="0"/>
          </a:p>
          <a:p>
            <a:pPr marL="285750" indent="-285750">
              <a:buFont typeface="Arial" panose="020B0604020202020204" pitchFamily="34" charset="0"/>
              <a:buChar char="•"/>
            </a:pPr>
            <a:endParaRPr lang="de-CH" sz="1600" b="1" dirty="0"/>
          </a:p>
          <a:p>
            <a:pPr marL="285750" indent="-285750">
              <a:buFont typeface="Arial" panose="020B0604020202020204" pitchFamily="34" charset="0"/>
              <a:buChar char="•"/>
            </a:pPr>
            <a:endParaRPr lang="de-CH" sz="1600" dirty="0"/>
          </a:p>
          <a:p>
            <a:pPr marL="285750" indent="-285750">
              <a:buFont typeface="Arial" panose="020B0604020202020204" pitchFamily="34" charset="0"/>
              <a:buChar char="•"/>
            </a:pPr>
            <a:endParaRPr lang="de-CH" sz="1600" dirty="0"/>
          </a:p>
        </p:txBody>
      </p:sp>
      <p:pic>
        <p:nvPicPr>
          <p:cNvPr id="9" name="Picture 8">
            <a:extLst>
              <a:ext uri="{FF2B5EF4-FFF2-40B4-BE49-F238E27FC236}">
                <a16:creationId xmlns:a16="http://schemas.microsoft.com/office/drawing/2014/main" id="{C092DEB4-08FA-CC44-633C-2AE48921C192}"/>
              </a:ext>
            </a:extLst>
          </p:cNvPr>
          <p:cNvPicPr>
            <a:picLocks noChangeAspect="1"/>
          </p:cNvPicPr>
          <p:nvPr/>
        </p:nvPicPr>
        <p:blipFill>
          <a:blip r:embed="rId3"/>
          <a:stretch>
            <a:fillRect/>
          </a:stretch>
        </p:blipFill>
        <p:spPr>
          <a:xfrm>
            <a:off x="763471" y="990541"/>
            <a:ext cx="4972490" cy="2876100"/>
          </a:xfrm>
          <a:prstGeom prst="rect">
            <a:avLst/>
          </a:prstGeom>
        </p:spPr>
      </p:pic>
      <p:pic>
        <p:nvPicPr>
          <p:cNvPr id="12" name="Picture 11">
            <a:extLst>
              <a:ext uri="{FF2B5EF4-FFF2-40B4-BE49-F238E27FC236}">
                <a16:creationId xmlns:a16="http://schemas.microsoft.com/office/drawing/2014/main" id="{B705CB13-D3DA-FAA2-FCA0-B56200E65793}"/>
              </a:ext>
            </a:extLst>
          </p:cNvPr>
          <p:cNvPicPr>
            <a:picLocks noChangeAspect="1"/>
          </p:cNvPicPr>
          <p:nvPr/>
        </p:nvPicPr>
        <p:blipFill>
          <a:blip r:embed="rId4"/>
          <a:stretch>
            <a:fillRect/>
          </a:stretch>
        </p:blipFill>
        <p:spPr>
          <a:xfrm>
            <a:off x="6296227" y="990540"/>
            <a:ext cx="4906289" cy="2876101"/>
          </a:xfrm>
          <a:prstGeom prst="rect">
            <a:avLst/>
          </a:prstGeom>
        </p:spPr>
      </p:pic>
    </p:spTree>
    <p:extLst>
      <p:ext uri="{BB962C8B-B14F-4D97-AF65-F5344CB8AC3E}">
        <p14:creationId xmlns:p14="http://schemas.microsoft.com/office/powerpoint/2010/main" val="4282036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2631D6A-A452-E16A-4614-DB504844A5C6}"/>
              </a:ext>
            </a:extLst>
          </p:cNvPr>
          <p:cNvSpPr>
            <a:spLocks noGrp="1"/>
          </p:cNvSpPr>
          <p:nvPr>
            <p:ph type="title"/>
          </p:nvPr>
        </p:nvSpPr>
        <p:spPr/>
        <p:txBody>
          <a:bodyPr/>
          <a:lstStyle/>
          <a:p>
            <a:r>
              <a:rPr lang="en-IN" dirty="0"/>
              <a:t>Screened-in SIFF Sources</a:t>
            </a:r>
            <a:endParaRPr lang="en-IN" dirty="0">
              <a:solidFill>
                <a:srgbClr val="FF0000"/>
              </a:solidFill>
            </a:endParaRPr>
          </a:p>
        </p:txBody>
      </p:sp>
      <p:sp>
        <p:nvSpPr>
          <p:cNvPr id="9" name="Content Placeholder 8">
            <a:extLst>
              <a:ext uri="{FF2B5EF4-FFF2-40B4-BE49-F238E27FC236}">
                <a16:creationId xmlns:a16="http://schemas.microsoft.com/office/drawing/2014/main" id="{137A3115-4937-8F5E-60A3-03B8B25187A9}"/>
              </a:ext>
            </a:extLst>
          </p:cNvPr>
          <p:cNvSpPr>
            <a:spLocks noGrp="1"/>
          </p:cNvSpPr>
          <p:nvPr>
            <p:ph sz="quarter" idx="13"/>
          </p:nvPr>
        </p:nvSpPr>
        <p:spPr>
          <a:xfrm>
            <a:off x="768351" y="980728"/>
            <a:ext cx="5471583" cy="4968551"/>
          </a:xfrm>
        </p:spPr>
        <p:txBody>
          <a:bodyPr/>
          <a:lstStyle/>
          <a:p>
            <a:pPr>
              <a:lnSpc>
                <a:spcPct val="114000"/>
              </a:lnSpc>
              <a:spcBef>
                <a:spcPts val="600"/>
              </a:spcBef>
            </a:pPr>
            <a:r>
              <a:rPr lang="en-IN" b="1" dirty="0"/>
              <a:t>Only 2 fire sprinklers were screened-in</a:t>
            </a:r>
            <a:r>
              <a:rPr lang="en-IN" dirty="0"/>
              <a:t> for deterministic evaluation (fragility data unavailable).</a:t>
            </a:r>
          </a:p>
          <a:p>
            <a:pPr marL="285750" indent="-285750">
              <a:lnSpc>
                <a:spcPct val="114000"/>
              </a:lnSpc>
              <a:spcBef>
                <a:spcPts val="600"/>
              </a:spcBef>
              <a:buFont typeface="Arial" panose="020B0604020202020204" pitchFamily="34" charset="0"/>
              <a:buChar char="•"/>
            </a:pPr>
            <a:r>
              <a:rPr lang="en-IN" sz="1600" dirty="0"/>
              <a:t>Highly hypothetical </a:t>
            </a:r>
            <a:r>
              <a:rPr lang="en-IN" sz="1600" dirty="0" smtClean="0"/>
              <a:t>scenario;</a:t>
            </a:r>
            <a:endParaRPr lang="en-IN" sz="1600" dirty="0"/>
          </a:p>
          <a:p>
            <a:pPr marL="285750" indent="-285750">
              <a:lnSpc>
                <a:spcPct val="114000"/>
              </a:lnSpc>
              <a:spcBef>
                <a:spcPts val="600"/>
              </a:spcBef>
              <a:buFont typeface="Arial" panose="020B0604020202020204" pitchFamily="34" charset="0"/>
              <a:buChar char="•"/>
            </a:pPr>
            <a:r>
              <a:rPr lang="en-IN" sz="1600" dirty="0"/>
              <a:t>Overall flow rate – Approx. 47-55 </a:t>
            </a:r>
            <a:r>
              <a:rPr lang="en-IN" sz="1600" dirty="0" smtClean="0"/>
              <a:t>m</a:t>
            </a:r>
            <a:r>
              <a:rPr lang="en-IN" sz="1600" baseline="30000" dirty="0" smtClean="0"/>
              <a:t>3</a:t>
            </a:r>
            <a:r>
              <a:rPr lang="en-IN" sz="1600" dirty="0" smtClean="0"/>
              <a:t>/hr;</a:t>
            </a:r>
            <a:endParaRPr lang="en-IN" sz="1600" dirty="0"/>
          </a:p>
          <a:p>
            <a:pPr marL="285750" indent="-285750">
              <a:lnSpc>
                <a:spcPct val="114000"/>
              </a:lnSpc>
              <a:spcBef>
                <a:spcPts val="600"/>
              </a:spcBef>
              <a:buFont typeface="Arial" panose="020B0604020202020204" pitchFamily="34" charset="0"/>
              <a:buChar char="•"/>
            </a:pPr>
            <a:r>
              <a:rPr lang="en-IN" sz="1600" dirty="0"/>
              <a:t>Damages nearby targets via spray </a:t>
            </a:r>
            <a:r>
              <a:rPr lang="en-IN" sz="1600" dirty="0" smtClean="0"/>
              <a:t>mechanism;</a:t>
            </a:r>
            <a:endParaRPr lang="en-IN" sz="1600" dirty="0"/>
          </a:p>
          <a:p>
            <a:pPr marL="285750" indent="-285750">
              <a:lnSpc>
                <a:spcPct val="114000"/>
              </a:lnSpc>
              <a:spcBef>
                <a:spcPts val="600"/>
              </a:spcBef>
              <a:buFont typeface="Arial" panose="020B0604020202020204" pitchFamily="34" charset="0"/>
              <a:buChar char="•"/>
            </a:pPr>
            <a:r>
              <a:rPr lang="en-IN" sz="1600" dirty="0"/>
              <a:t>KKL conducted dedicated walkdown in the compartment and anchorage calculations for sprinkler supports (to conclude that these will not lead to flooding</a:t>
            </a:r>
            <a:r>
              <a:rPr lang="en-IN" sz="1600" dirty="0" smtClean="0"/>
              <a:t>).</a:t>
            </a:r>
            <a:endParaRPr lang="en-IN" sz="1600" dirty="0"/>
          </a:p>
          <a:p>
            <a:pPr>
              <a:lnSpc>
                <a:spcPct val="114000"/>
              </a:lnSpc>
              <a:spcBef>
                <a:spcPts val="600"/>
              </a:spcBef>
            </a:pPr>
            <a:r>
              <a:rPr lang="en-US" dirty="0"/>
              <a:t>Hypothetically, if these sprinklers were to lead to seismic induced flooding → </a:t>
            </a:r>
            <a:r>
              <a:rPr lang="en-US" b="1" dirty="0"/>
              <a:t>No impact on the safe shutdown capability of the plant… (multiple shutdown paths available)</a:t>
            </a:r>
            <a:endParaRPr lang="en-IN" b="1" dirty="0"/>
          </a:p>
        </p:txBody>
      </p:sp>
      <p:pic>
        <p:nvPicPr>
          <p:cNvPr id="2" name="Inhaltsplatzhalter 1"/>
          <p:cNvPicPr>
            <a:picLocks noGrp="1" noChangeAspect="1"/>
          </p:cNvPicPr>
          <p:nvPr>
            <p:ph sz="quarter" idx="14"/>
          </p:nvPr>
        </p:nvPicPr>
        <p:blipFill>
          <a:blip r:embed="rId2"/>
          <a:stretch>
            <a:fillRect/>
          </a:stretch>
        </p:blipFill>
        <p:spPr>
          <a:xfrm>
            <a:off x="6548022" y="3861048"/>
            <a:ext cx="5075666" cy="2005444"/>
          </a:xfrm>
          <a:prstGeom prst="rect">
            <a:avLst/>
          </a:prstGeom>
        </p:spPr>
      </p:pic>
      <p:sp>
        <p:nvSpPr>
          <p:cNvPr id="5" name="Date Placeholder 4">
            <a:extLst>
              <a:ext uri="{FF2B5EF4-FFF2-40B4-BE49-F238E27FC236}">
                <a16:creationId xmlns:a16="http://schemas.microsoft.com/office/drawing/2014/main" id="{F33C059C-B6F7-AB3F-F87F-F6EA11308022}"/>
              </a:ext>
            </a:extLst>
          </p:cNvPr>
          <p:cNvSpPr>
            <a:spLocks noGrp="1"/>
          </p:cNvSpPr>
          <p:nvPr>
            <p:ph type="dt" sz="half" idx="15"/>
          </p:nvPr>
        </p:nvSpPr>
        <p:spPr/>
        <p:txBody>
          <a:bodyPr/>
          <a:lstStyle/>
          <a:p>
            <a:r>
              <a:rPr lang="en-US" dirty="0"/>
              <a:t>28.06.2022</a:t>
            </a:r>
            <a:endParaRPr lang="de-CH"/>
          </a:p>
        </p:txBody>
      </p:sp>
      <p:sp>
        <p:nvSpPr>
          <p:cNvPr id="6" name="Footer Placeholder 5">
            <a:extLst>
              <a:ext uri="{FF2B5EF4-FFF2-40B4-BE49-F238E27FC236}">
                <a16:creationId xmlns:a16="http://schemas.microsoft.com/office/drawing/2014/main" id="{3171BDFB-EB84-2767-1318-1B6B3803CB38}"/>
              </a:ext>
            </a:extLst>
          </p:cNvPr>
          <p:cNvSpPr>
            <a:spLocks noGrp="1"/>
          </p:cNvSpPr>
          <p:nvPr>
            <p:ph type="ftr" sz="quarter" idx="16"/>
          </p:nvPr>
        </p:nvSpPr>
        <p:spPr/>
        <p:txBody>
          <a:bodyPr/>
          <a:lstStyle/>
          <a:p>
            <a:r>
              <a:rPr lang="en-US" dirty="0"/>
              <a:t>16th Probabilistic Safety Assessment &amp; Management Conference </a:t>
            </a:r>
            <a:endParaRPr lang="de-CH"/>
          </a:p>
        </p:txBody>
      </p:sp>
      <p:sp>
        <p:nvSpPr>
          <p:cNvPr id="7" name="Slide Number Placeholder 6">
            <a:extLst>
              <a:ext uri="{FF2B5EF4-FFF2-40B4-BE49-F238E27FC236}">
                <a16:creationId xmlns:a16="http://schemas.microsoft.com/office/drawing/2014/main" id="{58353F36-8263-5907-D77B-57334713EABF}"/>
              </a:ext>
            </a:extLst>
          </p:cNvPr>
          <p:cNvSpPr>
            <a:spLocks noGrp="1"/>
          </p:cNvSpPr>
          <p:nvPr>
            <p:ph type="sldNum" sz="quarter" idx="17"/>
          </p:nvPr>
        </p:nvSpPr>
        <p:spPr/>
        <p:txBody>
          <a:bodyPr/>
          <a:lstStyle/>
          <a:p>
            <a:fld id="{8405FC36-B873-4C1D-A28A-E330272A5D99}" type="slidenum">
              <a:rPr lang="de-CH" smtClean="0"/>
              <a:t>13</a:t>
            </a:fld>
            <a:endParaRPr lang="de-CH"/>
          </a:p>
        </p:txBody>
      </p:sp>
      <p:pic>
        <p:nvPicPr>
          <p:cNvPr id="3" name="Grafik 2"/>
          <p:cNvPicPr>
            <a:picLocks noChangeAspect="1"/>
          </p:cNvPicPr>
          <p:nvPr/>
        </p:nvPicPr>
        <p:blipFill>
          <a:blip r:embed="rId3"/>
          <a:stretch>
            <a:fillRect/>
          </a:stretch>
        </p:blipFill>
        <p:spPr>
          <a:xfrm>
            <a:off x="6384032" y="797938"/>
            <a:ext cx="3054884" cy="2880320"/>
          </a:xfrm>
          <a:prstGeom prst="rect">
            <a:avLst/>
          </a:prstGeom>
        </p:spPr>
      </p:pic>
      <p:pic>
        <p:nvPicPr>
          <p:cNvPr id="10" name="Grafik 9"/>
          <p:cNvPicPr>
            <a:picLocks noChangeAspect="1"/>
          </p:cNvPicPr>
          <p:nvPr/>
        </p:nvPicPr>
        <p:blipFill>
          <a:blip r:embed="rId4"/>
          <a:stretch>
            <a:fillRect/>
          </a:stretch>
        </p:blipFill>
        <p:spPr>
          <a:xfrm>
            <a:off x="9085855" y="463139"/>
            <a:ext cx="2712138" cy="1997672"/>
          </a:xfrm>
          <a:prstGeom prst="rect">
            <a:avLst/>
          </a:prstGeom>
        </p:spPr>
      </p:pic>
    </p:spTree>
    <p:extLst>
      <p:ext uri="{BB962C8B-B14F-4D97-AF65-F5344CB8AC3E}">
        <p14:creationId xmlns:p14="http://schemas.microsoft.com/office/powerpoint/2010/main" val="3587254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en-US" dirty="0"/>
              <a:t>28.06.2022</a:t>
            </a:r>
            <a:endParaRPr lang="de-CH" dirty="0"/>
          </a:p>
        </p:txBody>
      </p:sp>
      <p:sp>
        <p:nvSpPr>
          <p:cNvPr id="3" name="Fußzeilenplatzhalter 2"/>
          <p:cNvSpPr>
            <a:spLocks noGrp="1"/>
          </p:cNvSpPr>
          <p:nvPr>
            <p:ph type="ftr" sz="quarter" idx="11"/>
          </p:nvPr>
        </p:nvSpPr>
        <p:spPr/>
        <p:txBody>
          <a:bodyPr/>
          <a:lstStyle/>
          <a:p>
            <a:r>
              <a:rPr lang="en-US" dirty="0"/>
              <a:t>16th Probabilistic Safety Assessment &amp; Management Conference </a:t>
            </a:r>
            <a:endParaRPr lang="de-CH" dirty="0"/>
          </a:p>
        </p:txBody>
      </p:sp>
      <p:sp>
        <p:nvSpPr>
          <p:cNvPr id="4" name="Foliennummernplatzhalter 3"/>
          <p:cNvSpPr>
            <a:spLocks noGrp="1"/>
          </p:cNvSpPr>
          <p:nvPr>
            <p:ph type="sldNum" sz="quarter" idx="12"/>
          </p:nvPr>
        </p:nvSpPr>
        <p:spPr/>
        <p:txBody>
          <a:bodyPr/>
          <a:lstStyle/>
          <a:p>
            <a:fld id="{8405FC36-B873-4C1D-A28A-E330272A5D99}" type="slidenum">
              <a:rPr lang="de-CH" smtClean="0"/>
              <a:t>14</a:t>
            </a:fld>
            <a:endParaRPr lang="de-CH"/>
          </a:p>
        </p:txBody>
      </p:sp>
      <p:sp>
        <p:nvSpPr>
          <p:cNvPr id="5" name="Titel 4"/>
          <p:cNvSpPr>
            <a:spLocks noGrp="1"/>
          </p:cNvSpPr>
          <p:nvPr>
            <p:ph type="title"/>
          </p:nvPr>
        </p:nvSpPr>
        <p:spPr/>
        <p:txBody>
          <a:bodyPr/>
          <a:lstStyle/>
          <a:p>
            <a:r>
              <a:rPr lang="en-US" dirty="0"/>
              <a:t>Consolidated Outputs </a:t>
            </a:r>
            <a:r>
              <a:rPr lang="de-CH" dirty="0"/>
              <a:t>- </a:t>
            </a:r>
            <a:r>
              <a:rPr lang="en-GB" dirty="0"/>
              <a:t>Compartment-wise Fact Sheets</a:t>
            </a:r>
            <a:endParaRPr lang="de-CH" dirty="0"/>
          </a:p>
        </p:txBody>
      </p:sp>
      <p:sp>
        <p:nvSpPr>
          <p:cNvPr id="6" name="Inhaltsplatzhalter 5"/>
          <p:cNvSpPr>
            <a:spLocks noGrp="1"/>
          </p:cNvSpPr>
          <p:nvPr>
            <p:ph sz="quarter" idx="13"/>
          </p:nvPr>
        </p:nvSpPr>
        <p:spPr>
          <a:xfrm>
            <a:off x="10200456" y="1772814"/>
            <a:ext cx="1657111" cy="1440161"/>
          </a:xfrm>
          <a:prstGeom prst="roundRect">
            <a:avLst/>
          </a:prstGeom>
        </p:spPr>
        <p:style>
          <a:lnRef idx="1">
            <a:schemeClr val="accent4"/>
          </a:lnRef>
          <a:fillRef idx="2">
            <a:schemeClr val="accent4"/>
          </a:fillRef>
          <a:effectRef idx="1">
            <a:schemeClr val="accent4"/>
          </a:effectRef>
          <a:fontRef idx="minor">
            <a:schemeClr val="dk1"/>
          </a:fontRef>
        </p:style>
        <p:txBody>
          <a:bodyPr anchor="b" anchorCtr="0"/>
          <a:lstStyle/>
          <a:p>
            <a:pPr marL="0" lvl="1" indent="0" algn="ctr">
              <a:spcBef>
                <a:spcPts val="600"/>
              </a:spcBef>
              <a:spcAft>
                <a:spcPts val="0"/>
              </a:spcAft>
              <a:buClrTx/>
              <a:buNone/>
            </a:pPr>
            <a:r>
              <a:rPr lang="de-CH" sz="1400" dirty="0">
                <a:solidFill>
                  <a:schemeClr val="bg1"/>
                </a:solidFill>
                <a:latin typeface="+mj-lt"/>
              </a:rPr>
              <a:t>Automated generation of fact sheets using MS Excel (VBA) in-house tool</a:t>
            </a:r>
          </a:p>
        </p:txBody>
      </p:sp>
      <p:pic>
        <p:nvPicPr>
          <p:cNvPr id="7" name="Grafik 6"/>
          <p:cNvPicPr>
            <a:picLocks noChangeAspect="1"/>
          </p:cNvPicPr>
          <p:nvPr/>
        </p:nvPicPr>
        <p:blipFill>
          <a:blip r:embed="rId2"/>
          <a:stretch>
            <a:fillRect/>
          </a:stretch>
        </p:blipFill>
        <p:spPr>
          <a:xfrm>
            <a:off x="772394" y="857438"/>
            <a:ext cx="4099469" cy="5392101"/>
          </a:xfrm>
          <a:prstGeom prst="rect">
            <a:avLst/>
          </a:prstGeom>
          <a:ln>
            <a:solidFill>
              <a:schemeClr val="accent1"/>
            </a:solidFill>
          </a:ln>
        </p:spPr>
      </p:pic>
      <p:pic>
        <p:nvPicPr>
          <p:cNvPr id="8" name="Grafik 7"/>
          <p:cNvPicPr>
            <a:picLocks noChangeAspect="1"/>
          </p:cNvPicPr>
          <p:nvPr/>
        </p:nvPicPr>
        <p:blipFill>
          <a:blip r:embed="rId3"/>
          <a:stretch>
            <a:fillRect/>
          </a:stretch>
        </p:blipFill>
        <p:spPr>
          <a:xfrm>
            <a:off x="4915151" y="1245265"/>
            <a:ext cx="5130506" cy="2722092"/>
          </a:xfrm>
          <a:prstGeom prst="rect">
            <a:avLst/>
          </a:prstGeom>
          <a:ln>
            <a:solidFill>
              <a:schemeClr val="accent1"/>
            </a:solidFill>
          </a:ln>
        </p:spPr>
      </p:pic>
      <p:pic>
        <p:nvPicPr>
          <p:cNvPr id="10" name="Grafik 9"/>
          <p:cNvPicPr>
            <a:picLocks noChangeAspect="1"/>
          </p:cNvPicPr>
          <p:nvPr/>
        </p:nvPicPr>
        <p:blipFill>
          <a:blip r:embed="rId4"/>
          <a:stretch>
            <a:fillRect/>
          </a:stretch>
        </p:blipFill>
        <p:spPr>
          <a:xfrm>
            <a:off x="4915151" y="4023788"/>
            <a:ext cx="7017281" cy="2225751"/>
          </a:xfrm>
          <a:prstGeom prst="rect">
            <a:avLst/>
          </a:prstGeom>
          <a:ln>
            <a:solidFill>
              <a:schemeClr val="accent1"/>
            </a:solidFill>
          </a:ln>
        </p:spPr>
      </p:pic>
      <p:grpSp>
        <p:nvGrpSpPr>
          <p:cNvPr id="12" name="Group 11">
            <a:extLst>
              <a:ext uri="{FF2B5EF4-FFF2-40B4-BE49-F238E27FC236}">
                <a16:creationId xmlns:a16="http://schemas.microsoft.com/office/drawing/2014/main" id="{20B6E891-B6A5-EB9D-CAF9-0DC847983AE1}"/>
              </a:ext>
            </a:extLst>
          </p:cNvPr>
          <p:cNvGrpSpPr/>
          <p:nvPr/>
        </p:nvGrpSpPr>
        <p:grpSpPr>
          <a:xfrm>
            <a:off x="5168734" y="819690"/>
            <a:ext cx="6688833" cy="257791"/>
            <a:chOff x="5168734" y="796152"/>
            <a:chExt cx="6688833" cy="257791"/>
          </a:xfrm>
        </p:grpSpPr>
        <p:sp>
          <p:nvSpPr>
            <p:cNvPr id="13" name="Freeform: Shape 12">
              <a:extLst>
                <a:ext uri="{FF2B5EF4-FFF2-40B4-BE49-F238E27FC236}">
                  <a16:creationId xmlns:a16="http://schemas.microsoft.com/office/drawing/2014/main" id="{02BE1B91-89A5-5E62-27BE-CAC646189309}"/>
                </a:ext>
              </a:extLst>
            </p:cNvPr>
            <p:cNvSpPr/>
            <p:nvPr/>
          </p:nvSpPr>
          <p:spPr>
            <a:xfrm>
              <a:off x="5168734" y="801943"/>
              <a:ext cx="3259703" cy="252000"/>
            </a:xfrm>
            <a:custGeom>
              <a:avLst/>
              <a:gdLst>
                <a:gd name="connsiteX0" fmla="*/ 0 w 3259703"/>
                <a:gd name="connsiteY0" fmla="*/ 0 h 346801"/>
                <a:gd name="connsiteX1" fmla="*/ 3259703 w 3259703"/>
                <a:gd name="connsiteY1" fmla="*/ 0 h 346801"/>
                <a:gd name="connsiteX2" fmla="*/ 3259703 w 3259703"/>
                <a:gd name="connsiteY2" fmla="*/ 346801 h 346801"/>
                <a:gd name="connsiteX3" fmla="*/ 0 w 3259703"/>
                <a:gd name="connsiteY3" fmla="*/ 346801 h 346801"/>
                <a:gd name="connsiteX4" fmla="*/ 0 w 3259703"/>
                <a:gd name="connsiteY4" fmla="*/ 0 h 346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9703" h="346801">
                  <a:moveTo>
                    <a:pt x="0" y="0"/>
                  </a:moveTo>
                  <a:lnTo>
                    <a:pt x="3259703" y="0"/>
                  </a:lnTo>
                  <a:lnTo>
                    <a:pt x="3259703" y="346801"/>
                  </a:lnTo>
                  <a:lnTo>
                    <a:pt x="0" y="346801"/>
                  </a:lnTo>
                  <a:lnTo>
                    <a:pt x="0" y="0"/>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200" b="1" kern="1200" dirty="0">
                  <a:latin typeface="+mj-lt"/>
                </a:rPr>
                <a:t>458 Fire Compartment Fact Sheets</a:t>
              </a:r>
              <a:endParaRPr lang="en-IN" sz="1200" kern="1200" dirty="0"/>
            </a:p>
          </p:txBody>
        </p:sp>
        <p:sp>
          <p:nvSpPr>
            <p:cNvPr id="14" name="Freeform: Shape 13">
              <a:extLst>
                <a:ext uri="{FF2B5EF4-FFF2-40B4-BE49-F238E27FC236}">
                  <a16:creationId xmlns:a16="http://schemas.microsoft.com/office/drawing/2014/main" id="{BC78549E-33DC-1EE5-3BB2-DF26298749AE}"/>
                </a:ext>
              </a:extLst>
            </p:cNvPr>
            <p:cNvSpPr/>
            <p:nvPr/>
          </p:nvSpPr>
          <p:spPr>
            <a:xfrm>
              <a:off x="8597864" y="796152"/>
              <a:ext cx="3259703" cy="252000"/>
            </a:xfrm>
            <a:custGeom>
              <a:avLst/>
              <a:gdLst>
                <a:gd name="connsiteX0" fmla="*/ 0 w 3259703"/>
                <a:gd name="connsiteY0" fmla="*/ 0 h 346801"/>
                <a:gd name="connsiteX1" fmla="*/ 3259703 w 3259703"/>
                <a:gd name="connsiteY1" fmla="*/ 0 h 346801"/>
                <a:gd name="connsiteX2" fmla="*/ 3259703 w 3259703"/>
                <a:gd name="connsiteY2" fmla="*/ 346801 h 346801"/>
                <a:gd name="connsiteX3" fmla="*/ 0 w 3259703"/>
                <a:gd name="connsiteY3" fmla="*/ 346801 h 346801"/>
                <a:gd name="connsiteX4" fmla="*/ 0 w 3259703"/>
                <a:gd name="connsiteY4" fmla="*/ 0 h 346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9703" h="346801">
                  <a:moveTo>
                    <a:pt x="0" y="0"/>
                  </a:moveTo>
                  <a:lnTo>
                    <a:pt x="3259703" y="0"/>
                  </a:lnTo>
                  <a:lnTo>
                    <a:pt x="3259703" y="346801"/>
                  </a:lnTo>
                  <a:lnTo>
                    <a:pt x="0" y="346801"/>
                  </a:lnTo>
                  <a:lnTo>
                    <a:pt x="0" y="0"/>
                  </a:lnTo>
                  <a:close/>
                </a:path>
              </a:pathLst>
            </a:custGeom>
          </p:spPr>
          <p:style>
            <a:lnRef idx="0">
              <a:schemeClr val="lt1">
                <a:hueOff val="0"/>
                <a:satOff val="0"/>
                <a:lumOff val="0"/>
                <a:alphaOff val="0"/>
              </a:schemeClr>
            </a:lnRef>
            <a:fillRef idx="3">
              <a:schemeClr val="accent2">
                <a:hueOff val="4588189"/>
                <a:satOff val="-14516"/>
                <a:lumOff val="-12157"/>
                <a:alphaOff val="0"/>
              </a:schemeClr>
            </a:fillRef>
            <a:effectRef idx="3">
              <a:schemeClr val="accent2">
                <a:hueOff val="4588189"/>
                <a:satOff val="-14516"/>
                <a:lumOff val="-12157"/>
                <a:alphaOff val="0"/>
              </a:schemeClr>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200" b="1" kern="1200" dirty="0">
                  <a:latin typeface="+mj-lt"/>
                </a:rPr>
                <a:t>56 Flood Compartment Fact Sheets</a:t>
              </a:r>
              <a:endParaRPr lang="en-IN" sz="1200" kern="1200" dirty="0"/>
            </a:p>
          </p:txBody>
        </p:sp>
      </p:grpSp>
      <p:pic>
        <p:nvPicPr>
          <p:cNvPr id="11" name="Graphic 10" descr="Web design with solid fill">
            <a:extLst>
              <a:ext uri="{FF2B5EF4-FFF2-40B4-BE49-F238E27FC236}">
                <a16:creationId xmlns:a16="http://schemas.microsoft.com/office/drawing/2014/main" id="{BFBF773D-6B3A-F449-605E-3A155423825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0632504" y="1367086"/>
            <a:ext cx="787102" cy="787102"/>
          </a:xfrm>
          <a:prstGeom prst="rect">
            <a:avLst/>
          </a:prstGeom>
        </p:spPr>
      </p:pic>
    </p:spTree>
    <p:extLst>
      <p:ext uri="{BB962C8B-B14F-4D97-AF65-F5344CB8AC3E}">
        <p14:creationId xmlns:p14="http://schemas.microsoft.com/office/powerpoint/2010/main" val="499664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627625-1981-2EBD-378A-EC20E7364010}"/>
              </a:ext>
            </a:extLst>
          </p:cNvPr>
          <p:cNvSpPr>
            <a:spLocks noGrp="1"/>
          </p:cNvSpPr>
          <p:nvPr>
            <p:ph type="dt" sz="half" idx="10"/>
          </p:nvPr>
        </p:nvSpPr>
        <p:spPr/>
        <p:txBody>
          <a:bodyPr/>
          <a:lstStyle/>
          <a:p>
            <a:r>
              <a:rPr lang="en-US" dirty="0"/>
              <a:t>28.06.2022</a:t>
            </a:r>
            <a:endParaRPr lang="de-CH"/>
          </a:p>
        </p:txBody>
      </p:sp>
      <p:sp>
        <p:nvSpPr>
          <p:cNvPr id="3" name="Footer Placeholder 2">
            <a:extLst>
              <a:ext uri="{FF2B5EF4-FFF2-40B4-BE49-F238E27FC236}">
                <a16:creationId xmlns:a16="http://schemas.microsoft.com/office/drawing/2014/main" id="{8299893D-EA8C-7674-8E85-98DD7BC7DD99}"/>
              </a:ext>
            </a:extLst>
          </p:cNvPr>
          <p:cNvSpPr>
            <a:spLocks noGrp="1"/>
          </p:cNvSpPr>
          <p:nvPr>
            <p:ph type="ftr" sz="quarter" idx="11"/>
          </p:nvPr>
        </p:nvSpPr>
        <p:spPr/>
        <p:txBody>
          <a:bodyPr/>
          <a:lstStyle/>
          <a:p>
            <a:r>
              <a:rPr lang="en-US" dirty="0"/>
              <a:t>16th Probabilistic Safety Assessment &amp; Management Conference </a:t>
            </a:r>
            <a:endParaRPr lang="de-CH"/>
          </a:p>
        </p:txBody>
      </p:sp>
      <p:sp>
        <p:nvSpPr>
          <p:cNvPr id="4" name="Slide Number Placeholder 3">
            <a:extLst>
              <a:ext uri="{FF2B5EF4-FFF2-40B4-BE49-F238E27FC236}">
                <a16:creationId xmlns:a16="http://schemas.microsoft.com/office/drawing/2014/main" id="{E332A419-79C3-E95F-9ACD-48A24DF47F0E}"/>
              </a:ext>
            </a:extLst>
          </p:cNvPr>
          <p:cNvSpPr>
            <a:spLocks noGrp="1"/>
          </p:cNvSpPr>
          <p:nvPr>
            <p:ph type="sldNum" sz="quarter" idx="12"/>
          </p:nvPr>
        </p:nvSpPr>
        <p:spPr/>
        <p:txBody>
          <a:bodyPr/>
          <a:lstStyle/>
          <a:p>
            <a:fld id="{8405FC36-B873-4C1D-A28A-E330272A5D99}" type="slidenum">
              <a:rPr lang="de-CH" smtClean="0"/>
              <a:t>15</a:t>
            </a:fld>
            <a:endParaRPr lang="de-CH"/>
          </a:p>
        </p:txBody>
      </p:sp>
      <p:sp>
        <p:nvSpPr>
          <p:cNvPr id="5" name="Title 4">
            <a:extLst>
              <a:ext uri="{FF2B5EF4-FFF2-40B4-BE49-F238E27FC236}">
                <a16:creationId xmlns:a16="http://schemas.microsoft.com/office/drawing/2014/main" id="{61CAF37D-D276-B520-D577-F87AE2B2E47A}"/>
              </a:ext>
            </a:extLst>
          </p:cNvPr>
          <p:cNvSpPr>
            <a:spLocks noGrp="1"/>
          </p:cNvSpPr>
          <p:nvPr>
            <p:ph type="title"/>
          </p:nvPr>
        </p:nvSpPr>
        <p:spPr/>
        <p:txBody>
          <a:bodyPr/>
          <a:lstStyle/>
          <a:p>
            <a:r>
              <a:rPr lang="en-IN" dirty="0"/>
              <a:t>Analysis of Explosive Materials &amp; Seismic Interactions</a:t>
            </a:r>
            <a:endParaRPr lang="en-IN" dirty="0">
              <a:solidFill>
                <a:srgbClr val="FF0000"/>
              </a:solidFill>
            </a:endParaRPr>
          </a:p>
        </p:txBody>
      </p:sp>
      <p:sp>
        <p:nvSpPr>
          <p:cNvPr id="6" name="Content Placeholder 5">
            <a:extLst>
              <a:ext uri="{FF2B5EF4-FFF2-40B4-BE49-F238E27FC236}">
                <a16:creationId xmlns:a16="http://schemas.microsoft.com/office/drawing/2014/main" id="{5EE2A8D0-DCFE-D71F-08AD-EC4872347832}"/>
              </a:ext>
            </a:extLst>
          </p:cNvPr>
          <p:cNvSpPr>
            <a:spLocks noGrp="1"/>
          </p:cNvSpPr>
          <p:nvPr>
            <p:ph sz="quarter" idx="13"/>
          </p:nvPr>
        </p:nvSpPr>
        <p:spPr>
          <a:xfrm>
            <a:off x="768351" y="980728"/>
            <a:ext cx="11089216" cy="4680297"/>
          </a:xfrm>
        </p:spPr>
        <p:txBody>
          <a:bodyPr/>
          <a:lstStyle/>
          <a:p>
            <a:pPr>
              <a:lnSpc>
                <a:spcPct val="114000"/>
              </a:lnSpc>
              <a:spcBef>
                <a:spcPts val="600"/>
              </a:spcBef>
            </a:pPr>
            <a:r>
              <a:rPr lang="en-US" sz="1800" b="1" dirty="0"/>
              <a:t>Possibility of seismic-induced explosions deemed unlikely based on:</a:t>
            </a:r>
          </a:p>
          <a:p>
            <a:pPr marL="285750" indent="-285750">
              <a:lnSpc>
                <a:spcPct val="114000"/>
              </a:lnSpc>
              <a:spcBef>
                <a:spcPts val="600"/>
              </a:spcBef>
              <a:buFont typeface="Arial" panose="020B0604020202020204" pitchFamily="34" charset="0"/>
              <a:buChar char="•"/>
            </a:pPr>
            <a:r>
              <a:rPr lang="en-US" dirty="0"/>
              <a:t>Review of safety, design and operational aspects related to hydrogen trailers, oxygen </a:t>
            </a:r>
            <a:r>
              <a:rPr lang="en-US" dirty="0" smtClean="0"/>
              <a:t>tanks;</a:t>
            </a:r>
            <a:endParaRPr lang="en-US" dirty="0"/>
          </a:p>
          <a:p>
            <a:pPr marL="285750" indent="-285750">
              <a:lnSpc>
                <a:spcPct val="114000"/>
              </a:lnSpc>
              <a:spcBef>
                <a:spcPts val="600"/>
              </a:spcBef>
              <a:buFont typeface="Arial" panose="020B0604020202020204" pitchFamily="34" charset="0"/>
              <a:buChar char="•"/>
            </a:pPr>
            <a:r>
              <a:rPr lang="en-US" dirty="0"/>
              <a:t>Use of non-combustible materials in the vicinity of valves, pipes, </a:t>
            </a:r>
            <a:r>
              <a:rPr lang="en-US" dirty="0" smtClean="0"/>
              <a:t>etc.;</a:t>
            </a:r>
            <a:endParaRPr lang="en-US" dirty="0"/>
          </a:p>
          <a:p>
            <a:pPr marL="285750" indent="-285750">
              <a:lnSpc>
                <a:spcPct val="114000"/>
              </a:lnSpc>
              <a:spcBef>
                <a:spcPts val="600"/>
              </a:spcBef>
              <a:buFont typeface="Arial" panose="020B0604020202020204" pitchFamily="34" charset="0"/>
              <a:buChar char="•"/>
            </a:pPr>
            <a:r>
              <a:rPr lang="en-IN" dirty="0"/>
              <a:t>Adequate ventilation to prevent formation of ignition </a:t>
            </a:r>
            <a:r>
              <a:rPr lang="en-IN" dirty="0" smtClean="0"/>
              <a:t>mixture;</a:t>
            </a:r>
            <a:endParaRPr lang="en-IN" dirty="0"/>
          </a:p>
          <a:p>
            <a:pPr marL="285750" indent="-285750">
              <a:lnSpc>
                <a:spcPct val="114000"/>
              </a:lnSpc>
              <a:spcBef>
                <a:spcPts val="600"/>
              </a:spcBef>
              <a:buFont typeface="Arial" panose="020B0604020202020204" pitchFamily="34" charset="0"/>
              <a:buChar char="•"/>
            </a:pPr>
            <a:r>
              <a:rPr lang="en-IN" dirty="0"/>
              <a:t>Leak sniffers to isolate leakages (manual / automatic) and </a:t>
            </a:r>
            <a:r>
              <a:rPr lang="en-IN" dirty="0" smtClean="0"/>
              <a:t>alarms;</a:t>
            </a:r>
            <a:endParaRPr lang="en-IN" dirty="0"/>
          </a:p>
          <a:p>
            <a:pPr marL="285750" indent="-285750">
              <a:lnSpc>
                <a:spcPct val="114000"/>
              </a:lnSpc>
              <a:spcBef>
                <a:spcPts val="600"/>
              </a:spcBef>
              <a:buFont typeface="Arial" panose="020B0604020202020204" pitchFamily="34" charset="0"/>
              <a:buChar char="•"/>
            </a:pPr>
            <a:r>
              <a:rPr lang="en-IN" dirty="0"/>
              <a:t>Located away (or shielded) from safety </a:t>
            </a:r>
            <a:r>
              <a:rPr lang="en-IN" dirty="0" smtClean="0"/>
              <a:t>buildings.</a:t>
            </a:r>
            <a:endParaRPr lang="en-IN" dirty="0"/>
          </a:p>
          <a:p>
            <a:pPr>
              <a:lnSpc>
                <a:spcPct val="114000"/>
              </a:lnSpc>
              <a:spcBef>
                <a:spcPts val="1200"/>
              </a:spcBef>
            </a:pPr>
            <a:r>
              <a:rPr lang="en-IN" b="1" dirty="0"/>
              <a:t>Seismic interactions:</a:t>
            </a:r>
          </a:p>
          <a:p>
            <a:pPr marL="285750" indent="-285750">
              <a:lnSpc>
                <a:spcPct val="114000"/>
              </a:lnSpc>
              <a:spcBef>
                <a:spcPts val="600"/>
              </a:spcBef>
              <a:buFont typeface="Arial" panose="020B0604020202020204" pitchFamily="34" charset="0"/>
              <a:buChar char="•"/>
            </a:pPr>
            <a:r>
              <a:rPr lang="en-US" dirty="0"/>
              <a:t>Potential candidates identified during plant </a:t>
            </a:r>
            <a:r>
              <a:rPr lang="en-US" dirty="0" err="1" smtClean="0"/>
              <a:t>walkdown</a:t>
            </a:r>
            <a:r>
              <a:rPr lang="en-US" dirty="0"/>
              <a:t>;</a:t>
            </a:r>
          </a:p>
          <a:p>
            <a:pPr marL="285750" indent="-285750">
              <a:lnSpc>
                <a:spcPct val="114000"/>
              </a:lnSpc>
              <a:spcBef>
                <a:spcPts val="600"/>
              </a:spcBef>
              <a:buFont typeface="Arial" panose="020B0604020202020204" pitchFamily="34" charset="0"/>
              <a:buChar char="•"/>
            </a:pPr>
            <a:r>
              <a:rPr lang="en-US" dirty="0"/>
              <a:t>All findings were resolved as per seismic housekeeping </a:t>
            </a:r>
            <a:r>
              <a:rPr lang="en-US" dirty="0" smtClean="0"/>
              <a:t>practices;</a:t>
            </a:r>
            <a:endParaRPr lang="en-US" dirty="0"/>
          </a:p>
          <a:p>
            <a:pPr marL="285750" indent="-285750">
              <a:lnSpc>
                <a:spcPct val="114000"/>
              </a:lnSpc>
              <a:spcBef>
                <a:spcPts val="600"/>
              </a:spcBef>
              <a:buFont typeface="Arial" panose="020B0604020202020204" pitchFamily="34" charset="0"/>
              <a:buChar char="•"/>
            </a:pPr>
            <a:r>
              <a:rPr lang="en-US" dirty="0"/>
              <a:t>Resolutions for findings verified by ENSI </a:t>
            </a:r>
            <a:r>
              <a:rPr lang="en-US" dirty="0" smtClean="0"/>
              <a:t>inspections.</a:t>
            </a:r>
            <a:endParaRPr lang="en-US" dirty="0"/>
          </a:p>
          <a:p>
            <a:pPr marL="285750" indent="-285750">
              <a:lnSpc>
                <a:spcPct val="114000"/>
              </a:lnSpc>
              <a:spcBef>
                <a:spcPts val="600"/>
              </a:spcBef>
              <a:buFont typeface="Arial" panose="020B0604020202020204" pitchFamily="34" charset="0"/>
              <a:buChar char="•"/>
            </a:pPr>
            <a:endParaRPr lang="en-IN" dirty="0"/>
          </a:p>
        </p:txBody>
      </p:sp>
      <p:graphicFrame>
        <p:nvGraphicFramePr>
          <p:cNvPr id="7" name="Diagram 6">
            <a:extLst>
              <a:ext uri="{FF2B5EF4-FFF2-40B4-BE49-F238E27FC236}">
                <a16:creationId xmlns:a16="http://schemas.microsoft.com/office/drawing/2014/main" id="{7A2068DC-DBF2-0FC8-6B4C-E5AE3EBF4CDE}"/>
              </a:ext>
            </a:extLst>
          </p:cNvPr>
          <p:cNvGraphicFramePr/>
          <p:nvPr>
            <p:extLst>
              <p:ext uri="{D42A27DB-BD31-4B8C-83A1-F6EECF244321}">
                <p14:modId xmlns:p14="http://schemas.microsoft.com/office/powerpoint/2010/main" val="3476414195"/>
              </p:ext>
            </p:extLst>
          </p:nvPr>
        </p:nvGraphicFramePr>
        <p:xfrm>
          <a:off x="6889958" y="2132856"/>
          <a:ext cx="4967609" cy="4077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5858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en-US" dirty="0"/>
              <a:t>28.06.2022</a:t>
            </a:r>
            <a:endParaRPr lang="de-CH" dirty="0"/>
          </a:p>
        </p:txBody>
      </p:sp>
      <p:sp>
        <p:nvSpPr>
          <p:cNvPr id="3" name="Fußzeilenplatzhalter 2"/>
          <p:cNvSpPr>
            <a:spLocks noGrp="1"/>
          </p:cNvSpPr>
          <p:nvPr>
            <p:ph type="ftr" sz="quarter" idx="11"/>
          </p:nvPr>
        </p:nvSpPr>
        <p:spPr/>
        <p:txBody>
          <a:bodyPr/>
          <a:lstStyle/>
          <a:p>
            <a:r>
              <a:rPr lang="en-US" dirty="0"/>
              <a:t>16th Probabilistic Safety Assessment &amp; Management Conference </a:t>
            </a:r>
            <a:endParaRPr lang="de-CH" dirty="0"/>
          </a:p>
        </p:txBody>
      </p:sp>
      <p:sp>
        <p:nvSpPr>
          <p:cNvPr id="4" name="Foliennummernplatzhalter 3"/>
          <p:cNvSpPr>
            <a:spLocks noGrp="1"/>
          </p:cNvSpPr>
          <p:nvPr>
            <p:ph type="sldNum" sz="quarter" idx="12"/>
          </p:nvPr>
        </p:nvSpPr>
        <p:spPr/>
        <p:txBody>
          <a:bodyPr/>
          <a:lstStyle/>
          <a:p>
            <a:fld id="{8405FC36-B873-4C1D-A28A-E330272A5D99}" type="slidenum">
              <a:rPr lang="de-CH" smtClean="0"/>
              <a:t>16</a:t>
            </a:fld>
            <a:endParaRPr lang="de-CH"/>
          </a:p>
        </p:txBody>
      </p:sp>
      <p:sp>
        <p:nvSpPr>
          <p:cNvPr id="5" name="Titel 4"/>
          <p:cNvSpPr>
            <a:spLocks noGrp="1"/>
          </p:cNvSpPr>
          <p:nvPr>
            <p:ph type="title"/>
          </p:nvPr>
        </p:nvSpPr>
        <p:spPr>
          <a:xfrm>
            <a:off x="768351" y="333383"/>
            <a:ext cx="11089216" cy="359314"/>
          </a:xfrm>
        </p:spPr>
        <p:txBody>
          <a:bodyPr/>
          <a:lstStyle/>
          <a:p>
            <a:r>
              <a:rPr lang="de-CH" dirty="0"/>
              <a:t>Independent International Peer Review</a:t>
            </a:r>
          </a:p>
        </p:txBody>
      </p:sp>
      <p:sp>
        <p:nvSpPr>
          <p:cNvPr id="30" name="Inhaltsplatzhalter 5"/>
          <p:cNvSpPr txBox="1">
            <a:spLocks/>
          </p:cNvSpPr>
          <p:nvPr/>
        </p:nvSpPr>
        <p:spPr>
          <a:xfrm>
            <a:off x="768351" y="973424"/>
            <a:ext cx="11089216" cy="460851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Symbol" pitchFamily="18" charset="2"/>
              <a:buNone/>
              <a:defRPr sz="1800" b="0" kern="1200">
                <a:solidFill>
                  <a:schemeClr val="accent1"/>
                </a:solidFill>
                <a:latin typeface="+mn-lt"/>
                <a:ea typeface="+mn-ea"/>
                <a:cs typeface="+mn-cs"/>
              </a:defRPr>
            </a:lvl1pPr>
            <a:lvl2pPr marL="360000" indent="-360000" algn="l" defTabSz="914400" rtl="0" eaLnBrk="1" latinLnBrk="0" hangingPunct="1">
              <a:lnSpc>
                <a:spcPct val="100000"/>
              </a:lnSpc>
              <a:spcBef>
                <a:spcPts val="0"/>
              </a:spcBef>
              <a:spcAft>
                <a:spcPts val="600"/>
              </a:spcAft>
              <a:buClr>
                <a:schemeClr val="accent1">
                  <a:lumMod val="60000"/>
                  <a:lumOff val="40000"/>
                </a:schemeClr>
              </a:buClr>
              <a:buSzPct val="100000"/>
              <a:buFont typeface="Wingdings" pitchFamily="2" charset="2"/>
              <a:buChar char="§"/>
              <a:defRPr sz="1800" b="0" i="0" kern="1200">
                <a:solidFill>
                  <a:schemeClr val="accent1"/>
                </a:solidFill>
                <a:latin typeface="+mn-lt"/>
                <a:ea typeface="+mn-ea"/>
                <a:cs typeface="+mn-cs"/>
              </a:defRPr>
            </a:lvl2pPr>
            <a:lvl3pPr marL="630000" indent="-270000" algn="l" defTabSz="914400" rtl="0" eaLnBrk="1" latinLnBrk="0" hangingPunct="1">
              <a:lnSpc>
                <a:spcPct val="100000"/>
              </a:lnSpc>
              <a:spcBef>
                <a:spcPts val="0"/>
              </a:spcBef>
              <a:spcAft>
                <a:spcPts val="600"/>
              </a:spcAft>
              <a:buClr>
                <a:schemeClr val="accent1">
                  <a:lumMod val="60000"/>
                  <a:lumOff val="40000"/>
                </a:schemeClr>
              </a:buClr>
              <a:buSzPct val="120000"/>
              <a:buFont typeface="Symbol" pitchFamily="18" charset="2"/>
              <a:buChar char="-"/>
              <a:defRPr sz="1500" b="0" i="0" kern="1200">
                <a:solidFill>
                  <a:schemeClr val="accent1"/>
                </a:solidFill>
                <a:latin typeface="+mn-lt"/>
                <a:ea typeface="+mn-ea"/>
                <a:cs typeface="+mn-cs"/>
              </a:defRPr>
            </a:lvl3pPr>
            <a:lvl4pPr marL="360000" indent="-360000" algn="l" defTabSz="914400" rtl="0" eaLnBrk="1" latinLnBrk="0" hangingPunct="1">
              <a:lnSpc>
                <a:spcPct val="100000"/>
              </a:lnSpc>
              <a:spcBef>
                <a:spcPts val="0"/>
              </a:spcBef>
              <a:spcAft>
                <a:spcPts val="600"/>
              </a:spcAft>
              <a:buFont typeface="+mj-lt"/>
              <a:buAutoNum type="arabicPeriod"/>
              <a:defRPr sz="1800" b="0" i="0" kern="1200">
                <a:solidFill>
                  <a:schemeClr val="accent1"/>
                </a:solidFill>
                <a:latin typeface="+mn-lt"/>
                <a:ea typeface="+mn-ea"/>
                <a:cs typeface="+mn-cs"/>
              </a:defRPr>
            </a:lvl4pPr>
            <a:lvl5pPr marL="0" indent="0" algn="l" defTabSz="914400" rtl="0" eaLnBrk="1" latinLnBrk="0" hangingPunct="1">
              <a:lnSpc>
                <a:spcPct val="100000"/>
              </a:lnSpc>
              <a:spcBef>
                <a:spcPts val="0"/>
              </a:spcBef>
              <a:spcAft>
                <a:spcPts val="600"/>
              </a:spcAft>
              <a:buFont typeface="+mj-lt"/>
              <a:buNone/>
              <a:defRPr sz="1200" b="0" i="1" kern="1200">
                <a:solidFill>
                  <a:schemeClr val="accent1"/>
                </a:solidFill>
                <a:latin typeface="+mn-lt"/>
                <a:ea typeface="+mn-ea"/>
                <a:cs typeface="+mn-cs"/>
              </a:defRPr>
            </a:lvl5pPr>
            <a:lvl6pPr marL="360000" indent="-360000" algn="l" defTabSz="914400" rtl="0" eaLnBrk="1" latinLnBrk="0" hangingPunct="1">
              <a:lnSpc>
                <a:spcPts val="2400"/>
              </a:lnSpc>
              <a:spcBef>
                <a:spcPts val="0"/>
              </a:spcBef>
              <a:spcAft>
                <a:spcPts val="600"/>
              </a:spcAft>
              <a:buFont typeface="+mj-lt"/>
              <a:buAutoNum type="arabicPeriod"/>
              <a:defRPr sz="1700" b="1" i="0" kern="120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spcBef>
                <a:spcPts val="600"/>
              </a:spcBef>
              <a:spcAft>
                <a:spcPts val="1200"/>
              </a:spcAft>
              <a:buFont typeface="Arial" panose="020B0604020202020204" pitchFamily="34" charset="0"/>
              <a:buChar char="•"/>
            </a:pPr>
            <a:r>
              <a:rPr lang="en-US" dirty="0"/>
              <a:t>Objectives of the independent peer review: </a:t>
            </a:r>
          </a:p>
          <a:p>
            <a:pPr marL="539750" indent="-273050">
              <a:buFont typeface="Symbol" panose="05050102010706020507" pitchFamily="18" charset="2"/>
              <a:buChar char="-"/>
            </a:pPr>
            <a:r>
              <a:rPr lang="en-US" dirty="0"/>
              <a:t>Provide technical comments and feedback on the application of EPRI SIFF methodology;</a:t>
            </a:r>
          </a:p>
          <a:p>
            <a:pPr marL="539750" indent="-273050">
              <a:buFont typeface="Symbol" panose="05050102010706020507" pitchFamily="18" charset="2"/>
              <a:buChar char="-"/>
            </a:pPr>
            <a:r>
              <a:rPr lang="en-US" dirty="0"/>
              <a:t>Verify the application of the state-of-art practices;</a:t>
            </a:r>
          </a:p>
          <a:p>
            <a:pPr marL="539750" indent="-273050">
              <a:buFont typeface="Symbol" panose="05050102010706020507" pitchFamily="18" charset="2"/>
              <a:buChar char="-"/>
            </a:pPr>
            <a:r>
              <a:rPr lang="en-US" dirty="0"/>
              <a:t>Verify the validity of results from the screening process; </a:t>
            </a:r>
          </a:p>
          <a:p>
            <a:pPr marL="539750" indent="-273050">
              <a:buFont typeface="Symbol" panose="05050102010706020507" pitchFamily="18" charset="2"/>
              <a:buChar char="-"/>
            </a:pPr>
            <a:r>
              <a:rPr lang="en-US" dirty="0"/>
              <a:t>Provide feedback on latest international experience, statistical data and scientific papers. </a:t>
            </a:r>
            <a:endParaRPr lang="de-CH" dirty="0"/>
          </a:p>
          <a:p>
            <a:pPr marL="285750" indent="-285750">
              <a:spcBef>
                <a:spcPts val="1200"/>
              </a:spcBef>
              <a:spcAft>
                <a:spcPts val="1200"/>
              </a:spcAft>
              <a:buFont typeface="Arial" panose="020B0604020202020204" pitchFamily="34" charset="0"/>
              <a:buChar char="•"/>
            </a:pPr>
            <a:r>
              <a:rPr lang="en-US" dirty="0"/>
              <a:t>Two rounds of independent peer review by experts from:</a:t>
            </a:r>
          </a:p>
          <a:p>
            <a:pPr marL="539750" indent="-273050">
              <a:buFont typeface="Symbol" panose="05050102010706020507" pitchFamily="18" charset="2"/>
              <a:buChar char="-"/>
            </a:pPr>
            <a:r>
              <a:rPr lang="en-US" sz="1600" dirty="0"/>
              <a:t>Jensen Hughes (USA); </a:t>
            </a:r>
          </a:p>
          <a:p>
            <a:pPr marL="266700"/>
            <a:endParaRPr lang="en-US" sz="1600" dirty="0"/>
          </a:p>
          <a:p>
            <a:pPr marL="539750" indent="-273050">
              <a:buFont typeface="Symbol" panose="05050102010706020507" pitchFamily="18" charset="2"/>
              <a:buChar char="-"/>
            </a:pPr>
            <a:r>
              <a:rPr lang="en-US" sz="1600" dirty="0"/>
              <a:t>TEPCO / TEPSYS / NRRC (Japan</a:t>
            </a:r>
            <a:r>
              <a:rPr lang="de-CH" sz="1600" dirty="0"/>
              <a:t>).</a:t>
            </a:r>
          </a:p>
          <a:p>
            <a:endParaRPr lang="de-CH" dirty="0"/>
          </a:p>
          <a:p>
            <a:endParaRPr lang="de-CH" sz="1600" dirty="0"/>
          </a:p>
          <a:p>
            <a:r>
              <a:rPr lang="de-CH" b="1" dirty="0"/>
              <a:t>Study recieved positive feedback from both peer reviews.</a:t>
            </a:r>
            <a:endParaRPr lang="de-CH" dirty="0"/>
          </a:p>
        </p:txBody>
      </p:sp>
      <p:pic>
        <p:nvPicPr>
          <p:cNvPr id="6" name="Grafik 5"/>
          <p:cNvPicPr>
            <a:picLocks noChangeAspect="1"/>
          </p:cNvPicPr>
          <p:nvPr/>
        </p:nvPicPr>
        <p:blipFill>
          <a:blip r:embed="rId3"/>
          <a:stretch>
            <a:fillRect/>
          </a:stretch>
        </p:blipFill>
        <p:spPr>
          <a:xfrm>
            <a:off x="6456040" y="3844260"/>
            <a:ext cx="1393134" cy="554788"/>
          </a:xfrm>
          <a:prstGeom prst="rect">
            <a:avLst/>
          </a:prstGeom>
        </p:spPr>
      </p:pic>
      <p:pic>
        <p:nvPicPr>
          <p:cNvPr id="8" name="Grafik 7"/>
          <p:cNvPicPr>
            <a:picLocks noChangeAspect="1"/>
          </p:cNvPicPr>
          <p:nvPr/>
        </p:nvPicPr>
        <p:blipFill>
          <a:blip r:embed="rId4"/>
          <a:stretch>
            <a:fillRect/>
          </a:stretch>
        </p:blipFill>
        <p:spPr>
          <a:xfrm>
            <a:off x="8184232" y="3860579"/>
            <a:ext cx="2824360" cy="522150"/>
          </a:xfrm>
          <a:prstGeom prst="rect">
            <a:avLst/>
          </a:prstGeom>
        </p:spPr>
      </p:pic>
      <p:pic>
        <p:nvPicPr>
          <p:cNvPr id="9" name="Grafik 8"/>
          <p:cNvPicPr>
            <a:picLocks noChangeAspect="1"/>
          </p:cNvPicPr>
          <p:nvPr/>
        </p:nvPicPr>
        <p:blipFill>
          <a:blip r:embed="rId5"/>
          <a:stretch>
            <a:fillRect/>
          </a:stretch>
        </p:blipFill>
        <p:spPr>
          <a:xfrm>
            <a:off x="4803864" y="3907470"/>
            <a:ext cx="1215292" cy="491578"/>
          </a:xfrm>
          <a:prstGeom prst="rect">
            <a:avLst/>
          </a:prstGeom>
        </p:spPr>
      </p:pic>
      <p:pic>
        <p:nvPicPr>
          <p:cNvPr id="10" name="Grafik 9"/>
          <p:cNvPicPr>
            <a:picLocks noChangeAspect="1"/>
          </p:cNvPicPr>
          <p:nvPr/>
        </p:nvPicPr>
        <p:blipFill>
          <a:blip r:embed="rId6"/>
          <a:stretch>
            <a:fillRect/>
          </a:stretch>
        </p:blipFill>
        <p:spPr>
          <a:xfrm>
            <a:off x="3647728" y="3332799"/>
            <a:ext cx="2085975" cy="438150"/>
          </a:xfrm>
          <a:prstGeom prst="rect">
            <a:avLst/>
          </a:prstGeom>
        </p:spPr>
      </p:pic>
    </p:spTree>
    <p:extLst>
      <p:ext uri="{BB962C8B-B14F-4D97-AF65-F5344CB8AC3E}">
        <p14:creationId xmlns:p14="http://schemas.microsoft.com/office/powerpoint/2010/main" val="92995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en-US" dirty="0"/>
              <a:t>28.06.2022</a:t>
            </a:r>
            <a:endParaRPr lang="de-CH" dirty="0"/>
          </a:p>
        </p:txBody>
      </p:sp>
      <p:sp>
        <p:nvSpPr>
          <p:cNvPr id="3" name="Fußzeilenplatzhalter 2"/>
          <p:cNvSpPr>
            <a:spLocks noGrp="1"/>
          </p:cNvSpPr>
          <p:nvPr>
            <p:ph type="ftr" sz="quarter" idx="11"/>
          </p:nvPr>
        </p:nvSpPr>
        <p:spPr/>
        <p:txBody>
          <a:bodyPr/>
          <a:lstStyle/>
          <a:p>
            <a:r>
              <a:rPr lang="en-US" dirty="0"/>
              <a:t>16th Probabilistic Safety Assessment &amp; Management Conference </a:t>
            </a:r>
            <a:endParaRPr lang="de-CH" dirty="0"/>
          </a:p>
        </p:txBody>
      </p:sp>
      <p:sp>
        <p:nvSpPr>
          <p:cNvPr id="4" name="Foliennummernplatzhalter 3"/>
          <p:cNvSpPr>
            <a:spLocks noGrp="1"/>
          </p:cNvSpPr>
          <p:nvPr>
            <p:ph type="sldNum" sz="quarter" idx="12"/>
          </p:nvPr>
        </p:nvSpPr>
        <p:spPr/>
        <p:txBody>
          <a:bodyPr/>
          <a:lstStyle/>
          <a:p>
            <a:fld id="{8405FC36-B873-4C1D-A28A-E330272A5D99}" type="slidenum">
              <a:rPr lang="de-CH" smtClean="0"/>
              <a:t>17</a:t>
            </a:fld>
            <a:endParaRPr lang="de-CH"/>
          </a:p>
        </p:txBody>
      </p:sp>
      <p:sp>
        <p:nvSpPr>
          <p:cNvPr id="5" name="Titel 4"/>
          <p:cNvSpPr>
            <a:spLocks noGrp="1"/>
          </p:cNvSpPr>
          <p:nvPr>
            <p:ph type="title"/>
          </p:nvPr>
        </p:nvSpPr>
        <p:spPr>
          <a:xfrm>
            <a:off x="768351" y="333383"/>
            <a:ext cx="11089216" cy="359314"/>
          </a:xfrm>
        </p:spPr>
        <p:txBody>
          <a:bodyPr/>
          <a:lstStyle/>
          <a:p>
            <a:r>
              <a:rPr lang="de-CH" dirty="0"/>
              <a:t>Summary</a:t>
            </a:r>
          </a:p>
        </p:txBody>
      </p:sp>
      <p:sp>
        <p:nvSpPr>
          <p:cNvPr id="30" name="Inhaltsplatzhalter 5"/>
          <p:cNvSpPr txBox="1">
            <a:spLocks/>
          </p:cNvSpPr>
          <p:nvPr/>
        </p:nvSpPr>
        <p:spPr>
          <a:xfrm>
            <a:off x="768351" y="980728"/>
            <a:ext cx="11089216" cy="5112568"/>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Symbol" pitchFamily="18" charset="2"/>
              <a:buNone/>
              <a:defRPr sz="1800" b="0" kern="1200">
                <a:solidFill>
                  <a:schemeClr val="accent1"/>
                </a:solidFill>
                <a:latin typeface="+mn-lt"/>
                <a:ea typeface="+mn-ea"/>
                <a:cs typeface="+mn-cs"/>
              </a:defRPr>
            </a:lvl1pPr>
            <a:lvl2pPr marL="360000" indent="-360000" algn="l" defTabSz="914400" rtl="0" eaLnBrk="1" latinLnBrk="0" hangingPunct="1">
              <a:lnSpc>
                <a:spcPct val="100000"/>
              </a:lnSpc>
              <a:spcBef>
                <a:spcPts val="0"/>
              </a:spcBef>
              <a:spcAft>
                <a:spcPts val="600"/>
              </a:spcAft>
              <a:buClr>
                <a:schemeClr val="accent1">
                  <a:lumMod val="60000"/>
                  <a:lumOff val="40000"/>
                </a:schemeClr>
              </a:buClr>
              <a:buSzPct val="100000"/>
              <a:buFont typeface="Wingdings" pitchFamily="2" charset="2"/>
              <a:buChar char="§"/>
              <a:defRPr sz="1800" b="0" i="0" kern="1200">
                <a:solidFill>
                  <a:schemeClr val="accent1"/>
                </a:solidFill>
                <a:latin typeface="+mn-lt"/>
                <a:ea typeface="+mn-ea"/>
                <a:cs typeface="+mn-cs"/>
              </a:defRPr>
            </a:lvl2pPr>
            <a:lvl3pPr marL="630000" indent="-270000" algn="l" defTabSz="914400" rtl="0" eaLnBrk="1" latinLnBrk="0" hangingPunct="1">
              <a:lnSpc>
                <a:spcPct val="100000"/>
              </a:lnSpc>
              <a:spcBef>
                <a:spcPts val="0"/>
              </a:spcBef>
              <a:spcAft>
                <a:spcPts val="600"/>
              </a:spcAft>
              <a:buClr>
                <a:schemeClr val="accent1">
                  <a:lumMod val="60000"/>
                  <a:lumOff val="40000"/>
                </a:schemeClr>
              </a:buClr>
              <a:buSzPct val="120000"/>
              <a:buFont typeface="Symbol" pitchFamily="18" charset="2"/>
              <a:buChar char="-"/>
              <a:defRPr sz="1500" b="0" i="0" kern="1200">
                <a:solidFill>
                  <a:schemeClr val="accent1"/>
                </a:solidFill>
                <a:latin typeface="+mn-lt"/>
                <a:ea typeface="+mn-ea"/>
                <a:cs typeface="+mn-cs"/>
              </a:defRPr>
            </a:lvl3pPr>
            <a:lvl4pPr marL="360000" indent="-360000" algn="l" defTabSz="914400" rtl="0" eaLnBrk="1" latinLnBrk="0" hangingPunct="1">
              <a:lnSpc>
                <a:spcPct val="100000"/>
              </a:lnSpc>
              <a:spcBef>
                <a:spcPts val="0"/>
              </a:spcBef>
              <a:spcAft>
                <a:spcPts val="600"/>
              </a:spcAft>
              <a:buFont typeface="+mj-lt"/>
              <a:buAutoNum type="arabicPeriod"/>
              <a:defRPr sz="1800" b="0" i="0" kern="1200">
                <a:solidFill>
                  <a:schemeClr val="accent1"/>
                </a:solidFill>
                <a:latin typeface="+mn-lt"/>
                <a:ea typeface="+mn-ea"/>
                <a:cs typeface="+mn-cs"/>
              </a:defRPr>
            </a:lvl4pPr>
            <a:lvl5pPr marL="0" indent="0" algn="l" defTabSz="914400" rtl="0" eaLnBrk="1" latinLnBrk="0" hangingPunct="1">
              <a:lnSpc>
                <a:spcPct val="100000"/>
              </a:lnSpc>
              <a:spcBef>
                <a:spcPts val="0"/>
              </a:spcBef>
              <a:spcAft>
                <a:spcPts val="600"/>
              </a:spcAft>
              <a:buFont typeface="+mj-lt"/>
              <a:buNone/>
              <a:defRPr sz="1200" b="0" i="1" kern="1200">
                <a:solidFill>
                  <a:schemeClr val="accent1"/>
                </a:solidFill>
                <a:latin typeface="+mn-lt"/>
                <a:ea typeface="+mn-ea"/>
                <a:cs typeface="+mn-cs"/>
              </a:defRPr>
            </a:lvl5pPr>
            <a:lvl6pPr marL="360000" indent="-360000" algn="l" defTabSz="914400" rtl="0" eaLnBrk="1" latinLnBrk="0" hangingPunct="1">
              <a:lnSpc>
                <a:spcPts val="2400"/>
              </a:lnSpc>
              <a:spcBef>
                <a:spcPts val="0"/>
              </a:spcBef>
              <a:spcAft>
                <a:spcPts val="600"/>
              </a:spcAft>
              <a:buFont typeface="+mj-lt"/>
              <a:buAutoNum type="arabicPeriod"/>
              <a:defRPr sz="1700" b="1" i="0" kern="120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nSpc>
                <a:spcPct val="114000"/>
              </a:lnSpc>
              <a:spcBef>
                <a:spcPts val="600"/>
              </a:spcBef>
              <a:spcAft>
                <a:spcPts val="1200"/>
              </a:spcAft>
              <a:buFont typeface="Arial" panose="020B0604020202020204" pitchFamily="34" charset="0"/>
              <a:buChar char="•"/>
            </a:pPr>
            <a:r>
              <a:rPr lang="en-US" sz="1600" dirty="0"/>
              <a:t>Effective and practical application of SIFF methodology to both deterministic and probabilistic SIFF assessment in KKL.</a:t>
            </a:r>
          </a:p>
          <a:p>
            <a:pPr marL="285750" indent="-285750">
              <a:lnSpc>
                <a:spcPct val="114000"/>
              </a:lnSpc>
              <a:spcBef>
                <a:spcPts val="600"/>
              </a:spcBef>
              <a:buFont typeface="Arial" panose="020B0604020202020204" pitchFamily="34" charset="0"/>
              <a:buChar char="•"/>
            </a:pPr>
            <a:r>
              <a:rPr lang="en-US" sz="1600" dirty="0"/>
              <a:t>All fire and flood sources screened out due to:</a:t>
            </a:r>
          </a:p>
          <a:p>
            <a:pPr marL="645750" lvl="1" indent="-285750">
              <a:lnSpc>
                <a:spcPct val="114000"/>
              </a:lnSpc>
              <a:spcBef>
                <a:spcPts val="600"/>
              </a:spcBef>
              <a:spcAft>
                <a:spcPts val="0"/>
              </a:spcAft>
              <a:buFont typeface="Symbol" panose="05050102010706020507" pitchFamily="18" charset="2"/>
              <a:buChar char="-"/>
            </a:pPr>
            <a:r>
              <a:rPr lang="en-US" sz="1600" dirty="0"/>
              <a:t>no credible seismic-fire/flood failure mode;</a:t>
            </a:r>
          </a:p>
          <a:p>
            <a:pPr marL="645750" lvl="1" indent="-285750">
              <a:lnSpc>
                <a:spcPct val="114000"/>
              </a:lnSpc>
              <a:spcBef>
                <a:spcPts val="600"/>
              </a:spcBef>
              <a:spcAft>
                <a:spcPts val="0"/>
              </a:spcAft>
              <a:buFont typeface="Symbol" panose="05050102010706020507" pitchFamily="18" charset="2"/>
              <a:buChar char="-"/>
            </a:pPr>
            <a:r>
              <a:rPr lang="en-US" sz="1600" dirty="0"/>
              <a:t>adequate seismic margins;</a:t>
            </a:r>
          </a:p>
          <a:p>
            <a:pPr marL="645750" lvl="1" indent="-285750">
              <a:lnSpc>
                <a:spcPct val="114000"/>
              </a:lnSpc>
              <a:spcBef>
                <a:spcPts val="600"/>
              </a:spcBef>
              <a:spcAft>
                <a:spcPts val="1200"/>
              </a:spcAft>
              <a:buFont typeface="Symbol" panose="05050102010706020507" pitchFamily="18" charset="2"/>
              <a:buChar char="-"/>
            </a:pPr>
            <a:r>
              <a:rPr lang="en-US" sz="1600" dirty="0"/>
              <a:t>low risk-significance.</a:t>
            </a:r>
          </a:p>
          <a:p>
            <a:pPr marL="285750" indent="-285750">
              <a:lnSpc>
                <a:spcPct val="114000"/>
              </a:lnSpc>
              <a:spcBef>
                <a:spcPts val="600"/>
              </a:spcBef>
              <a:spcAft>
                <a:spcPts val="1200"/>
              </a:spcAft>
              <a:buFont typeface="Arial" panose="020B0604020202020204" pitchFamily="34" charset="0"/>
              <a:buChar char="•"/>
            </a:pPr>
            <a:r>
              <a:rPr lang="en-US" sz="1600" dirty="0"/>
              <a:t>Negligible risk of SIFF - bounded by overall plant seismic risk. </a:t>
            </a:r>
          </a:p>
          <a:p>
            <a:pPr marL="285750" indent="-285750">
              <a:lnSpc>
                <a:spcPct val="114000"/>
              </a:lnSpc>
              <a:spcBef>
                <a:spcPts val="600"/>
              </a:spcBef>
              <a:spcAft>
                <a:spcPts val="1200"/>
              </a:spcAft>
              <a:buFont typeface="Arial" panose="020B0604020202020204" pitchFamily="34" charset="0"/>
              <a:buChar char="•"/>
            </a:pPr>
            <a:r>
              <a:rPr lang="en-US" sz="1600" dirty="0"/>
              <a:t>Remote possibility of seismic-induced explosions from explosive materials based on the existing design and control measures which provide sufficient protection.</a:t>
            </a:r>
          </a:p>
          <a:p>
            <a:pPr marL="285750" indent="-285750">
              <a:lnSpc>
                <a:spcPct val="114000"/>
              </a:lnSpc>
              <a:spcBef>
                <a:spcPts val="600"/>
              </a:spcBef>
              <a:spcAft>
                <a:spcPts val="1200"/>
              </a:spcAft>
              <a:buFont typeface="Arial" panose="020B0604020202020204" pitchFamily="34" charset="0"/>
              <a:buChar char="•"/>
            </a:pPr>
            <a:r>
              <a:rPr lang="en-US" sz="1600" dirty="0"/>
              <a:t>All findings related to seismic interactions resolved.</a:t>
            </a:r>
          </a:p>
          <a:p>
            <a:pPr marL="285750" indent="-285750">
              <a:lnSpc>
                <a:spcPct val="114000"/>
              </a:lnSpc>
              <a:spcBef>
                <a:spcPts val="600"/>
              </a:spcBef>
              <a:spcAft>
                <a:spcPts val="1200"/>
              </a:spcAft>
              <a:buFont typeface="Arial" panose="020B0604020202020204" pitchFamily="34" charset="0"/>
              <a:buChar char="•"/>
            </a:pPr>
            <a:r>
              <a:rPr lang="en-GB" sz="1600" dirty="0"/>
              <a:t>No additional contribution from radiological releases in case of a seismically induced fire or flood to the risk already considered in the radiological analysis of seismic events.</a:t>
            </a:r>
            <a:endParaRPr lang="de-CH" sz="1600" dirty="0"/>
          </a:p>
        </p:txBody>
      </p:sp>
    </p:spTree>
    <p:extLst>
      <p:ext uri="{BB962C8B-B14F-4D97-AF65-F5344CB8AC3E}">
        <p14:creationId xmlns:p14="http://schemas.microsoft.com/office/powerpoint/2010/main" val="53085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
                                            <p:txEl>
                                              <p:pRg st="5" end="5"/>
                                            </p:txEl>
                                          </p:spTgt>
                                        </p:tgtEl>
                                        <p:attrNameLst>
                                          <p:attrName>style.visibility</p:attrName>
                                        </p:attrNameLst>
                                      </p:cBhvr>
                                      <p:to>
                                        <p:strVal val="visible"/>
                                      </p:to>
                                    </p:set>
                                    <p:animEffect transition="in" filter="fade">
                                      <p:cBhvr>
                                        <p:cTn id="7" dur="500"/>
                                        <p:tgtEl>
                                          <p:spTgt spid="30">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
                                            <p:txEl>
                                              <p:pRg st="0" end="0"/>
                                            </p:txEl>
                                          </p:spTgt>
                                        </p:tgtEl>
                                        <p:attrNameLst>
                                          <p:attrName>style.visibility</p:attrName>
                                        </p:attrNameLst>
                                      </p:cBhvr>
                                      <p:to>
                                        <p:strVal val="visible"/>
                                      </p:to>
                                    </p:set>
                                    <p:animEffect transition="in" filter="fade">
                                      <p:cBhvr>
                                        <p:cTn id="10" dur="500"/>
                                        <p:tgtEl>
                                          <p:spTgt spid="30">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xEl>
                                              <p:pRg st="1" end="1"/>
                                            </p:txEl>
                                          </p:spTgt>
                                        </p:tgtEl>
                                        <p:attrNameLst>
                                          <p:attrName>style.visibility</p:attrName>
                                        </p:attrNameLst>
                                      </p:cBhvr>
                                      <p:to>
                                        <p:strVal val="visible"/>
                                      </p:to>
                                    </p:set>
                                    <p:animEffect transition="in" filter="fade">
                                      <p:cBhvr>
                                        <p:cTn id="13" dur="500"/>
                                        <p:tgtEl>
                                          <p:spTgt spid="30">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0">
                                            <p:txEl>
                                              <p:pRg st="2" end="2"/>
                                            </p:txEl>
                                          </p:spTgt>
                                        </p:tgtEl>
                                        <p:attrNameLst>
                                          <p:attrName>style.visibility</p:attrName>
                                        </p:attrNameLst>
                                      </p:cBhvr>
                                      <p:to>
                                        <p:strVal val="visible"/>
                                      </p:to>
                                    </p:set>
                                    <p:animEffect transition="in" filter="fade">
                                      <p:cBhvr>
                                        <p:cTn id="16" dur="500"/>
                                        <p:tgtEl>
                                          <p:spTgt spid="30">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0">
                                            <p:txEl>
                                              <p:pRg st="3" end="3"/>
                                            </p:txEl>
                                          </p:spTgt>
                                        </p:tgtEl>
                                        <p:attrNameLst>
                                          <p:attrName>style.visibility</p:attrName>
                                        </p:attrNameLst>
                                      </p:cBhvr>
                                      <p:to>
                                        <p:strVal val="visible"/>
                                      </p:to>
                                    </p:set>
                                    <p:animEffect transition="in" filter="fade">
                                      <p:cBhvr>
                                        <p:cTn id="19" dur="500"/>
                                        <p:tgtEl>
                                          <p:spTgt spid="30">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0">
                                            <p:txEl>
                                              <p:pRg st="4" end="4"/>
                                            </p:txEl>
                                          </p:spTgt>
                                        </p:tgtEl>
                                        <p:attrNameLst>
                                          <p:attrName>style.visibility</p:attrName>
                                        </p:attrNameLst>
                                      </p:cBhvr>
                                      <p:to>
                                        <p:strVal val="visible"/>
                                      </p:to>
                                    </p:set>
                                    <p:animEffect transition="in" filter="fade">
                                      <p:cBhvr>
                                        <p:cTn id="22" dur="500"/>
                                        <p:tgtEl>
                                          <p:spTgt spid="30">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0">
                                            <p:txEl>
                                              <p:pRg st="6" end="6"/>
                                            </p:txEl>
                                          </p:spTgt>
                                        </p:tgtEl>
                                        <p:attrNameLst>
                                          <p:attrName>style.visibility</p:attrName>
                                        </p:attrNameLst>
                                      </p:cBhvr>
                                      <p:to>
                                        <p:strVal val="visible"/>
                                      </p:to>
                                    </p:set>
                                    <p:animEffect transition="in" filter="fade">
                                      <p:cBhvr>
                                        <p:cTn id="25" dur="500"/>
                                        <p:tgtEl>
                                          <p:spTgt spid="30">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0">
                                            <p:txEl>
                                              <p:pRg st="7" end="7"/>
                                            </p:txEl>
                                          </p:spTgt>
                                        </p:tgtEl>
                                        <p:attrNameLst>
                                          <p:attrName>style.visibility</p:attrName>
                                        </p:attrNameLst>
                                      </p:cBhvr>
                                      <p:to>
                                        <p:strVal val="visible"/>
                                      </p:to>
                                    </p:set>
                                    <p:animEffect transition="in" filter="fade">
                                      <p:cBhvr>
                                        <p:cTn id="28" dur="500"/>
                                        <p:tgtEl>
                                          <p:spTgt spid="30">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0">
                                            <p:txEl>
                                              <p:pRg st="8" end="8"/>
                                            </p:txEl>
                                          </p:spTgt>
                                        </p:tgtEl>
                                        <p:attrNameLst>
                                          <p:attrName>style.visibility</p:attrName>
                                        </p:attrNameLst>
                                      </p:cBhvr>
                                      <p:to>
                                        <p:strVal val="visible"/>
                                      </p:to>
                                    </p:set>
                                    <p:animEffect transition="in" filter="fade">
                                      <p:cBhvr>
                                        <p:cTn id="31" dur="500"/>
                                        <p:tgtEl>
                                          <p:spTgt spid="3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en-US" dirty="0"/>
              <a:t>28.06.2022</a:t>
            </a:r>
            <a:endParaRPr lang="de-CH" dirty="0"/>
          </a:p>
        </p:txBody>
      </p:sp>
      <p:sp>
        <p:nvSpPr>
          <p:cNvPr id="3" name="Fußzeilenplatzhalter 2"/>
          <p:cNvSpPr>
            <a:spLocks noGrp="1"/>
          </p:cNvSpPr>
          <p:nvPr>
            <p:ph type="ftr" sz="quarter" idx="11"/>
          </p:nvPr>
        </p:nvSpPr>
        <p:spPr/>
        <p:txBody>
          <a:bodyPr/>
          <a:lstStyle/>
          <a:p>
            <a:r>
              <a:rPr lang="en-US" dirty="0"/>
              <a:t>16th Probabilistic Safety Assessment &amp; Management Conference </a:t>
            </a:r>
            <a:endParaRPr lang="de-CH" dirty="0"/>
          </a:p>
        </p:txBody>
      </p:sp>
      <p:sp>
        <p:nvSpPr>
          <p:cNvPr id="4" name="Foliennummernplatzhalter 3"/>
          <p:cNvSpPr>
            <a:spLocks noGrp="1"/>
          </p:cNvSpPr>
          <p:nvPr>
            <p:ph type="sldNum" sz="quarter" idx="12"/>
          </p:nvPr>
        </p:nvSpPr>
        <p:spPr/>
        <p:txBody>
          <a:bodyPr/>
          <a:lstStyle/>
          <a:p>
            <a:fld id="{8405FC36-B873-4C1D-A28A-E330272A5D99}" type="slidenum">
              <a:rPr lang="de-CH" smtClean="0"/>
              <a:t>18</a:t>
            </a:fld>
            <a:endParaRPr lang="de-CH"/>
          </a:p>
        </p:txBody>
      </p:sp>
      <p:sp>
        <p:nvSpPr>
          <p:cNvPr id="5" name="Titel 4"/>
          <p:cNvSpPr>
            <a:spLocks noGrp="1"/>
          </p:cNvSpPr>
          <p:nvPr>
            <p:ph type="title"/>
          </p:nvPr>
        </p:nvSpPr>
        <p:spPr>
          <a:xfrm>
            <a:off x="768351" y="333383"/>
            <a:ext cx="11089216" cy="359314"/>
          </a:xfrm>
        </p:spPr>
        <p:txBody>
          <a:bodyPr/>
          <a:lstStyle/>
          <a:p>
            <a:r>
              <a:rPr lang="en-US" dirty="0"/>
              <a:t>Questions</a:t>
            </a:r>
          </a:p>
        </p:txBody>
      </p:sp>
      <p:sp>
        <p:nvSpPr>
          <p:cNvPr id="30" name="Inhaltsplatzhalter 5"/>
          <p:cNvSpPr txBox="1">
            <a:spLocks/>
          </p:cNvSpPr>
          <p:nvPr/>
        </p:nvSpPr>
        <p:spPr>
          <a:xfrm>
            <a:off x="768350" y="800708"/>
            <a:ext cx="8568010" cy="31187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Symbol" pitchFamily="18" charset="2"/>
              <a:buNone/>
              <a:defRPr sz="1800" b="0" kern="1200">
                <a:solidFill>
                  <a:schemeClr val="accent1"/>
                </a:solidFill>
                <a:latin typeface="+mn-lt"/>
                <a:ea typeface="+mn-ea"/>
                <a:cs typeface="+mn-cs"/>
              </a:defRPr>
            </a:lvl1pPr>
            <a:lvl2pPr marL="360000" indent="-360000" algn="l" defTabSz="914400" rtl="0" eaLnBrk="1" latinLnBrk="0" hangingPunct="1">
              <a:lnSpc>
                <a:spcPct val="100000"/>
              </a:lnSpc>
              <a:spcBef>
                <a:spcPts val="0"/>
              </a:spcBef>
              <a:spcAft>
                <a:spcPts val="600"/>
              </a:spcAft>
              <a:buClr>
                <a:schemeClr val="accent1">
                  <a:lumMod val="60000"/>
                  <a:lumOff val="40000"/>
                </a:schemeClr>
              </a:buClr>
              <a:buSzPct val="100000"/>
              <a:buFont typeface="Wingdings" pitchFamily="2" charset="2"/>
              <a:buChar char="§"/>
              <a:defRPr sz="1800" b="0" i="0" kern="1200">
                <a:solidFill>
                  <a:schemeClr val="accent1"/>
                </a:solidFill>
                <a:latin typeface="+mn-lt"/>
                <a:ea typeface="+mn-ea"/>
                <a:cs typeface="+mn-cs"/>
              </a:defRPr>
            </a:lvl2pPr>
            <a:lvl3pPr marL="630000" indent="-270000" algn="l" defTabSz="914400" rtl="0" eaLnBrk="1" latinLnBrk="0" hangingPunct="1">
              <a:lnSpc>
                <a:spcPct val="100000"/>
              </a:lnSpc>
              <a:spcBef>
                <a:spcPts val="0"/>
              </a:spcBef>
              <a:spcAft>
                <a:spcPts val="600"/>
              </a:spcAft>
              <a:buClr>
                <a:schemeClr val="accent1">
                  <a:lumMod val="60000"/>
                  <a:lumOff val="40000"/>
                </a:schemeClr>
              </a:buClr>
              <a:buSzPct val="120000"/>
              <a:buFont typeface="Symbol" pitchFamily="18" charset="2"/>
              <a:buChar char="-"/>
              <a:defRPr sz="1500" b="0" i="0" kern="1200">
                <a:solidFill>
                  <a:schemeClr val="accent1"/>
                </a:solidFill>
                <a:latin typeface="+mn-lt"/>
                <a:ea typeface="+mn-ea"/>
                <a:cs typeface="+mn-cs"/>
              </a:defRPr>
            </a:lvl3pPr>
            <a:lvl4pPr marL="360000" indent="-360000" algn="l" defTabSz="914400" rtl="0" eaLnBrk="1" latinLnBrk="0" hangingPunct="1">
              <a:lnSpc>
                <a:spcPct val="100000"/>
              </a:lnSpc>
              <a:spcBef>
                <a:spcPts val="0"/>
              </a:spcBef>
              <a:spcAft>
                <a:spcPts val="600"/>
              </a:spcAft>
              <a:buFont typeface="+mj-lt"/>
              <a:buAutoNum type="arabicPeriod"/>
              <a:defRPr sz="1800" b="0" i="0" kern="1200">
                <a:solidFill>
                  <a:schemeClr val="accent1"/>
                </a:solidFill>
                <a:latin typeface="+mn-lt"/>
                <a:ea typeface="+mn-ea"/>
                <a:cs typeface="+mn-cs"/>
              </a:defRPr>
            </a:lvl4pPr>
            <a:lvl5pPr marL="0" indent="0" algn="l" defTabSz="914400" rtl="0" eaLnBrk="1" latinLnBrk="0" hangingPunct="1">
              <a:lnSpc>
                <a:spcPct val="100000"/>
              </a:lnSpc>
              <a:spcBef>
                <a:spcPts val="0"/>
              </a:spcBef>
              <a:spcAft>
                <a:spcPts val="600"/>
              </a:spcAft>
              <a:buFont typeface="+mj-lt"/>
              <a:buNone/>
              <a:defRPr sz="1200" b="0" i="1" kern="1200">
                <a:solidFill>
                  <a:schemeClr val="accent1"/>
                </a:solidFill>
                <a:latin typeface="+mn-lt"/>
                <a:ea typeface="+mn-ea"/>
                <a:cs typeface="+mn-cs"/>
              </a:defRPr>
            </a:lvl5pPr>
            <a:lvl6pPr marL="360000" indent="-360000" algn="l" defTabSz="914400" rtl="0" eaLnBrk="1" latinLnBrk="0" hangingPunct="1">
              <a:lnSpc>
                <a:spcPts val="2400"/>
              </a:lnSpc>
              <a:spcBef>
                <a:spcPts val="0"/>
              </a:spcBef>
              <a:spcAft>
                <a:spcPts val="600"/>
              </a:spcAft>
              <a:buFont typeface="+mj-lt"/>
              <a:buAutoNum type="arabicPeriod"/>
              <a:defRPr sz="1700" b="1" i="0" kern="120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600"/>
              </a:spcBef>
            </a:pPr>
            <a:r>
              <a:rPr lang="en-US" sz="1600" b="1" dirty="0"/>
              <a:t>Multiple Simultaneous Fires and Floods</a:t>
            </a:r>
          </a:p>
          <a:p>
            <a:pPr marL="268288" indent="-268288" algn="just">
              <a:spcBef>
                <a:spcPts val="600"/>
              </a:spcBef>
              <a:spcAft>
                <a:spcPts val="0"/>
              </a:spcAft>
              <a:buFont typeface="Arial" panose="020B0604020202020204" pitchFamily="34" charset="0"/>
              <a:buChar char="•"/>
            </a:pPr>
            <a:r>
              <a:rPr lang="en-US" sz="1300" b="1" dirty="0"/>
              <a:t>EPRI 3002012980:</a:t>
            </a:r>
          </a:p>
          <a:p>
            <a:pPr marL="266700" algn="just">
              <a:spcBef>
                <a:spcPts val="600"/>
              </a:spcBef>
              <a:spcAft>
                <a:spcPts val="0"/>
              </a:spcAft>
            </a:pPr>
            <a:r>
              <a:rPr lang="en-US" sz="1300" dirty="0"/>
              <a:t>“</a:t>
            </a:r>
            <a:r>
              <a:rPr lang="en-US" sz="1300" b="1" dirty="0"/>
              <a:t>…multiple seismic induced fires are very unlikely. </a:t>
            </a:r>
            <a:r>
              <a:rPr lang="en-US" sz="1300" dirty="0"/>
              <a:t>Even if seismic damage to multiple identical components is assumed to occur, ignitions as a result of seismic damage are considered to be </a:t>
            </a:r>
            <a:r>
              <a:rPr lang="en-US" sz="1300" b="1" dirty="0"/>
              <a:t>largely independent</a:t>
            </a:r>
            <a:r>
              <a:rPr lang="en-US" sz="1300" dirty="0"/>
              <a:t>. Thus, the risk associated with seismically-induced fire damage to components at higher accelerations is expected to be small compared to that associated with direct damage to multiple components from the seismic event alone."</a:t>
            </a:r>
          </a:p>
          <a:p>
            <a:pPr marL="268288" indent="-268288" algn="just">
              <a:spcBef>
                <a:spcPts val="600"/>
              </a:spcBef>
              <a:spcAft>
                <a:spcPts val="0"/>
              </a:spcAft>
              <a:buFont typeface="Arial" panose="020B0604020202020204" pitchFamily="34" charset="0"/>
              <a:buChar char="•"/>
            </a:pPr>
            <a:r>
              <a:rPr lang="en-US" sz="1300" b="1" dirty="0"/>
              <a:t>EPRI 3002000709:</a:t>
            </a:r>
          </a:p>
          <a:p>
            <a:pPr marL="266700" algn="just">
              <a:spcBef>
                <a:spcPts val="600"/>
              </a:spcBef>
              <a:spcAft>
                <a:spcPts val="0"/>
              </a:spcAft>
            </a:pPr>
            <a:r>
              <a:rPr lang="en-US" sz="1300" dirty="0"/>
              <a:t>"The approach is not intended to reproduce the internal fires PRA and the internal floods PRA with seismically induced versions of fire ignition frequencies and pipe break frequencies and then to apply seismically induced boundary failures and mitigation impacts. </a:t>
            </a:r>
            <a:r>
              <a:rPr lang="en-US" sz="1300" b="1" dirty="0"/>
              <a:t>Such an approach would be unwieldy, would be a potentially unsolvable problem</a:t>
            </a:r>
            <a:r>
              <a:rPr lang="en-US" sz="1300" dirty="0"/>
              <a:t> (that is, probabilistically postulating multiple simultaneous internal fires and/or internal floods as well as probabilistic sets of compartment boundary failures), and would not provide insights commensurate with the effort that would be required."</a:t>
            </a:r>
            <a:endParaRPr lang="de-CH" sz="1300" dirty="0">
              <a:solidFill>
                <a:srgbClr val="FF0000"/>
              </a:solidFill>
            </a:endParaRPr>
          </a:p>
        </p:txBody>
      </p:sp>
      <p:pic>
        <p:nvPicPr>
          <p:cNvPr id="7" name="Grafik 6" descr="bily frage antwort | Flickr - Photo Sharing!"/>
          <p:cNvPicPr>
            <a:picLocks noChangeAspect="1"/>
          </p:cNvPicPr>
          <p:nvPr/>
        </p:nvPicPr>
        <p:blipFill rotWithShape="1">
          <a:blip r:embed="rId3">
            <a:extLst>
              <a:ext uri="{28A0092B-C50C-407E-A947-70E740481C1C}">
                <a14:useLocalDpi xmlns:a14="http://schemas.microsoft.com/office/drawing/2010/main" val="0"/>
              </a:ext>
            </a:extLst>
          </a:blip>
          <a:srcRect b="8156"/>
          <a:stretch/>
        </p:blipFill>
        <p:spPr>
          <a:xfrm>
            <a:off x="9480376" y="908847"/>
            <a:ext cx="2159114" cy="2258766"/>
          </a:xfrm>
          <a:prstGeom prst="rect">
            <a:avLst/>
          </a:prstGeom>
        </p:spPr>
      </p:pic>
      <p:sp>
        <p:nvSpPr>
          <p:cNvPr id="13" name="Inhaltsplatzhalter 5">
            <a:extLst>
              <a:ext uri="{FF2B5EF4-FFF2-40B4-BE49-F238E27FC236}">
                <a16:creationId xmlns:a16="http://schemas.microsoft.com/office/drawing/2014/main" id="{31ED4562-4D57-5765-836F-40339F746B80}"/>
              </a:ext>
            </a:extLst>
          </p:cNvPr>
          <p:cNvSpPr txBox="1">
            <a:spLocks/>
          </p:cNvSpPr>
          <p:nvPr/>
        </p:nvSpPr>
        <p:spPr>
          <a:xfrm>
            <a:off x="768350" y="3919429"/>
            <a:ext cx="10871140" cy="206585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Symbol" pitchFamily="18" charset="2"/>
              <a:buNone/>
              <a:defRPr sz="1800" b="0" kern="1200">
                <a:solidFill>
                  <a:schemeClr val="accent1"/>
                </a:solidFill>
                <a:latin typeface="+mn-lt"/>
                <a:ea typeface="+mn-ea"/>
                <a:cs typeface="+mn-cs"/>
              </a:defRPr>
            </a:lvl1pPr>
            <a:lvl2pPr marL="360000" indent="-360000" algn="l" defTabSz="914400" rtl="0" eaLnBrk="1" latinLnBrk="0" hangingPunct="1">
              <a:lnSpc>
                <a:spcPct val="100000"/>
              </a:lnSpc>
              <a:spcBef>
                <a:spcPts val="0"/>
              </a:spcBef>
              <a:spcAft>
                <a:spcPts val="600"/>
              </a:spcAft>
              <a:buClr>
                <a:schemeClr val="accent1">
                  <a:lumMod val="60000"/>
                  <a:lumOff val="40000"/>
                </a:schemeClr>
              </a:buClr>
              <a:buSzPct val="100000"/>
              <a:buFont typeface="Wingdings" pitchFamily="2" charset="2"/>
              <a:buChar char="§"/>
              <a:defRPr sz="1800" b="0" i="0" kern="1200">
                <a:solidFill>
                  <a:schemeClr val="accent1"/>
                </a:solidFill>
                <a:latin typeface="+mn-lt"/>
                <a:ea typeface="+mn-ea"/>
                <a:cs typeface="+mn-cs"/>
              </a:defRPr>
            </a:lvl2pPr>
            <a:lvl3pPr marL="630000" indent="-270000" algn="l" defTabSz="914400" rtl="0" eaLnBrk="1" latinLnBrk="0" hangingPunct="1">
              <a:lnSpc>
                <a:spcPct val="100000"/>
              </a:lnSpc>
              <a:spcBef>
                <a:spcPts val="0"/>
              </a:spcBef>
              <a:spcAft>
                <a:spcPts val="600"/>
              </a:spcAft>
              <a:buClr>
                <a:schemeClr val="accent1">
                  <a:lumMod val="60000"/>
                  <a:lumOff val="40000"/>
                </a:schemeClr>
              </a:buClr>
              <a:buSzPct val="120000"/>
              <a:buFont typeface="Symbol" pitchFamily="18" charset="2"/>
              <a:buChar char="-"/>
              <a:defRPr sz="1500" b="0" i="0" kern="1200">
                <a:solidFill>
                  <a:schemeClr val="accent1"/>
                </a:solidFill>
                <a:latin typeface="+mn-lt"/>
                <a:ea typeface="+mn-ea"/>
                <a:cs typeface="+mn-cs"/>
              </a:defRPr>
            </a:lvl3pPr>
            <a:lvl4pPr marL="360000" indent="-360000" algn="l" defTabSz="914400" rtl="0" eaLnBrk="1" latinLnBrk="0" hangingPunct="1">
              <a:lnSpc>
                <a:spcPct val="100000"/>
              </a:lnSpc>
              <a:spcBef>
                <a:spcPts val="0"/>
              </a:spcBef>
              <a:spcAft>
                <a:spcPts val="600"/>
              </a:spcAft>
              <a:buFont typeface="+mj-lt"/>
              <a:buAutoNum type="arabicPeriod"/>
              <a:defRPr sz="1800" b="0" i="0" kern="1200">
                <a:solidFill>
                  <a:schemeClr val="accent1"/>
                </a:solidFill>
                <a:latin typeface="+mn-lt"/>
                <a:ea typeface="+mn-ea"/>
                <a:cs typeface="+mn-cs"/>
              </a:defRPr>
            </a:lvl4pPr>
            <a:lvl5pPr marL="0" indent="0" algn="l" defTabSz="914400" rtl="0" eaLnBrk="1" latinLnBrk="0" hangingPunct="1">
              <a:lnSpc>
                <a:spcPct val="100000"/>
              </a:lnSpc>
              <a:spcBef>
                <a:spcPts val="0"/>
              </a:spcBef>
              <a:spcAft>
                <a:spcPts val="600"/>
              </a:spcAft>
              <a:buFont typeface="+mj-lt"/>
              <a:buNone/>
              <a:defRPr sz="1200" b="0" i="1" kern="1200">
                <a:solidFill>
                  <a:schemeClr val="accent1"/>
                </a:solidFill>
                <a:latin typeface="+mn-lt"/>
                <a:ea typeface="+mn-ea"/>
                <a:cs typeface="+mn-cs"/>
              </a:defRPr>
            </a:lvl5pPr>
            <a:lvl6pPr marL="360000" indent="-360000" algn="l" defTabSz="914400" rtl="0" eaLnBrk="1" latinLnBrk="0" hangingPunct="1">
              <a:lnSpc>
                <a:spcPts val="2400"/>
              </a:lnSpc>
              <a:spcBef>
                <a:spcPts val="0"/>
              </a:spcBef>
              <a:spcAft>
                <a:spcPts val="600"/>
              </a:spcAft>
              <a:buFont typeface="+mj-lt"/>
              <a:buAutoNum type="arabicPeriod"/>
              <a:defRPr sz="1700" b="1" i="0" kern="120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8288" indent="-268288" algn="just">
              <a:spcBef>
                <a:spcPts val="600"/>
              </a:spcBef>
              <a:spcAft>
                <a:spcPts val="0"/>
              </a:spcAft>
              <a:buFont typeface="Arial" panose="020B0604020202020204" pitchFamily="34" charset="0"/>
              <a:buChar char="•"/>
            </a:pPr>
            <a:r>
              <a:rPr lang="en-US" sz="1300" b="1" dirty="0"/>
              <a:t>According to EPRI recommendations, the simultaneous SIFF scenarios in same fire / flood compartment are covered by following conservative assumptions:</a:t>
            </a:r>
          </a:p>
          <a:p>
            <a:pPr marL="538163" lvl="1" indent="-269875" algn="just">
              <a:spcBef>
                <a:spcPts val="600"/>
              </a:spcBef>
              <a:spcAft>
                <a:spcPts val="0"/>
              </a:spcAft>
              <a:buFont typeface="Symbol" panose="05050102010706020507" pitchFamily="18" charset="2"/>
              <a:buChar char="-"/>
            </a:pPr>
            <a:r>
              <a:rPr lang="en-US" sz="1300" dirty="0"/>
              <a:t>F</a:t>
            </a:r>
            <a:r>
              <a:rPr lang="de-CH" sz="1300" dirty="0"/>
              <a:t>ire risk is calculated at a fire compartment level with an assumption that fire from an ignition source regardless of its fire potential and location will damage all SSCs (including safety-related SSCs) in the compartment without giving credit to fire suppression means and/or mitigation operator actions.</a:t>
            </a:r>
            <a:endParaRPr lang="en-US" sz="1300" dirty="0"/>
          </a:p>
          <a:p>
            <a:pPr marL="538163" lvl="1" indent="-269875" algn="just">
              <a:spcBef>
                <a:spcPts val="600"/>
              </a:spcBef>
              <a:spcAft>
                <a:spcPts val="1200"/>
              </a:spcAft>
              <a:buFont typeface="Symbol" panose="05050102010706020507" pitchFamily="18" charset="2"/>
              <a:buChar char="-"/>
            </a:pPr>
            <a:r>
              <a:rPr lang="de-CH" sz="1300" dirty="0"/>
              <a:t>Flood risk is calculated at a flood scenario level per flood compartment. The flood scenarios are developed by grouping similar type of pipes located in the same flood compartment that are correlated on certain attributes (system, safety classification, etc.) with worst-case flood consequences - failure of all equipment in this flood compartment. For example, seismically-induced rupture of any pipe in a flood scenario is considered to result in a major flood (out of the three flooding modes: spray, flood and major flood).</a:t>
            </a:r>
          </a:p>
        </p:txBody>
      </p:sp>
    </p:spTree>
    <p:extLst>
      <p:ext uri="{BB962C8B-B14F-4D97-AF65-F5344CB8AC3E}">
        <p14:creationId xmlns:p14="http://schemas.microsoft.com/office/powerpoint/2010/main" val="227752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fade">
                                      <p:cBhvr>
                                        <p:cTn id="7" dur="500"/>
                                        <p:tgtEl>
                                          <p:spTgt spid="3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
                                            <p:txEl>
                                              <p:pRg st="1" end="1"/>
                                            </p:txEl>
                                          </p:spTgt>
                                        </p:tgtEl>
                                        <p:attrNameLst>
                                          <p:attrName>style.visibility</p:attrName>
                                        </p:attrNameLst>
                                      </p:cBhvr>
                                      <p:to>
                                        <p:strVal val="visible"/>
                                      </p:to>
                                    </p:set>
                                    <p:animEffect transition="in" filter="fade">
                                      <p:cBhvr>
                                        <p:cTn id="10" dur="500"/>
                                        <p:tgtEl>
                                          <p:spTgt spid="3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xEl>
                                              <p:pRg st="2" end="2"/>
                                            </p:txEl>
                                          </p:spTgt>
                                        </p:tgtEl>
                                        <p:attrNameLst>
                                          <p:attrName>style.visibility</p:attrName>
                                        </p:attrNameLst>
                                      </p:cBhvr>
                                      <p:to>
                                        <p:strVal val="visible"/>
                                      </p:to>
                                    </p:set>
                                    <p:animEffect transition="in" filter="fade">
                                      <p:cBhvr>
                                        <p:cTn id="13" dur="500"/>
                                        <p:tgtEl>
                                          <p:spTgt spid="30">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0">
                                            <p:txEl>
                                              <p:pRg st="3" end="3"/>
                                            </p:txEl>
                                          </p:spTgt>
                                        </p:tgtEl>
                                        <p:attrNameLst>
                                          <p:attrName>style.visibility</p:attrName>
                                        </p:attrNameLst>
                                      </p:cBhvr>
                                      <p:to>
                                        <p:strVal val="visible"/>
                                      </p:to>
                                    </p:set>
                                    <p:animEffect transition="in" filter="fade">
                                      <p:cBhvr>
                                        <p:cTn id="16" dur="500"/>
                                        <p:tgtEl>
                                          <p:spTgt spid="30">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0">
                                            <p:txEl>
                                              <p:pRg st="4" end="4"/>
                                            </p:txEl>
                                          </p:spTgt>
                                        </p:tgtEl>
                                        <p:attrNameLst>
                                          <p:attrName>style.visibility</p:attrName>
                                        </p:attrNameLst>
                                      </p:cBhvr>
                                      <p:to>
                                        <p:strVal val="visible"/>
                                      </p:to>
                                    </p:set>
                                    <p:animEffect transition="in" filter="fade">
                                      <p:cBhvr>
                                        <p:cTn id="19" dur="500"/>
                                        <p:tgtEl>
                                          <p:spTgt spid="30">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fade">
                                      <p:cBhvr>
                                        <p:cTn id="22" dur="500"/>
                                        <p:tgtEl>
                                          <p:spTgt spid="13">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animEffect transition="in" filter="fade">
                                      <p:cBhvr>
                                        <p:cTn id="25" dur="500"/>
                                        <p:tgtEl>
                                          <p:spTgt spid="13">
                                            <p:txEl>
                                              <p:p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xEl>
                                              <p:pRg st="2" end="2"/>
                                            </p:txEl>
                                          </p:spTgt>
                                        </p:tgtEl>
                                        <p:attrNameLst>
                                          <p:attrName>style.visibility</p:attrName>
                                        </p:attrNameLst>
                                      </p:cBhvr>
                                      <p:to>
                                        <p:strVal val="visible"/>
                                      </p:to>
                                    </p:set>
                                    <p:animEffect transition="in" filter="fade">
                                      <p:cBhvr>
                                        <p:cTn id="28"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sz="quarter" idx="14"/>
          </p:nvPr>
        </p:nvSpPr>
        <p:spPr/>
        <p:txBody>
          <a:bodyPr/>
          <a:lstStyle/>
          <a:p>
            <a:r>
              <a:rPr lang="de-CH" sz="1800" dirty="0" err="1"/>
              <a:t>Thank</a:t>
            </a:r>
            <a:r>
              <a:rPr lang="de-CH" sz="1800" dirty="0"/>
              <a:t> </a:t>
            </a:r>
            <a:r>
              <a:rPr lang="de-CH" sz="1800" dirty="0" err="1"/>
              <a:t>you</a:t>
            </a:r>
            <a:r>
              <a:rPr lang="de-CH" sz="1800" dirty="0"/>
              <a:t> </a:t>
            </a:r>
            <a:r>
              <a:rPr lang="de-CH" sz="1800" dirty="0" err="1"/>
              <a:t>for</a:t>
            </a:r>
            <a:r>
              <a:rPr lang="de-CH" sz="1800" dirty="0"/>
              <a:t> </a:t>
            </a:r>
            <a:r>
              <a:rPr lang="de-CH" sz="1800" dirty="0" err="1"/>
              <a:t>your</a:t>
            </a:r>
            <a:r>
              <a:rPr lang="de-CH" sz="1800" dirty="0"/>
              <a:t> </a:t>
            </a:r>
            <a:r>
              <a:rPr lang="de-CH" sz="1800" dirty="0" err="1"/>
              <a:t>attention</a:t>
            </a:r>
            <a:r>
              <a:rPr lang="de-CH" sz="1800" dirty="0"/>
              <a:t>!</a:t>
            </a:r>
          </a:p>
          <a:p>
            <a:endParaRPr lang="de-CH" sz="1800" dirty="0"/>
          </a:p>
          <a:p>
            <a:pPr marL="360363" lvl="1" indent="-360363">
              <a:buFont typeface="Wingdings"/>
              <a:buChar char="*"/>
            </a:pPr>
            <a:r>
              <a:rPr lang="de-CH" sz="1400" dirty="0"/>
              <a:t>Albena.Stoyanova@kkl.ch</a:t>
            </a:r>
          </a:p>
          <a:p>
            <a:pPr marL="342900" lvl="1" indent="-342900">
              <a:buFont typeface="Wingdings" pitchFamily="2" charset="2"/>
              <a:buChar char="("/>
            </a:pPr>
            <a:r>
              <a:rPr lang="de-CH" sz="1400" dirty="0">
                <a:sym typeface="Wingdings"/>
              </a:rPr>
              <a:t>+41 56 267 8523</a:t>
            </a:r>
            <a:endParaRPr lang="de-CH" sz="1400" dirty="0"/>
          </a:p>
          <a:p>
            <a:endParaRPr lang="de-CH" dirty="0"/>
          </a:p>
          <a:p>
            <a:pPr lvl="1"/>
            <a:endParaRPr lang="de-CH" sz="1600" dirty="0"/>
          </a:p>
          <a:p>
            <a:pPr lvl="1"/>
            <a:endParaRPr lang="de-CH" sz="1400" dirty="0"/>
          </a:p>
          <a:p>
            <a:pPr lvl="1"/>
            <a:endParaRPr lang="de-CH" sz="1400" dirty="0"/>
          </a:p>
          <a:p>
            <a:pPr lvl="1"/>
            <a:endParaRPr lang="de-CH" sz="1400" dirty="0"/>
          </a:p>
          <a:p>
            <a:pPr lvl="1"/>
            <a:endParaRPr lang="de-CH" sz="1400" dirty="0"/>
          </a:p>
          <a:p>
            <a:pPr lvl="1"/>
            <a:endParaRPr lang="de-CH" sz="1400" dirty="0"/>
          </a:p>
          <a:p>
            <a:pPr lvl="1"/>
            <a:endParaRPr lang="de-CH" sz="1400" dirty="0"/>
          </a:p>
          <a:p>
            <a:pPr lvl="1"/>
            <a:endParaRPr lang="de-CH" sz="1400" dirty="0"/>
          </a:p>
          <a:p>
            <a:pPr lvl="1"/>
            <a:r>
              <a:rPr lang="de-CH" sz="1400" dirty="0"/>
              <a:t>Co-authors:</a:t>
            </a:r>
          </a:p>
          <a:p>
            <a:pPr lvl="1">
              <a:lnSpc>
                <a:spcPct val="150000"/>
              </a:lnSpc>
            </a:pPr>
            <a:r>
              <a:rPr lang="de-CH" sz="1100" dirty="0"/>
              <a:t>Olivier Nusbaumer, Pavol Zvoncek, Devi Kompella, Karthik Ravichandran and Rahul Agarwal</a:t>
            </a:r>
          </a:p>
        </p:txBody>
      </p:sp>
      <p:sp>
        <p:nvSpPr>
          <p:cNvPr id="2" name="Datumsplatzhalter 1"/>
          <p:cNvSpPr>
            <a:spLocks noGrp="1"/>
          </p:cNvSpPr>
          <p:nvPr>
            <p:ph type="dt" sz="half" idx="15"/>
          </p:nvPr>
        </p:nvSpPr>
        <p:spPr/>
        <p:txBody>
          <a:bodyPr/>
          <a:lstStyle/>
          <a:p>
            <a:r>
              <a:rPr lang="en-US" dirty="0"/>
              <a:t>28.06.2022</a:t>
            </a:r>
            <a:endParaRPr lang="de-CH" dirty="0"/>
          </a:p>
        </p:txBody>
      </p:sp>
      <p:sp>
        <p:nvSpPr>
          <p:cNvPr id="4" name="Foliennummernplatzhalter 3"/>
          <p:cNvSpPr>
            <a:spLocks noGrp="1"/>
          </p:cNvSpPr>
          <p:nvPr>
            <p:ph type="sldNum" sz="quarter" idx="16"/>
          </p:nvPr>
        </p:nvSpPr>
        <p:spPr/>
        <p:txBody>
          <a:bodyPr/>
          <a:lstStyle/>
          <a:p>
            <a:fld id="{50920020-C4C3-416C-933F-2D0F93692610}" type="slidenum">
              <a:rPr lang="de-CH" smtClean="0"/>
              <a:pPr/>
              <a:t>19</a:t>
            </a:fld>
            <a:endParaRPr lang="de-CH"/>
          </a:p>
        </p:txBody>
      </p:sp>
      <p:pic>
        <p:nvPicPr>
          <p:cNvPr id="7" name="Picture 2" descr="Gesamtansicht_Umgebung_DSC_0380"/>
          <p:cNvPicPr>
            <a:picLocks noChangeAspect="1" noChangeArrowheads="1"/>
          </p:cNvPicPr>
          <p:nvPr/>
        </p:nvPicPr>
        <p:blipFill>
          <a:blip r:embed="rId3" cstate="print">
            <a:extLst>
              <a:ext uri="{28A0092B-C50C-407E-A947-70E740481C1C}">
                <a14:useLocalDpi xmlns:a14="http://schemas.microsoft.com/office/drawing/2010/main" val="0"/>
              </a:ext>
            </a:extLst>
          </a:blip>
          <a:srcRect l="3743" r="3743"/>
          <a:stretch>
            <a:fillRect/>
          </a:stretch>
        </p:blipFill>
        <p:spPr bwMode="auto">
          <a:xfrm>
            <a:off x="4368800" y="0"/>
            <a:ext cx="7823200" cy="5661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379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Outline</a:t>
            </a:r>
            <a:endParaRPr lang="de-CH" dirty="0">
              <a:highlight>
                <a:srgbClr val="FFFF00"/>
              </a:highlight>
            </a:endParaRPr>
          </a:p>
        </p:txBody>
      </p:sp>
      <p:sp>
        <p:nvSpPr>
          <p:cNvPr id="9" name="Datumsplatzhalter 8"/>
          <p:cNvSpPr>
            <a:spLocks noGrp="1"/>
          </p:cNvSpPr>
          <p:nvPr>
            <p:ph type="dt" sz="half" idx="10"/>
          </p:nvPr>
        </p:nvSpPr>
        <p:spPr/>
        <p:txBody>
          <a:bodyPr/>
          <a:lstStyle/>
          <a:p>
            <a:r>
              <a:rPr lang="en-US" dirty="0"/>
              <a:t>28.06.2022</a:t>
            </a:r>
            <a:endParaRPr lang="de-CH" dirty="0"/>
          </a:p>
        </p:txBody>
      </p:sp>
      <p:sp>
        <p:nvSpPr>
          <p:cNvPr id="10" name="Fußzeilenplatzhalter 9"/>
          <p:cNvSpPr>
            <a:spLocks noGrp="1"/>
          </p:cNvSpPr>
          <p:nvPr>
            <p:ph type="ftr" sz="quarter" idx="11"/>
          </p:nvPr>
        </p:nvSpPr>
        <p:spPr/>
        <p:txBody>
          <a:bodyPr/>
          <a:lstStyle/>
          <a:p>
            <a:r>
              <a:rPr lang="en-US" dirty="0"/>
              <a:t>16th Probabilistic Safety Assessment &amp; Management Conference </a:t>
            </a:r>
            <a:endParaRPr lang="de-CH" dirty="0"/>
          </a:p>
        </p:txBody>
      </p:sp>
      <p:sp>
        <p:nvSpPr>
          <p:cNvPr id="11" name="Foliennummernplatzhalter 10"/>
          <p:cNvSpPr>
            <a:spLocks noGrp="1"/>
          </p:cNvSpPr>
          <p:nvPr>
            <p:ph type="sldNum" sz="quarter" idx="12"/>
          </p:nvPr>
        </p:nvSpPr>
        <p:spPr/>
        <p:txBody>
          <a:bodyPr/>
          <a:lstStyle/>
          <a:p>
            <a:fld id="{50920020-C4C3-416C-933F-2D0F93692610}" type="slidenum">
              <a:rPr lang="de-CH" smtClean="0"/>
              <a:pPr/>
              <a:t>2</a:t>
            </a:fld>
            <a:endParaRPr lang="de-CH" dirty="0"/>
          </a:p>
        </p:txBody>
      </p:sp>
      <p:sp>
        <p:nvSpPr>
          <p:cNvPr id="8" name="Textplatzhalter 7"/>
          <p:cNvSpPr>
            <a:spLocks noGrp="1"/>
          </p:cNvSpPr>
          <p:nvPr>
            <p:ph type="body" sz="quarter" idx="13"/>
          </p:nvPr>
        </p:nvSpPr>
        <p:spPr/>
        <p:txBody>
          <a:bodyPr/>
          <a:lstStyle/>
          <a:p>
            <a:r>
              <a:rPr lang="en-US" dirty="0"/>
              <a:t>Background</a:t>
            </a:r>
          </a:p>
          <a:p>
            <a:r>
              <a:rPr lang="en-US" dirty="0"/>
              <a:t>Guidelines and References</a:t>
            </a:r>
          </a:p>
          <a:p>
            <a:r>
              <a:rPr lang="en-US" dirty="0"/>
              <a:t>Objectives and Scope</a:t>
            </a:r>
          </a:p>
          <a:p>
            <a:r>
              <a:rPr lang="en-US" dirty="0"/>
              <a:t>SIFF Methodology</a:t>
            </a:r>
          </a:p>
          <a:p>
            <a:r>
              <a:rPr lang="en-US" dirty="0"/>
              <a:t>Consolidation of Inputs/Outputs</a:t>
            </a:r>
          </a:p>
          <a:p>
            <a:r>
              <a:rPr lang="en-US" dirty="0"/>
              <a:t>Screening Process and Results</a:t>
            </a:r>
          </a:p>
          <a:p>
            <a:r>
              <a:rPr lang="en-US" dirty="0"/>
              <a:t>Independent International Peer Review</a:t>
            </a:r>
          </a:p>
          <a:p>
            <a:r>
              <a:rPr lang="en-US" dirty="0"/>
              <a:t>Summary</a:t>
            </a:r>
          </a:p>
          <a:p>
            <a:r>
              <a:rPr lang="en-US" dirty="0"/>
              <a:t>Questions</a:t>
            </a:r>
          </a:p>
        </p:txBody>
      </p:sp>
      <p:sp>
        <p:nvSpPr>
          <p:cNvPr id="12" name="Textplatzhalter 3"/>
          <p:cNvSpPr>
            <a:spLocks noGrp="1"/>
          </p:cNvSpPr>
          <p:nvPr>
            <p:ph type="body" sz="quarter" idx="14"/>
          </p:nvPr>
        </p:nvSpPr>
        <p:spPr>
          <a:xfrm>
            <a:off x="692147" y="333374"/>
            <a:ext cx="3671465" cy="1943497"/>
          </a:xfrm>
        </p:spPr>
        <p:txBody>
          <a:bodyPr/>
          <a:lstStyle/>
          <a:p>
            <a:r>
              <a:rPr lang="de-CH" sz="2000" dirty="0"/>
              <a:t>PSAM 16</a:t>
            </a:r>
          </a:p>
          <a:p>
            <a:endParaRPr lang="de-CH" sz="2000" dirty="0"/>
          </a:p>
          <a:p>
            <a:r>
              <a:rPr lang="de-CH" sz="2000" dirty="0"/>
              <a:t>Seismically Induced Internal Fire and Flood (SIFF) Events Assessment</a:t>
            </a:r>
          </a:p>
        </p:txBody>
      </p:sp>
    </p:spTree>
    <p:extLst>
      <p:ext uri="{BB962C8B-B14F-4D97-AF65-F5344CB8AC3E}">
        <p14:creationId xmlns:p14="http://schemas.microsoft.com/office/powerpoint/2010/main" val="15010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en-US" dirty="0"/>
              <a:t>28.06.2022</a:t>
            </a:r>
            <a:endParaRPr lang="de-CH" dirty="0"/>
          </a:p>
        </p:txBody>
      </p:sp>
      <p:sp>
        <p:nvSpPr>
          <p:cNvPr id="3" name="Fußzeilenplatzhalter 2"/>
          <p:cNvSpPr>
            <a:spLocks noGrp="1"/>
          </p:cNvSpPr>
          <p:nvPr>
            <p:ph type="ftr" sz="quarter" idx="11"/>
          </p:nvPr>
        </p:nvSpPr>
        <p:spPr/>
        <p:txBody>
          <a:bodyPr/>
          <a:lstStyle/>
          <a:p>
            <a:r>
              <a:rPr lang="en-US" dirty="0"/>
              <a:t>16th Probabilistic Safety Assessment &amp; Management Conference </a:t>
            </a:r>
            <a:endParaRPr lang="de-CH" dirty="0"/>
          </a:p>
        </p:txBody>
      </p:sp>
      <p:sp>
        <p:nvSpPr>
          <p:cNvPr id="4" name="Foliennummernplatzhalter 3"/>
          <p:cNvSpPr>
            <a:spLocks noGrp="1"/>
          </p:cNvSpPr>
          <p:nvPr>
            <p:ph type="sldNum" sz="quarter" idx="12"/>
          </p:nvPr>
        </p:nvSpPr>
        <p:spPr/>
        <p:txBody>
          <a:bodyPr/>
          <a:lstStyle/>
          <a:p>
            <a:fld id="{8405FC36-B873-4C1D-A28A-E330272A5D99}" type="slidenum">
              <a:rPr lang="de-CH" smtClean="0"/>
              <a:t>3</a:t>
            </a:fld>
            <a:endParaRPr lang="de-CH" dirty="0"/>
          </a:p>
        </p:txBody>
      </p:sp>
      <p:sp>
        <p:nvSpPr>
          <p:cNvPr id="5" name="Titel 4"/>
          <p:cNvSpPr>
            <a:spLocks noGrp="1"/>
          </p:cNvSpPr>
          <p:nvPr>
            <p:ph type="title"/>
          </p:nvPr>
        </p:nvSpPr>
        <p:spPr>
          <a:xfrm>
            <a:off x="767408" y="334800"/>
            <a:ext cx="11089216" cy="504056"/>
          </a:xfrm>
        </p:spPr>
        <p:txBody>
          <a:bodyPr/>
          <a:lstStyle/>
          <a:p>
            <a:r>
              <a:rPr lang="en-US" noProof="0" dirty="0"/>
              <a:t>Leibstadt Nuclear Power Plant (KKL)</a:t>
            </a:r>
          </a:p>
        </p:txBody>
      </p:sp>
      <p:sp>
        <p:nvSpPr>
          <p:cNvPr id="6" name="Inhaltsplatzhalter 5"/>
          <p:cNvSpPr>
            <a:spLocks noGrp="1"/>
          </p:cNvSpPr>
          <p:nvPr>
            <p:ph sz="quarter" idx="13"/>
          </p:nvPr>
        </p:nvSpPr>
        <p:spPr>
          <a:xfrm>
            <a:off x="768351" y="907200"/>
            <a:ext cx="11089216" cy="5184576"/>
          </a:xfrm>
        </p:spPr>
        <p:txBody>
          <a:bodyPr/>
          <a:lstStyle/>
          <a:p>
            <a:pPr marL="285750" indent="-285750">
              <a:buFont typeface="Arial" panose="020B0604020202020204" pitchFamily="34" charset="0"/>
              <a:buChar char="•"/>
            </a:pPr>
            <a:r>
              <a:rPr lang="en-US" sz="1600" noProof="0" dirty="0"/>
              <a:t>Located in northern part of Switzerland</a:t>
            </a:r>
          </a:p>
          <a:p>
            <a:pPr marL="285750" indent="-285750">
              <a:buFont typeface="Arial" panose="020B0604020202020204" pitchFamily="34" charset="0"/>
              <a:buChar char="•"/>
            </a:pPr>
            <a:r>
              <a:rPr lang="en-US" sz="1600" noProof="0" dirty="0"/>
              <a:t>General Electric BWR/6 with Mark III Containment</a:t>
            </a:r>
          </a:p>
          <a:p>
            <a:pPr marL="285750" indent="-285750">
              <a:buFont typeface="Arial" panose="020B0604020202020204" pitchFamily="34" charset="0"/>
              <a:buChar char="•"/>
            </a:pPr>
            <a:r>
              <a:rPr lang="en-US" sz="1600" noProof="0" dirty="0"/>
              <a:t>3600 MW</a:t>
            </a:r>
            <a:r>
              <a:rPr lang="en-US" sz="1600" baseline="-25000" noProof="0" dirty="0"/>
              <a:t>th</a:t>
            </a:r>
            <a:r>
              <a:rPr lang="en-US" sz="1600" noProof="0" dirty="0"/>
              <a:t> (Net electric output 1233 MW)</a:t>
            </a:r>
          </a:p>
          <a:p>
            <a:pPr marL="285750" indent="-285750">
              <a:buFont typeface="Arial" panose="020B0604020202020204" pitchFamily="34" charset="0"/>
              <a:buChar char="•"/>
            </a:pPr>
            <a:r>
              <a:rPr lang="en-US" sz="1600" noProof="0" dirty="0"/>
              <a:t>Commercial operation since 1984</a:t>
            </a:r>
          </a:p>
          <a:p>
            <a:pPr marL="285750" indent="-285750">
              <a:buFont typeface="Arial" panose="020B0604020202020204" pitchFamily="34" charset="0"/>
              <a:buChar char="•"/>
            </a:pPr>
            <a:endParaRPr lang="en-US" sz="1600" noProof="0" dirty="0"/>
          </a:p>
          <a:p>
            <a:pPr marL="285750" indent="-285750">
              <a:buFont typeface="Arial" panose="020B0604020202020204" pitchFamily="34" charset="0"/>
              <a:buChar char="•"/>
            </a:pPr>
            <a:endParaRPr lang="en-US" sz="1600" noProof="0" dirty="0"/>
          </a:p>
          <a:p>
            <a:pPr marL="285750" indent="-285750">
              <a:buFont typeface="Arial" panose="020B0604020202020204" pitchFamily="34" charset="0"/>
              <a:buChar char="•"/>
            </a:pPr>
            <a:endParaRPr lang="en-US" sz="1600" noProof="0" dirty="0"/>
          </a:p>
          <a:p>
            <a:pPr marL="285750" indent="-285750">
              <a:buFont typeface="Arial" panose="020B0604020202020204" pitchFamily="34" charset="0"/>
              <a:buChar char="•"/>
            </a:pPr>
            <a:endParaRPr lang="en-US" sz="1600" noProof="0" dirty="0"/>
          </a:p>
          <a:p>
            <a:pPr marL="285750" indent="-285750">
              <a:buFont typeface="Arial" panose="020B0604020202020204" pitchFamily="34" charset="0"/>
              <a:buChar char="•"/>
            </a:pPr>
            <a:endParaRPr lang="en-US" sz="1600" noProof="0" dirty="0"/>
          </a:p>
          <a:p>
            <a:pPr marL="285750" indent="-285750">
              <a:buFont typeface="Arial" panose="020B0604020202020204" pitchFamily="34" charset="0"/>
              <a:buChar char="•"/>
            </a:pPr>
            <a:endParaRPr lang="en-US" sz="1600" noProof="0" dirty="0"/>
          </a:p>
          <a:p>
            <a:pPr marL="285750" indent="-285750">
              <a:buFont typeface="Arial" panose="020B0604020202020204" pitchFamily="34" charset="0"/>
              <a:buChar char="•"/>
            </a:pPr>
            <a:endParaRPr lang="en-US" sz="1600" noProof="0" dirty="0"/>
          </a:p>
          <a:p>
            <a:pPr marL="285750" indent="-285750">
              <a:buFont typeface="Arial" panose="020B0604020202020204" pitchFamily="34" charset="0"/>
              <a:buChar char="•"/>
            </a:pPr>
            <a:endParaRPr lang="en-US" sz="1600" noProof="0" dirty="0"/>
          </a:p>
          <a:p>
            <a:pPr marL="285750" indent="-285750">
              <a:buFont typeface="Arial" panose="020B0604020202020204" pitchFamily="34" charset="0"/>
              <a:buChar char="•"/>
            </a:pPr>
            <a:endParaRPr lang="en-US" sz="1600" noProof="0" dirty="0"/>
          </a:p>
          <a:p>
            <a:pPr marL="285750" indent="-285750">
              <a:buFont typeface="Arial" panose="020B0604020202020204" pitchFamily="34" charset="0"/>
              <a:buChar char="•"/>
            </a:pPr>
            <a:endParaRPr lang="en-US" sz="1600" noProof="0" dirty="0"/>
          </a:p>
          <a:p>
            <a:pPr marL="285750" indent="-285750">
              <a:buFont typeface="Arial" panose="020B0604020202020204" pitchFamily="34" charset="0"/>
              <a:buChar char="•"/>
            </a:pPr>
            <a:endParaRPr lang="en-US" sz="1400" noProof="0" dirty="0"/>
          </a:p>
          <a:p>
            <a:pPr marL="285750" indent="-285750">
              <a:buFont typeface="Arial" panose="020B0604020202020204" pitchFamily="34" charset="0"/>
              <a:buChar char="•"/>
            </a:pPr>
            <a:endParaRPr lang="en-US" sz="1000" noProof="0" dirty="0"/>
          </a:p>
        </p:txBody>
      </p:sp>
      <p:pic>
        <p:nvPicPr>
          <p:cNvPr id="1027" name="Picture 3" descr="G:\PSA\PSA-Team\-- Publikationen\PSAM13 - 2016\Development of a fully coupled, all states, all hazards Level 2 PSA at KKL\Presentation\Switzerland-NPP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440" y="2289457"/>
            <a:ext cx="4980506" cy="338437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391240" y="2709009"/>
            <a:ext cx="180000" cy="1800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0341">
            <a:off x="7320136" y="1256098"/>
            <a:ext cx="4209418" cy="4409628"/>
          </a:xfrm>
          <a:prstGeom prst="rect">
            <a:avLst/>
          </a:prstGeom>
          <a:scene3d>
            <a:camera prst="orthographicFront">
              <a:rot lat="0" lon="0" rev="180000"/>
            </a:camera>
            <a:lightRig rig="threePt" dir="t"/>
          </a:scene3d>
        </p:spPr>
      </p:pic>
      <p:cxnSp>
        <p:nvCxnSpPr>
          <p:cNvPr id="50" name="Straight Connector 49"/>
          <p:cNvCxnSpPr/>
          <p:nvPr/>
        </p:nvCxnSpPr>
        <p:spPr>
          <a:xfrm>
            <a:off x="8707336" y="3136200"/>
            <a:ext cx="0" cy="220222"/>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4" name="Drywell"/>
          <p:cNvGrpSpPr/>
          <p:nvPr/>
        </p:nvGrpSpPr>
        <p:grpSpPr>
          <a:xfrm>
            <a:off x="8412529" y="2850908"/>
            <a:ext cx="1418415" cy="2303823"/>
            <a:chOff x="8412529" y="2935578"/>
            <a:chExt cx="1418415" cy="2303823"/>
          </a:xfrm>
        </p:grpSpPr>
        <p:grpSp>
          <p:nvGrpSpPr>
            <p:cNvPr id="16" name="DW"/>
            <p:cNvGrpSpPr/>
            <p:nvPr/>
          </p:nvGrpSpPr>
          <p:grpSpPr>
            <a:xfrm>
              <a:off x="8412529" y="2935578"/>
              <a:ext cx="1418415" cy="2303823"/>
              <a:chOff x="8412529" y="2935578"/>
              <a:chExt cx="1418415" cy="2303823"/>
            </a:xfrm>
          </p:grpSpPr>
          <p:cxnSp>
            <p:nvCxnSpPr>
              <p:cNvPr id="34" name="Straight Connector 33"/>
              <p:cNvCxnSpPr/>
              <p:nvPr/>
            </p:nvCxnSpPr>
            <p:spPr>
              <a:xfrm>
                <a:off x="8546111" y="5064503"/>
                <a:ext cx="1151318" cy="174898"/>
              </a:xfrm>
              <a:prstGeom prst="line">
                <a:avLst/>
              </a:prstGeom>
              <a:ln w="57150"/>
              <a:scene3d>
                <a:camera prst="orthographicFront">
                  <a:rot lat="0" lon="0" rev="51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8412529" y="3443104"/>
                <a:ext cx="260396" cy="1714127"/>
              </a:xfrm>
              <a:prstGeom prst="line">
                <a:avLst/>
              </a:prstGeom>
              <a:ln w="57150"/>
              <a:scene3d>
                <a:camera prst="orthographicFront">
                  <a:rot lat="0" lon="0" rev="51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9571027" y="3444619"/>
                <a:ext cx="259917" cy="1710971"/>
              </a:xfrm>
              <a:prstGeom prst="line">
                <a:avLst/>
              </a:prstGeom>
              <a:ln w="57150"/>
              <a:scene3d>
                <a:camera prst="orthographicFront">
                  <a:rot lat="0" lon="0" rev="51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8530005" y="3402261"/>
                <a:ext cx="159758" cy="24269"/>
              </a:xfrm>
              <a:prstGeom prst="line">
                <a:avLst/>
              </a:prstGeom>
              <a:ln w="57150"/>
              <a:scene3d>
                <a:camera prst="orthographicFront">
                  <a:rot lat="0" lon="0" rev="510000"/>
                </a:camera>
                <a:lightRig rig="threePt" dir="t"/>
              </a:scene3d>
            </p:spPr>
            <p:style>
              <a:lnRef idx="1">
                <a:schemeClr val="accent1"/>
              </a:lnRef>
              <a:fillRef idx="0">
                <a:schemeClr val="accent1"/>
              </a:fillRef>
              <a:effectRef idx="0">
                <a:schemeClr val="accent1"/>
              </a:effectRef>
              <a:fontRef idx="minor">
                <a:schemeClr val="tx1"/>
              </a:fontRef>
            </p:style>
          </p:cxnSp>
          <p:sp>
            <p:nvSpPr>
              <p:cNvPr id="47" name="Arc 46"/>
              <p:cNvSpPr/>
              <p:nvPr/>
            </p:nvSpPr>
            <p:spPr>
              <a:xfrm rot="518271" flipH="1">
                <a:off x="8685583" y="3001984"/>
                <a:ext cx="853078" cy="514005"/>
              </a:xfrm>
              <a:prstGeom prst="arc">
                <a:avLst/>
              </a:prstGeom>
              <a:ln w="57150"/>
              <a:scene3d>
                <a:camera prst="orthographicFront">
                  <a:rot lat="0" lon="0" rev="51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26" name="Straight Connector 25"/>
              <p:cNvCxnSpPr/>
              <p:nvPr/>
            </p:nvCxnSpPr>
            <p:spPr>
              <a:xfrm>
                <a:off x="9563276" y="3395853"/>
                <a:ext cx="159758" cy="24269"/>
              </a:xfrm>
              <a:prstGeom prst="line">
                <a:avLst/>
              </a:prstGeom>
              <a:ln w="57150"/>
              <a:scene3d>
                <a:camera prst="orthographicFront">
                  <a:rot lat="0" lon="0" rev="51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9561262" y="3220870"/>
                <a:ext cx="23291" cy="190800"/>
              </a:xfrm>
              <a:prstGeom prst="line">
                <a:avLst/>
              </a:prstGeom>
              <a:ln w="57150"/>
              <a:scene3d>
                <a:camera prst="orthographicFront">
                  <a:rot lat="0" lon="0" rev="510000"/>
                </a:camera>
                <a:lightRig rig="threePt" dir="t"/>
              </a:scene3d>
            </p:spPr>
            <p:style>
              <a:lnRef idx="1">
                <a:schemeClr val="accent1"/>
              </a:lnRef>
              <a:fillRef idx="0">
                <a:schemeClr val="accent1"/>
              </a:fillRef>
              <a:effectRef idx="0">
                <a:schemeClr val="accent1"/>
              </a:effectRef>
              <a:fontRef idx="minor">
                <a:schemeClr val="tx1"/>
              </a:fontRef>
            </p:style>
          </p:cxnSp>
          <p:sp>
            <p:nvSpPr>
              <p:cNvPr id="29" name="Arc 28"/>
              <p:cNvSpPr/>
              <p:nvPr/>
            </p:nvSpPr>
            <p:spPr>
              <a:xfrm rot="431926">
                <a:off x="8694539" y="2935578"/>
                <a:ext cx="853078" cy="514005"/>
              </a:xfrm>
              <a:prstGeom prst="arc">
                <a:avLst/>
              </a:prstGeom>
              <a:ln w="57150"/>
              <a:scene3d>
                <a:camera prst="orthographicFront">
                  <a:rot lat="0" lon="0" rev="51000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46" name="TextBox 45"/>
            <p:cNvSpPr txBox="1"/>
            <p:nvPr/>
          </p:nvSpPr>
          <p:spPr>
            <a:xfrm>
              <a:off x="8472264" y="3501008"/>
              <a:ext cx="977246" cy="307777"/>
            </a:xfrm>
            <a:prstGeom prst="rect">
              <a:avLst/>
            </a:prstGeom>
            <a:noFill/>
          </p:spPr>
          <p:txBody>
            <a:bodyPr wrap="square" rtlCol="0">
              <a:spAutoFit/>
            </a:bodyPr>
            <a:lstStyle/>
            <a:p>
              <a:pPr algn="ctr"/>
              <a:r>
                <a:rPr lang="en-US" sz="1400" b="1" dirty="0">
                  <a:solidFill>
                    <a:schemeClr val="accent1"/>
                  </a:solidFill>
                </a:rPr>
                <a:t>Drywell</a:t>
              </a:r>
            </a:p>
          </p:txBody>
        </p:sp>
      </p:grpSp>
      <p:grpSp>
        <p:nvGrpSpPr>
          <p:cNvPr id="23" name="Cont"/>
          <p:cNvGrpSpPr/>
          <p:nvPr/>
        </p:nvGrpSpPr>
        <p:grpSpPr>
          <a:xfrm>
            <a:off x="7830808" y="1497360"/>
            <a:ext cx="2576794" cy="3756636"/>
            <a:chOff x="7830808" y="1582030"/>
            <a:chExt cx="2576794" cy="3756636"/>
          </a:xfrm>
        </p:grpSpPr>
        <p:grpSp>
          <p:nvGrpSpPr>
            <p:cNvPr id="22" name="Containment"/>
            <p:cNvGrpSpPr/>
            <p:nvPr/>
          </p:nvGrpSpPr>
          <p:grpSpPr>
            <a:xfrm>
              <a:off x="7830808" y="1582030"/>
              <a:ext cx="2576794" cy="3756636"/>
              <a:chOff x="7830808" y="1582030"/>
              <a:chExt cx="2576794" cy="3756636"/>
            </a:xfrm>
          </p:grpSpPr>
          <p:cxnSp>
            <p:nvCxnSpPr>
              <p:cNvPr id="32" name="Straight Connector 31"/>
              <p:cNvCxnSpPr/>
              <p:nvPr/>
            </p:nvCxnSpPr>
            <p:spPr>
              <a:xfrm>
                <a:off x="8030026" y="4997215"/>
                <a:ext cx="2182398" cy="341451"/>
              </a:xfrm>
              <a:prstGeom prst="line">
                <a:avLst/>
              </a:prstGeom>
              <a:ln w="57150">
                <a:solidFill>
                  <a:srgbClr val="FF0000"/>
                </a:solidFill>
              </a:ln>
              <a:scene3d>
                <a:camera prst="orthographicFront">
                  <a:rot lat="0" lon="0" rev="51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7830808" y="2610278"/>
                <a:ext cx="394953" cy="2556000"/>
              </a:xfrm>
              <a:prstGeom prst="line">
                <a:avLst/>
              </a:prstGeom>
              <a:ln w="57150">
                <a:solidFill>
                  <a:srgbClr val="FF0000"/>
                </a:solidFill>
              </a:ln>
              <a:scene3d>
                <a:camera prst="orthographicFront">
                  <a:rot lat="0" lon="0" rev="51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0012649" y="2619156"/>
                <a:ext cx="394953" cy="2556000"/>
              </a:xfrm>
              <a:prstGeom prst="line">
                <a:avLst/>
              </a:prstGeom>
              <a:ln w="57150">
                <a:solidFill>
                  <a:srgbClr val="FF0000"/>
                </a:solidFill>
              </a:ln>
              <a:scene3d>
                <a:camera prst="orthographicFront">
                  <a:rot lat="0" lon="0" rev="510000"/>
                </a:camera>
                <a:lightRig rig="threePt" dir="t"/>
              </a:scene3d>
            </p:spPr>
            <p:style>
              <a:lnRef idx="1">
                <a:schemeClr val="accent1"/>
              </a:lnRef>
              <a:fillRef idx="0">
                <a:schemeClr val="accent1"/>
              </a:fillRef>
              <a:effectRef idx="0">
                <a:schemeClr val="accent1"/>
              </a:effectRef>
              <a:fontRef idx="minor">
                <a:schemeClr val="tx1"/>
              </a:fontRef>
            </p:style>
          </p:cxnSp>
          <p:sp>
            <p:nvSpPr>
              <p:cNvPr id="21" name="Arc 20"/>
              <p:cNvSpPr/>
              <p:nvPr/>
            </p:nvSpPr>
            <p:spPr>
              <a:xfrm>
                <a:off x="8026889" y="1582030"/>
                <a:ext cx="2183556" cy="2063973"/>
              </a:xfrm>
              <a:prstGeom prst="arc">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1" name="Arc 40"/>
              <p:cNvSpPr/>
              <p:nvPr/>
            </p:nvSpPr>
            <p:spPr>
              <a:xfrm flipH="1">
                <a:off x="8038637" y="1584900"/>
                <a:ext cx="2183556" cy="2063973"/>
              </a:xfrm>
              <a:prstGeom prst="arc">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45" name="TextBox 44"/>
            <p:cNvSpPr txBox="1"/>
            <p:nvPr/>
          </p:nvSpPr>
          <p:spPr>
            <a:xfrm>
              <a:off x="7880253" y="2071561"/>
              <a:ext cx="1827410" cy="307777"/>
            </a:xfrm>
            <a:prstGeom prst="rect">
              <a:avLst/>
            </a:prstGeom>
            <a:noFill/>
          </p:spPr>
          <p:txBody>
            <a:bodyPr wrap="square" rtlCol="0">
              <a:spAutoFit/>
            </a:bodyPr>
            <a:lstStyle/>
            <a:p>
              <a:pPr algn="ctr"/>
              <a:r>
                <a:rPr lang="en-US" sz="1400" b="1" dirty="0">
                  <a:solidFill>
                    <a:srgbClr val="FF0000"/>
                  </a:solidFill>
                </a:rPr>
                <a:t>Containment</a:t>
              </a:r>
            </a:p>
          </p:txBody>
        </p:sp>
      </p:grpSp>
      <p:sp>
        <p:nvSpPr>
          <p:cNvPr id="35" name="TextBox 34"/>
          <p:cNvSpPr txBox="1"/>
          <p:nvPr/>
        </p:nvSpPr>
        <p:spPr>
          <a:xfrm>
            <a:off x="682917" y="6427144"/>
            <a:ext cx="516539" cy="238527"/>
          </a:xfrm>
          <a:prstGeom prst="rect">
            <a:avLst/>
          </a:prstGeom>
          <a:solidFill>
            <a:schemeClr val="bg1"/>
          </a:solidFill>
        </p:spPr>
        <p:txBody>
          <a:bodyPr wrap="square" rtlCol="0">
            <a:spAutoFit/>
          </a:bodyPr>
          <a:lstStyle/>
          <a:p>
            <a:r>
              <a:rPr lang="de-CH" sz="950" dirty="0">
                <a:solidFill>
                  <a:schemeClr val="accent1"/>
                </a:solidFill>
              </a:rPr>
              <a:t>Folie</a:t>
            </a:r>
            <a:endParaRPr lang="en-US" sz="950" dirty="0">
              <a:solidFill>
                <a:schemeClr val="accent1"/>
              </a:solidFill>
            </a:endParaRPr>
          </a:p>
        </p:txBody>
      </p:sp>
    </p:spTree>
    <p:extLst>
      <p:ext uri="{BB962C8B-B14F-4D97-AF65-F5344CB8AC3E}">
        <p14:creationId xmlns:p14="http://schemas.microsoft.com/office/powerpoint/2010/main" val="3377831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a:t>Background</a:t>
            </a:r>
            <a:endParaRPr lang="de-CH" dirty="0">
              <a:solidFill>
                <a:srgbClr val="FF0000"/>
              </a:solidFill>
            </a:endParaRPr>
          </a:p>
        </p:txBody>
      </p:sp>
      <p:sp>
        <p:nvSpPr>
          <p:cNvPr id="8" name="Content Placeholder 7">
            <a:extLst>
              <a:ext uri="{FF2B5EF4-FFF2-40B4-BE49-F238E27FC236}">
                <a16:creationId xmlns:a16="http://schemas.microsoft.com/office/drawing/2014/main" id="{2D2F9F5D-771F-6D5F-66C2-9DBD14110D53}"/>
              </a:ext>
            </a:extLst>
          </p:cNvPr>
          <p:cNvSpPr>
            <a:spLocks noGrp="1"/>
          </p:cNvSpPr>
          <p:nvPr>
            <p:ph sz="quarter" idx="13"/>
          </p:nvPr>
        </p:nvSpPr>
        <p:spPr>
          <a:xfrm>
            <a:off x="738542" y="940638"/>
            <a:ext cx="5543669" cy="5039761"/>
          </a:xfrm>
        </p:spPr>
        <p:txBody>
          <a:bodyPr/>
          <a:lstStyle/>
          <a:p>
            <a:pPr>
              <a:lnSpc>
                <a:spcPct val="114000"/>
              </a:lnSpc>
              <a:spcAft>
                <a:spcPts val="0"/>
              </a:spcAft>
            </a:pPr>
            <a:r>
              <a:rPr lang="en-US" b="1" dirty="0"/>
              <a:t>Motives behind SIFF Assessment</a:t>
            </a:r>
          </a:p>
          <a:p>
            <a:pPr marL="285750" indent="-285750">
              <a:lnSpc>
                <a:spcPct val="114000"/>
              </a:lnSpc>
              <a:spcBef>
                <a:spcPts val="1200"/>
              </a:spcBef>
              <a:spcAft>
                <a:spcPts val="1200"/>
              </a:spcAft>
              <a:buFont typeface="Arial" panose="020B0604020202020204" pitchFamily="34" charset="0"/>
              <a:buChar char="•"/>
            </a:pPr>
            <a:r>
              <a:rPr lang="en-US" sz="1600" dirty="0"/>
              <a:t>SIFF gained greater attention after the following incidents:</a:t>
            </a:r>
          </a:p>
          <a:p>
            <a:pPr marL="645750" lvl="1" indent="-285750">
              <a:lnSpc>
                <a:spcPct val="114000"/>
              </a:lnSpc>
              <a:buFont typeface="Courier New" panose="02070309020205020404" pitchFamily="49" charset="0"/>
              <a:buChar char="­"/>
            </a:pPr>
            <a:r>
              <a:rPr lang="en-US" sz="1400" dirty="0"/>
              <a:t>Seismic-induced fire events at Kashiwazaki-Kariwa NPP (2007) and Onagawa NPP (2011)</a:t>
            </a:r>
          </a:p>
          <a:p>
            <a:pPr marL="645750" lvl="1" indent="-285750">
              <a:lnSpc>
                <a:spcPct val="114000"/>
              </a:lnSpc>
              <a:buFont typeface="Courier New" panose="02070309020205020404" pitchFamily="49" charset="0"/>
              <a:buChar char="­"/>
            </a:pPr>
            <a:r>
              <a:rPr lang="en-US" sz="1400" dirty="0"/>
              <a:t>Fukushima Daiichi NPP accident, 2011</a:t>
            </a:r>
          </a:p>
          <a:p>
            <a:pPr marL="285750" indent="-285750">
              <a:lnSpc>
                <a:spcPct val="114000"/>
              </a:lnSpc>
              <a:spcBef>
                <a:spcPts val="1200"/>
              </a:spcBef>
              <a:spcAft>
                <a:spcPts val="1200"/>
              </a:spcAft>
              <a:buFont typeface="Arial" panose="020B0604020202020204" pitchFamily="34" charset="0"/>
              <a:buChar char="•"/>
            </a:pPr>
            <a:r>
              <a:rPr lang="en-IN" sz="1600" dirty="0"/>
              <a:t>Recommendations from international organisations to perform SIFF assessment:</a:t>
            </a:r>
          </a:p>
          <a:p>
            <a:pPr marL="645750" lvl="1" indent="-285750">
              <a:lnSpc>
                <a:spcPct val="114000"/>
              </a:lnSpc>
              <a:buFont typeface="Courier New" panose="02070309020205020404" pitchFamily="49" charset="0"/>
              <a:buChar char="­"/>
            </a:pPr>
            <a:r>
              <a:rPr lang="en-IN" sz="1400" dirty="0"/>
              <a:t>USNRC Near Term Task Force (NTTF)</a:t>
            </a:r>
          </a:p>
          <a:p>
            <a:pPr marL="645750" lvl="1" indent="-285750">
              <a:lnSpc>
                <a:spcPct val="114000"/>
              </a:lnSpc>
              <a:buFont typeface="Courier New" panose="02070309020205020404" pitchFamily="49" charset="0"/>
              <a:buChar char="­"/>
            </a:pPr>
            <a:r>
              <a:rPr lang="en-IN" sz="1400" dirty="0"/>
              <a:t>Updated code case of ASME PRA Standard</a:t>
            </a:r>
          </a:p>
          <a:p>
            <a:pPr marL="645750" lvl="1" indent="-285750">
              <a:lnSpc>
                <a:spcPct val="114000"/>
              </a:lnSpc>
              <a:buFont typeface="Courier New" panose="02070309020205020404" pitchFamily="49" charset="0"/>
              <a:buChar char="­"/>
            </a:pPr>
            <a:r>
              <a:rPr lang="en-IN" sz="1400" dirty="0"/>
              <a:t>WENRA Safety Reference Levels</a:t>
            </a:r>
          </a:p>
          <a:p>
            <a:pPr marL="645750" lvl="1" indent="-285750">
              <a:lnSpc>
                <a:spcPct val="114000"/>
              </a:lnSpc>
              <a:buFont typeface="Courier New" panose="02070309020205020404" pitchFamily="49" charset="0"/>
              <a:buChar char="­"/>
            </a:pPr>
            <a:r>
              <a:rPr lang="en-IN" sz="1400" dirty="0"/>
              <a:t>European (EU) Stress Tests</a:t>
            </a:r>
          </a:p>
          <a:p>
            <a:pPr>
              <a:lnSpc>
                <a:spcPct val="114000"/>
              </a:lnSpc>
              <a:spcBef>
                <a:spcPts val="600"/>
              </a:spcBef>
            </a:pPr>
            <a:r>
              <a:rPr lang="en-IN" sz="1600" b="1" dirty="0"/>
              <a:t>ENSI also mandated re-evaluation of seismic adequacy of NPPs (including combinational hazards like SIFF).</a:t>
            </a:r>
          </a:p>
        </p:txBody>
      </p:sp>
      <p:sp>
        <p:nvSpPr>
          <p:cNvPr id="2" name="Datumsplatzhalter 1"/>
          <p:cNvSpPr>
            <a:spLocks noGrp="1"/>
          </p:cNvSpPr>
          <p:nvPr>
            <p:ph type="dt" sz="half" idx="15"/>
          </p:nvPr>
        </p:nvSpPr>
        <p:spPr/>
        <p:txBody>
          <a:bodyPr/>
          <a:lstStyle/>
          <a:p>
            <a:r>
              <a:rPr lang="en-US" dirty="0"/>
              <a:t>28.06.2022</a:t>
            </a:r>
            <a:endParaRPr lang="de-CH" dirty="0"/>
          </a:p>
        </p:txBody>
      </p:sp>
      <p:sp>
        <p:nvSpPr>
          <p:cNvPr id="3" name="Fußzeilenplatzhalter 2"/>
          <p:cNvSpPr>
            <a:spLocks noGrp="1"/>
          </p:cNvSpPr>
          <p:nvPr>
            <p:ph type="ftr" sz="quarter" idx="16"/>
          </p:nvPr>
        </p:nvSpPr>
        <p:spPr/>
        <p:txBody>
          <a:bodyPr/>
          <a:lstStyle/>
          <a:p>
            <a:r>
              <a:rPr lang="en-US" dirty="0"/>
              <a:t>16th Probabilistic Safety Assessment &amp; Management Conference </a:t>
            </a:r>
            <a:endParaRPr lang="de-CH" dirty="0"/>
          </a:p>
        </p:txBody>
      </p:sp>
      <p:sp>
        <p:nvSpPr>
          <p:cNvPr id="4" name="Foliennummernplatzhalter 3"/>
          <p:cNvSpPr>
            <a:spLocks noGrp="1"/>
          </p:cNvSpPr>
          <p:nvPr>
            <p:ph type="sldNum" sz="quarter" idx="17"/>
          </p:nvPr>
        </p:nvSpPr>
        <p:spPr/>
        <p:txBody>
          <a:bodyPr/>
          <a:lstStyle/>
          <a:p>
            <a:fld id="{8405FC36-B873-4C1D-A28A-E330272A5D99}" type="slidenum">
              <a:rPr lang="de-CH" smtClean="0"/>
              <a:t>4</a:t>
            </a:fld>
            <a:endParaRPr lang="de-CH"/>
          </a:p>
        </p:txBody>
      </p:sp>
      <p:pic>
        <p:nvPicPr>
          <p:cNvPr id="15" name="Content Placeholder 6">
            <a:extLst>
              <a:ext uri="{FF2B5EF4-FFF2-40B4-BE49-F238E27FC236}">
                <a16:creationId xmlns:a16="http://schemas.microsoft.com/office/drawing/2014/main" id="{00ADAAE3-9802-936E-8489-C5D614E5D570}"/>
              </a:ext>
            </a:extLst>
          </p:cNvPr>
          <p:cNvPicPr>
            <a:picLocks noChangeAspect="1"/>
          </p:cNvPicPr>
          <p:nvPr/>
        </p:nvPicPr>
        <p:blipFill>
          <a:blip r:embed="rId3"/>
          <a:stretch>
            <a:fillRect/>
          </a:stretch>
        </p:blipFill>
        <p:spPr>
          <a:xfrm>
            <a:off x="6528048" y="940638"/>
            <a:ext cx="3476470" cy="2289001"/>
          </a:xfrm>
          <a:prstGeom prst="rect">
            <a:avLst/>
          </a:prstGeom>
          <a:ln>
            <a:noFill/>
          </a:ln>
          <a:effectLst>
            <a:outerShdw blurRad="292100" dist="139700" dir="2700000" algn="tl" rotWithShape="0">
              <a:srgbClr val="333333">
                <a:alpha val="65000"/>
              </a:srgbClr>
            </a:outerShdw>
          </a:effectLst>
        </p:spPr>
      </p:pic>
      <p:sp>
        <p:nvSpPr>
          <p:cNvPr id="16" name="TextBox 15">
            <a:extLst>
              <a:ext uri="{FF2B5EF4-FFF2-40B4-BE49-F238E27FC236}">
                <a16:creationId xmlns:a16="http://schemas.microsoft.com/office/drawing/2014/main" id="{6AFB124F-47C7-0C94-0986-577D137AA576}"/>
              </a:ext>
            </a:extLst>
          </p:cNvPr>
          <p:cNvSpPr txBox="1"/>
          <p:nvPr/>
        </p:nvSpPr>
        <p:spPr>
          <a:xfrm>
            <a:off x="10004518" y="2225612"/>
            <a:ext cx="1896125" cy="646331"/>
          </a:xfrm>
          <a:prstGeom prst="rect">
            <a:avLst/>
          </a:prstGeom>
          <a:noFill/>
        </p:spPr>
        <p:txBody>
          <a:bodyPr wrap="square">
            <a:spAutoFit/>
          </a:bodyPr>
          <a:lstStyle/>
          <a:p>
            <a:r>
              <a:rPr lang="en-US" sz="1200" dirty="0"/>
              <a:t>Electrical transformer fire at Unit 3 of Kashiwazaki-Kariwa, 2007</a:t>
            </a:r>
            <a:endParaRPr lang="en-IN" sz="1200" dirty="0"/>
          </a:p>
        </p:txBody>
      </p:sp>
      <p:pic>
        <p:nvPicPr>
          <p:cNvPr id="17" name="Picture 16">
            <a:extLst>
              <a:ext uri="{FF2B5EF4-FFF2-40B4-BE49-F238E27FC236}">
                <a16:creationId xmlns:a16="http://schemas.microsoft.com/office/drawing/2014/main" id="{09DE5E82-DF1A-1847-49C2-D37F2129CD0C}"/>
              </a:ext>
            </a:extLst>
          </p:cNvPr>
          <p:cNvPicPr>
            <a:picLocks noChangeAspect="1"/>
          </p:cNvPicPr>
          <p:nvPr/>
        </p:nvPicPr>
        <p:blipFill>
          <a:blip r:embed="rId4"/>
          <a:stretch>
            <a:fillRect/>
          </a:stretch>
        </p:blipFill>
        <p:spPr>
          <a:xfrm>
            <a:off x="6528048" y="3373917"/>
            <a:ext cx="3445959" cy="2543445"/>
          </a:xfrm>
          <a:prstGeom prst="rect">
            <a:avLst/>
          </a:prstGeom>
          <a:ln>
            <a:noFill/>
          </a:ln>
          <a:effectLst>
            <a:outerShdw blurRad="292100" dist="139700" dir="2700000" algn="tl" rotWithShape="0">
              <a:srgbClr val="333333">
                <a:alpha val="65000"/>
              </a:srgbClr>
            </a:outerShdw>
          </a:effectLst>
        </p:spPr>
      </p:pic>
      <p:sp>
        <p:nvSpPr>
          <p:cNvPr id="18" name="TextBox 17">
            <a:extLst>
              <a:ext uri="{FF2B5EF4-FFF2-40B4-BE49-F238E27FC236}">
                <a16:creationId xmlns:a16="http://schemas.microsoft.com/office/drawing/2014/main" id="{683E1884-421B-2917-63C7-3F99C4326A9A}"/>
              </a:ext>
            </a:extLst>
          </p:cNvPr>
          <p:cNvSpPr txBox="1"/>
          <p:nvPr/>
        </p:nvSpPr>
        <p:spPr>
          <a:xfrm>
            <a:off x="9974007" y="4797152"/>
            <a:ext cx="1926636" cy="646331"/>
          </a:xfrm>
          <a:prstGeom prst="rect">
            <a:avLst/>
          </a:prstGeom>
          <a:noFill/>
        </p:spPr>
        <p:txBody>
          <a:bodyPr wrap="square">
            <a:spAutoFit/>
          </a:bodyPr>
          <a:lstStyle/>
          <a:p>
            <a:r>
              <a:rPr lang="en-US" sz="1200" dirty="0"/>
              <a:t>Fire in Unit 1 of Onagawa NPP in 6.9 kV non-safety switchgear cabinet, 2011 </a:t>
            </a:r>
            <a:endParaRPr lang="en-IN" sz="1200" dirty="0"/>
          </a:p>
        </p:txBody>
      </p:sp>
    </p:spTree>
    <p:extLst>
      <p:ext uri="{BB962C8B-B14F-4D97-AF65-F5344CB8AC3E}">
        <p14:creationId xmlns:p14="http://schemas.microsoft.com/office/powerpoint/2010/main" val="3727145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en-US" dirty="0"/>
              <a:t>28.06.2022</a:t>
            </a:r>
            <a:endParaRPr lang="de-CH" dirty="0"/>
          </a:p>
        </p:txBody>
      </p:sp>
      <p:sp>
        <p:nvSpPr>
          <p:cNvPr id="3" name="Fußzeilenplatzhalter 2"/>
          <p:cNvSpPr>
            <a:spLocks noGrp="1"/>
          </p:cNvSpPr>
          <p:nvPr>
            <p:ph type="ftr" sz="quarter" idx="11"/>
          </p:nvPr>
        </p:nvSpPr>
        <p:spPr/>
        <p:txBody>
          <a:bodyPr/>
          <a:lstStyle/>
          <a:p>
            <a:r>
              <a:rPr lang="en-US" dirty="0"/>
              <a:t>16th Probabilistic Safety Assessment &amp; Management Conference </a:t>
            </a:r>
            <a:endParaRPr lang="de-CH" dirty="0"/>
          </a:p>
        </p:txBody>
      </p:sp>
      <p:sp>
        <p:nvSpPr>
          <p:cNvPr id="4" name="Foliennummernplatzhalter 3"/>
          <p:cNvSpPr>
            <a:spLocks noGrp="1"/>
          </p:cNvSpPr>
          <p:nvPr>
            <p:ph type="sldNum" sz="quarter" idx="12"/>
          </p:nvPr>
        </p:nvSpPr>
        <p:spPr/>
        <p:txBody>
          <a:bodyPr/>
          <a:lstStyle/>
          <a:p>
            <a:fld id="{8405FC36-B873-4C1D-A28A-E330272A5D99}" type="slidenum">
              <a:rPr lang="de-CH" smtClean="0"/>
              <a:t>5</a:t>
            </a:fld>
            <a:endParaRPr lang="de-CH"/>
          </a:p>
        </p:txBody>
      </p:sp>
      <p:sp>
        <p:nvSpPr>
          <p:cNvPr id="5" name="Titel 4"/>
          <p:cNvSpPr>
            <a:spLocks noGrp="1"/>
          </p:cNvSpPr>
          <p:nvPr>
            <p:ph type="title"/>
          </p:nvPr>
        </p:nvSpPr>
        <p:spPr>
          <a:xfrm>
            <a:off x="768351" y="333383"/>
            <a:ext cx="11089216" cy="359314"/>
          </a:xfrm>
        </p:spPr>
        <p:txBody>
          <a:bodyPr/>
          <a:lstStyle/>
          <a:p>
            <a:r>
              <a:rPr lang="de-CH" dirty="0"/>
              <a:t>Guidelines and References</a:t>
            </a:r>
          </a:p>
        </p:txBody>
      </p:sp>
      <p:sp>
        <p:nvSpPr>
          <p:cNvPr id="30" name="Inhaltsplatzhalter 5"/>
          <p:cNvSpPr txBox="1">
            <a:spLocks/>
          </p:cNvSpPr>
          <p:nvPr/>
        </p:nvSpPr>
        <p:spPr>
          <a:xfrm>
            <a:off x="768351" y="908720"/>
            <a:ext cx="3815481" cy="5184576"/>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Symbol" pitchFamily="18" charset="2"/>
              <a:buNone/>
              <a:defRPr sz="1800" b="0" kern="1200">
                <a:solidFill>
                  <a:schemeClr val="accent1"/>
                </a:solidFill>
                <a:latin typeface="+mn-lt"/>
                <a:ea typeface="+mn-ea"/>
                <a:cs typeface="+mn-cs"/>
              </a:defRPr>
            </a:lvl1pPr>
            <a:lvl2pPr marL="360000" indent="-360000" algn="l" defTabSz="914400" rtl="0" eaLnBrk="1" latinLnBrk="0" hangingPunct="1">
              <a:lnSpc>
                <a:spcPct val="100000"/>
              </a:lnSpc>
              <a:spcBef>
                <a:spcPts val="0"/>
              </a:spcBef>
              <a:spcAft>
                <a:spcPts val="600"/>
              </a:spcAft>
              <a:buClr>
                <a:schemeClr val="accent1">
                  <a:lumMod val="60000"/>
                  <a:lumOff val="40000"/>
                </a:schemeClr>
              </a:buClr>
              <a:buSzPct val="100000"/>
              <a:buFont typeface="Wingdings" pitchFamily="2" charset="2"/>
              <a:buChar char="§"/>
              <a:defRPr sz="1800" b="0" i="0" kern="1200">
                <a:solidFill>
                  <a:schemeClr val="accent1"/>
                </a:solidFill>
                <a:latin typeface="+mn-lt"/>
                <a:ea typeface="+mn-ea"/>
                <a:cs typeface="+mn-cs"/>
              </a:defRPr>
            </a:lvl2pPr>
            <a:lvl3pPr marL="630000" indent="-270000" algn="l" defTabSz="914400" rtl="0" eaLnBrk="1" latinLnBrk="0" hangingPunct="1">
              <a:lnSpc>
                <a:spcPct val="100000"/>
              </a:lnSpc>
              <a:spcBef>
                <a:spcPts val="0"/>
              </a:spcBef>
              <a:spcAft>
                <a:spcPts val="600"/>
              </a:spcAft>
              <a:buClr>
                <a:schemeClr val="accent1">
                  <a:lumMod val="60000"/>
                  <a:lumOff val="40000"/>
                </a:schemeClr>
              </a:buClr>
              <a:buSzPct val="120000"/>
              <a:buFont typeface="Symbol" pitchFamily="18" charset="2"/>
              <a:buChar char="-"/>
              <a:defRPr sz="1500" b="0" i="0" kern="1200">
                <a:solidFill>
                  <a:schemeClr val="accent1"/>
                </a:solidFill>
                <a:latin typeface="+mn-lt"/>
                <a:ea typeface="+mn-ea"/>
                <a:cs typeface="+mn-cs"/>
              </a:defRPr>
            </a:lvl3pPr>
            <a:lvl4pPr marL="360000" indent="-360000" algn="l" defTabSz="914400" rtl="0" eaLnBrk="1" latinLnBrk="0" hangingPunct="1">
              <a:lnSpc>
                <a:spcPct val="100000"/>
              </a:lnSpc>
              <a:spcBef>
                <a:spcPts val="0"/>
              </a:spcBef>
              <a:spcAft>
                <a:spcPts val="600"/>
              </a:spcAft>
              <a:buFont typeface="+mj-lt"/>
              <a:buAutoNum type="arabicPeriod"/>
              <a:defRPr sz="1800" b="0" i="0" kern="1200">
                <a:solidFill>
                  <a:schemeClr val="accent1"/>
                </a:solidFill>
                <a:latin typeface="+mn-lt"/>
                <a:ea typeface="+mn-ea"/>
                <a:cs typeface="+mn-cs"/>
              </a:defRPr>
            </a:lvl4pPr>
            <a:lvl5pPr marL="0" indent="0" algn="l" defTabSz="914400" rtl="0" eaLnBrk="1" latinLnBrk="0" hangingPunct="1">
              <a:lnSpc>
                <a:spcPct val="100000"/>
              </a:lnSpc>
              <a:spcBef>
                <a:spcPts val="0"/>
              </a:spcBef>
              <a:spcAft>
                <a:spcPts val="600"/>
              </a:spcAft>
              <a:buFont typeface="+mj-lt"/>
              <a:buNone/>
              <a:defRPr sz="1200" b="0" i="1" kern="1200">
                <a:solidFill>
                  <a:schemeClr val="accent1"/>
                </a:solidFill>
                <a:latin typeface="+mn-lt"/>
                <a:ea typeface="+mn-ea"/>
                <a:cs typeface="+mn-cs"/>
              </a:defRPr>
            </a:lvl5pPr>
            <a:lvl6pPr marL="360000" indent="-360000" algn="l" defTabSz="914400" rtl="0" eaLnBrk="1" latinLnBrk="0" hangingPunct="1">
              <a:lnSpc>
                <a:spcPts val="2400"/>
              </a:lnSpc>
              <a:spcBef>
                <a:spcPts val="0"/>
              </a:spcBef>
              <a:spcAft>
                <a:spcPts val="600"/>
              </a:spcAft>
              <a:buFont typeface="+mj-lt"/>
              <a:buAutoNum type="arabicPeriod"/>
              <a:defRPr sz="1700" b="1" i="0" kern="120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1" indent="-285750">
              <a:spcAft>
                <a:spcPts val="1200"/>
              </a:spcAft>
              <a:buClr>
                <a:schemeClr val="accent1"/>
              </a:buClr>
              <a:buFont typeface="Arial" panose="020B0604020202020204" pitchFamily="34" charset="0"/>
              <a:buChar char="•"/>
            </a:pPr>
            <a:r>
              <a:rPr lang="en-US" sz="1600" b="1" dirty="0"/>
              <a:t>SWISS Regulatory Requirements and Guidelines:</a:t>
            </a:r>
          </a:p>
          <a:p>
            <a:pPr marL="555750" lvl="2" indent="-285750">
              <a:buClr>
                <a:schemeClr val="accent1"/>
              </a:buClr>
              <a:buFont typeface="Courier New" panose="02070309020205020404" pitchFamily="49" charset="0"/>
              <a:buChar char="­"/>
            </a:pPr>
            <a:r>
              <a:rPr lang="en-US" sz="1400" dirty="0"/>
              <a:t>Deterministic (ENSI-A01)</a:t>
            </a:r>
          </a:p>
          <a:p>
            <a:pPr marL="555750" lvl="2" indent="-285750">
              <a:buClr>
                <a:schemeClr val="accent1"/>
              </a:buClr>
              <a:buFont typeface="Courier New" panose="02070309020205020404" pitchFamily="49" charset="0"/>
              <a:buChar char="­"/>
            </a:pPr>
            <a:r>
              <a:rPr lang="en-US" sz="1400" dirty="0"/>
              <a:t>Probabilistic (ENSI-A05)</a:t>
            </a:r>
          </a:p>
          <a:p>
            <a:pPr marL="555750" lvl="2" indent="-285750">
              <a:buClr>
                <a:schemeClr val="accent1"/>
              </a:buClr>
              <a:buFont typeface="Courier New" panose="02070309020205020404" pitchFamily="49" charset="0"/>
              <a:buChar char="­"/>
            </a:pPr>
            <a:r>
              <a:rPr lang="en-US" sz="1400" dirty="0"/>
              <a:t>Seismic (ENSI-AN-8567)</a:t>
            </a:r>
          </a:p>
          <a:p>
            <a:endParaRPr lang="de-CH" sz="1600" dirty="0"/>
          </a:p>
          <a:p>
            <a:endParaRPr lang="de-CH" sz="1600" dirty="0"/>
          </a:p>
          <a:p>
            <a:pPr marL="285750" indent="-285750">
              <a:buFont typeface="Arial" panose="020B0604020202020204" pitchFamily="34" charset="0"/>
              <a:buChar char="•"/>
            </a:pPr>
            <a:r>
              <a:rPr lang="de-CH" sz="1600" b="1" dirty="0"/>
              <a:t>EPRI </a:t>
            </a:r>
            <a:r>
              <a:rPr lang="en-US" sz="1600" b="1" dirty="0"/>
              <a:t>3002000709 “Seismic Probabilistic Risk Assessment Implementation Guide”</a:t>
            </a:r>
          </a:p>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endParaRPr lang="de-CH" sz="1600" b="1" dirty="0"/>
          </a:p>
          <a:p>
            <a:pPr marL="285750" indent="-285750">
              <a:buFont typeface="Arial" panose="020B0604020202020204" pitchFamily="34" charset="0"/>
              <a:buChar char="•"/>
            </a:pPr>
            <a:r>
              <a:rPr lang="en-US" sz="1600" b="1" dirty="0"/>
              <a:t>EPRI 3002012980 “Methodology for Seismically Induced Internal Fire and Flood Probabilistic Risk Assessment”</a:t>
            </a:r>
            <a:endParaRPr lang="de-CH" sz="1600" dirty="0"/>
          </a:p>
        </p:txBody>
      </p:sp>
      <p:pic>
        <p:nvPicPr>
          <p:cNvPr id="10" name="Picture 8">
            <a:extLst>
              <a:ext uri="{FF2B5EF4-FFF2-40B4-BE49-F238E27FC236}">
                <a16:creationId xmlns:a16="http://schemas.microsoft.com/office/drawing/2014/main" id="{CE1F92DA-ADDC-6FCD-88F2-BA70330B526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800225" y="1866300"/>
            <a:ext cx="4349487" cy="1422773"/>
          </a:xfrm>
          <a:prstGeom prst="rect">
            <a:avLst/>
          </a:prstGeom>
          <a:ln>
            <a:noFill/>
          </a:ln>
          <a:effectLst>
            <a:outerShdw blurRad="292100" dist="139700" dir="2700000" algn="tl" rotWithShape="0">
              <a:srgbClr val="333333">
                <a:alpha val="65000"/>
              </a:srgbClr>
            </a:outerShdw>
          </a:effectLst>
        </p:spPr>
      </p:pic>
      <p:pic>
        <p:nvPicPr>
          <p:cNvPr id="14" name="Picture 10">
            <a:extLst>
              <a:ext uri="{FF2B5EF4-FFF2-40B4-BE49-F238E27FC236}">
                <a16:creationId xmlns:a16="http://schemas.microsoft.com/office/drawing/2014/main" id="{CC0B34D1-A2E6-2637-A8E8-7AFB10415E97}"/>
              </a:ext>
            </a:extLst>
          </p:cNvPr>
          <p:cNvPicPr>
            <a:picLocks noChangeAspect="1"/>
          </p:cNvPicPr>
          <p:nvPr/>
        </p:nvPicPr>
        <p:blipFill>
          <a:blip r:embed="rId4"/>
          <a:stretch>
            <a:fillRect/>
          </a:stretch>
        </p:blipFill>
        <p:spPr>
          <a:xfrm>
            <a:off x="4583832" y="921279"/>
            <a:ext cx="4086963" cy="1424153"/>
          </a:xfrm>
          <a:prstGeom prst="rect">
            <a:avLst/>
          </a:prstGeom>
          <a:ln>
            <a:noFill/>
          </a:ln>
          <a:effectLst>
            <a:outerShdw blurRad="292100" dist="139700" dir="2700000" algn="tl" rotWithShape="0">
              <a:srgbClr val="333333">
                <a:alpha val="65000"/>
              </a:srgbClr>
            </a:outerShdw>
          </a:effectLst>
        </p:spPr>
      </p:pic>
      <p:pic>
        <p:nvPicPr>
          <p:cNvPr id="6" name="Grafik 5"/>
          <p:cNvPicPr>
            <a:picLocks noChangeAspect="1"/>
          </p:cNvPicPr>
          <p:nvPr/>
        </p:nvPicPr>
        <p:blipFill>
          <a:blip r:embed="rId5"/>
          <a:stretch>
            <a:fillRect/>
          </a:stretch>
        </p:blipFill>
        <p:spPr>
          <a:xfrm>
            <a:off x="4686282" y="3507976"/>
            <a:ext cx="3606483" cy="1577207"/>
          </a:xfrm>
          <a:prstGeom prst="rect">
            <a:avLst/>
          </a:prstGeom>
          <a:effectLst>
            <a:glow rad="101600">
              <a:schemeClr val="accent3">
                <a:satMod val="175000"/>
                <a:alpha val="40000"/>
              </a:schemeClr>
            </a:glow>
            <a:outerShdw blurRad="50800" dist="50800" dir="5400000" algn="ctr" rotWithShape="0">
              <a:schemeClr val="bg1">
                <a:lumMod val="85000"/>
              </a:schemeClr>
            </a:outerShdw>
          </a:effectLst>
        </p:spPr>
      </p:pic>
      <p:pic>
        <p:nvPicPr>
          <p:cNvPr id="7" name="Grafik 6"/>
          <p:cNvPicPr>
            <a:picLocks noChangeAspect="1"/>
          </p:cNvPicPr>
          <p:nvPr/>
        </p:nvPicPr>
        <p:blipFill>
          <a:blip r:embed="rId6"/>
          <a:stretch>
            <a:fillRect/>
          </a:stretch>
        </p:blipFill>
        <p:spPr>
          <a:xfrm>
            <a:off x="7392144" y="4155356"/>
            <a:ext cx="3446471" cy="1781365"/>
          </a:xfrm>
          <a:prstGeom prst="rect">
            <a:avLst/>
          </a:prstGeom>
          <a:effectLst>
            <a:glow rad="101600">
              <a:schemeClr val="accent3">
                <a:satMod val="175000"/>
                <a:alpha val="40000"/>
              </a:schemeClr>
            </a:glow>
          </a:effectLst>
        </p:spPr>
      </p:pic>
    </p:spTree>
    <p:extLst>
      <p:ext uri="{BB962C8B-B14F-4D97-AF65-F5344CB8AC3E}">
        <p14:creationId xmlns:p14="http://schemas.microsoft.com/office/powerpoint/2010/main" val="272678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fade">
                                      <p:cBhvr>
                                        <p:cTn id="7" dur="500"/>
                                        <p:tgtEl>
                                          <p:spTgt spid="3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
                                            <p:txEl>
                                              <p:pRg st="1" end="1"/>
                                            </p:txEl>
                                          </p:spTgt>
                                        </p:tgtEl>
                                        <p:attrNameLst>
                                          <p:attrName>style.visibility</p:attrName>
                                        </p:attrNameLst>
                                      </p:cBhvr>
                                      <p:to>
                                        <p:strVal val="visible"/>
                                      </p:to>
                                    </p:set>
                                    <p:animEffect transition="in" filter="fade">
                                      <p:cBhvr>
                                        <p:cTn id="10" dur="500"/>
                                        <p:tgtEl>
                                          <p:spTgt spid="3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xEl>
                                              <p:pRg st="2" end="2"/>
                                            </p:txEl>
                                          </p:spTgt>
                                        </p:tgtEl>
                                        <p:attrNameLst>
                                          <p:attrName>style.visibility</p:attrName>
                                        </p:attrNameLst>
                                      </p:cBhvr>
                                      <p:to>
                                        <p:strVal val="visible"/>
                                      </p:to>
                                    </p:set>
                                    <p:animEffect transition="in" filter="fade">
                                      <p:cBhvr>
                                        <p:cTn id="13" dur="500"/>
                                        <p:tgtEl>
                                          <p:spTgt spid="30">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0">
                                            <p:txEl>
                                              <p:pRg st="3" end="3"/>
                                            </p:txEl>
                                          </p:spTgt>
                                        </p:tgtEl>
                                        <p:attrNameLst>
                                          <p:attrName>style.visibility</p:attrName>
                                        </p:attrNameLst>
                                      </p:cBhvr>
                                      <p:to>
                                        <p:strVal val="visible"/>
                                      </p:to>
                                    </p:set>
                                    <p:animEffect transition="in" filter="fade">
                                      <p:cBhvr>
                                        <p:cTn id="16" dur="500"/>
                                        <p:tgtEl>
                                          <p:spTgt spid="30">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0">
                                            <p:txEl>
                                              <p:pRg st="6" end="6"/>
                                            </p:txEl>
                                          </p:spTgt>
                                        </p:tgtEl>
                                        <p:attrNameLst>
                                          <p:attrName>style.visibility</p:attrName>
                                        </p:attrNameLst>
                                      </p:cBhvr>
                                      <p:to>
                                        <p:strVal val="visible"/>
                                      </p:to>
                                    </p:set>
                                    <p:animEffect transition="in" filter="fade">
                                      <p:cBhvr>
                                        <p:cTn id="19" dur="500"/>
                                        <p:tgtEl>
                                          <p:spTgt spid="30">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0">
                                            <p:txEl>
                                              <p:pRg st="9" end="9"/>
                                            </p:txEl>
                                          </p:spTgt>
                                        </p:tgtEl>
                                        <p:attrNameLst>
                                          <p:attrName>style.visibility</p:attrName>
                                        </p:attrNameLst>
                                      </p:cBhvr>
                                      <p:to>
                                        <p:strVal val="visible"/>
                                      </p:to>
                                    </p:set>
                                    <p:animEffect transition="in" filter="fade">
                                      <p:cBhvr>
                                        <p:cTn id="22" dur="500"/>
                                        <p:tgtEl>
                                          <p:spTgt spid="3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en-US" dirty="0"/>
              <a:t>28.06.2022</a:t>
            </a:r>
            <a:endParaRPr lang="de-CH" dirty="0"/>
          </a:p>
        </p:txBody>
      </p:sp>
      <p:sp>
        <p:nvSpPr>
          <p:cNvPr id="3" name="Fußzeilenplatzhalter 2"/>
          <p:cNvSpPr>
            <a:spLocks noGrp="1"/>
          </p:cNvSpPr>
          <p:nvPr>
            <p:ph type="ftr" sz="quarter" idx="11"/>
          </p:nvPr>
        </p:nvSpPr>
        <p:spPr/>
        <p:txBody>
          <a:bodyPr/>
          <a:lstStyle/>
          <a:p>
            <a:r>
              <a:rPr lang="en-US" dirty="0"/>
              <a:t>16th Probabilistic Safety Assessment &amp; Management Conference </a:t>
            </a:r>
            <a:endParaRPr lang="de-CH" dirty="0"/>
          </a:p>
        </p:txBody>
      </p:sp>
      <p:sp>
        <p:nvSpPr>
          <p:cNvPr id="4" name="Foliennummernplatzhalter 3"/>
          <p:cNvSpPr>
            <a:spLocks noGrp="1"/>
          </p:cNvSpPr>
          <p:nvPr>
            <p:ph type="sldNum" sz="quarter" idx="12"/>
          </p:nvPr>
        </p:nvSpPr>
        <p:spPr/>
        <p:txBody>
          <a:bodyPr/>
          <a:lstStyle/>
          <a:p>
            <a:fld id="{8405FC36-B873-4C1D-A28A-E330272A5D99}" type="slidenum">
              <a:rPr lang="de-CH" smtClean="0"/>
              <a:t>6</a:t>
            </a:fld>
            <a:endParaRPr lang="de-CH"/>
          </a:p>
        </p:txBody>
      </p:sp>
      <p:sp>
        <p:nvSpPr>
          <p:cNvPr id="5" name="Titel 4"/>
          <p:cNvSpPr>
            <a:spLocks noGrp="1"/>
          </p:cNvSpPr>
          <p:nvPr>
            <p:ph type="title"/>
          </p:nvPr>
        </p:nvSpPr>
        <p:spPr>
          <a:xfrm>
            <a:off x="768351" y="333383"/>
            <a:ext cx="11089216" cy="359314"/>
          </a:xfrm>
        </p:spPr>
        <p:txBody>
          <a:bodyPr/>
          <a:lstStyle/>
          <a:p>
            <a:r>
              <a:rPr lang="en-US" dirty="0"/>
              <a:t>Objectives and Scope</a:t>
            </a:r>
          </a:p>
        </p:txBody>
      </p:sp>
      <p:graphicFrame>
        <p:nvGraphicFramePr>
          <p:cNvPr id="6" name="Diagram 5">
            <a:extLst>
              <a:ext uri="{FF2B5EF4-FFF2-40B4-BE49-F238E27FC236}">
                <a16:creationId xmlns:a16="http://schemas.microsoft.com/office/drawing/2014/main" id="{3EEDB3B7-6D9A-BA08-954D-2FE67EC2AFA7}"/>
              </a:ext>
            </a:extLst>
          </p:cNvPr>
          <p:cNvGraphicFramePr/>
          <p:nvPr>
            <p:extLst>
              <p:ext uri="{D42A27DB-BD31-4B8C-83A1-F6EECF244321}">
                <p14:modId xmlns:p14="http://schemas.microsoft.com/office/powerpoint/2010/main" val="3859038538"/>
              </p:ext>
            </p:extLst>
          </p:nvPr>
        </p:nvGraphicFramePr>
        <p:xfrm>
          <a:off x="768351" y="1052736"/>
          <a:ext cx="10867002"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858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en-US" dirty="0"/>
              <a:t>28.06.2022</a:t>
            </a:r>
            <a:endParaRPr lang="de-CH" dirty="0"/>
          </a:p>
        </p:txBody>
      </p:sp>
      <p:sp>
        <p:nvSpPr>
          <p:cNvPr id="3" name="Fußzeilenplatzhalter 2"/>
          <p:cNvSpPr>
            <a:spLocks noGrp="1"/>
          </p:cNvSpPr>
          <p:nvPr>
            <p:ph type="ftr" sz="quarter" idx="11"/>
          </p:nvPr>
        </p:nvSpPr>
        <p:spPr/>
        <p:txBody>
          <a:bodyPr/>
          <a:lstStyle/>
          <a:p>
            <a:r>
              <a:rPr lang="en-US" dirty="0"/>
              <a:t>16th Probabilistic Safety Assessment &amp; Management Conference </a:t>
            </a:r>
            <a:endParaRPr lang="de-CH" dirty="0"/>
          </a:p>
        </p:txBody>
      </p:sp>
      <p:sp>
        <p:nvSpPr>
          <p:cNvPr id="4" name="Foliennummernplatzhalter 3"/>
          <p:cNvSpPr>
            <a:spLocks noGrp="1"/>
          </p:cNvSpPr>
          <p:nvPr>
            <p:ph type="sldNum" sz="quarter" idx="12"/>
          </p:nvPr>
        </p:nvSpPr>
        <p:spPr/>
        <p:txBody>
          <a:bodyPr/>
          <a:lstStyle/>
          <a:p>
            <a:fld id="{8405FC36-B873-4C1D-A28A-E330272A5D99}" type="slidenum">
              <a:rPr lang="de-CH" smtClean="0"/>
              <a:t>7</a:t>
            </a:fld>
            <a:endParaRPr lang="de-CH"/>
          </a:p>
        </p:txBody>
      </p:sp>
      <p:sp>
        <p:nvSpPr>
          <p:cNvPr id="5" name="Titel 4"/>
          <p:cNvSpPr>
            <a:spLocks noGrp="1"/>
          </p:cNvSpPr>
          <p:nvPr>
            <p:ph type="title"/>
          </p:nvPr>
        </p:nvSpPr>
        <p:spPr>
          <a:xfrm>
            <a:off x="768351" y="333383"/>
            <a:ext cx="11089216" cy="359314"/>
          </a:xfrm>
        </p:spPr>
        <p:txBody>
          <a:bodyPr/>
          <a:lstStyle/>
          <a:p>
            <a:r>
              <a:rPr lang="en-US" dirty="0"/>
              <a:t>SIFF Methodology - Overview</a:t>
            </a:r>
          </a:p>
        </p:txBody>
      </p:sp>
      <p:sp>
        <p:nvSpPr>
          <p:cNvPr id="30" name="Inhaltsplatzhalter 5"/>
          <p:cNvSpPr txBox="1">
            <a:spLocks/>
          </p:cNvSpPr>
          <p:nvPr/>
        </p:nvSpPr>
        <p:spPr>
          <a:xfrm>
            <a:off x="768350" y="1052736"/>
            <a:ext cx="6191746" cy="496855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Symbol" pitchFamily="18" charset="2"/>
              <a:buNone/>
              <a:defRPr sz="1800" b="0" kern="1200">
                <a:solidFill>
                  <a:schemeClr val="accent1"/>
                </a:solidFill>
                <a:latin typeface="+mn-lt"/>
                <a:ea typeface="+mn-ea"/>
                <a:cs typeface="+mn-cs"/>
              </a:defRPr>
            </a:lvl1pPr>
            <a:lvl2pPr marL="360000" indent="-360000" algn="l" defTabSz="914400" rtl="0" eaLnBrk="1" latinLnBrk="0" hangingPunct="1">
              <a:lnSpc>
                <a:spcPct val="100000"/>
              </a:lnSpc>
              <a:spcBef>
                <a:spcPts val="0"/>
              </a:spcBef>
              <a:spcAft>
                <a:spcPts val="600"/>
              </a:spcAft>
              <a:buClr>
                <a:schemeClr val="accent1">
                  <a:lumMod val="60000"/>
                  <a:lumOff val="40000"/>
                </a:schemeClr>
              </a:buClr>
              <a:buSzPct val="100000"/>
              <a:buFont typeface="Wingdings" pitchFamily="2" charset="2"/>
              <a:buChar char="§"/>
              <a:defRPr sz="1800" b="0" i="0" kern="1200">
                <a:solidFill>
                  <a:schemeClr val="accent1"/>
                </a:solidFill>
                <a:latin typeface="+mn-lt"/>
                <a:ea typeface="+mn-ea"/>
                <a:cs typeface="+mn-cs"/>
              </a:defRPr>
            </a:lvl2pPr>
            <a:lvl3pPr marL="630000" indent="-270000" algn="l" defTabSz="914400" rtl="0" eaLnBrk="1" latinLnBrk="0" hangingPunct="1">
              <a:lnSpc>
                <a:spcPct val="100000"/>
              </a:lnSpc>
              <a:spcBef>
                <a:spcPts val="0"/>
              </a:spcBef>
              <a:spcAft>
                <a:spcPts val="600"/>
              </a:spcAft>
              <a:buClr>
                <a:schemeClr val="accent1">
                  <a:lumMod val="60000"/>
                  <a:lumOff val="40000"/>
                </a:schemeClr>
              </a:buClr>
              <a:buSzPct val="120000"/>
              <a:buFont typeface="Symbol" pitchFamily="18" charset="2"/>
              <a:buChar char="-"/>
              <a:defRPr sz="1500" b="0" i="0" kern="1200">
                <a:solidFill>
                  <a:schemeClr val="accent1"/>
                </a:solidFill>
                <a:latin typeface="+mn-lt"/>
                <a:ea typeface="+mn-ea"/>
                <a:cs typeface="+mn-cs"/>
              </a:defRPr>
            </a:lvl3pPr>
            <a:lvl4pPr marL="360000" indent="-360000" algn="l" defTabSz="914400" rtl="0" eaLnBrk="1" latinLnBrk="0" hangingPunct="1">
              <a:lnSpc>
                <a:spcPct val="100000"/>
              </a:lnSpc>
              <a:spcBef>
                <a:spcPts val="0"/>
              </a:spcBef>
              <a:spcAft>
                <a:spcPts val="600"/>
              </a:spcAft>
              <a:buFont typeface="+mj-lt"/>
              <a:buAutoNum type="arabicPeriod"/>
              <a:defRPr sz="1800" b="0" i="0" kern="1200">
                <a:solidFill>
                  <a:schemeClr val="accent1"/>
                </a:solidFill>
                <a:latin typeface="+mn-lt"/>
                <a:ea typeface="+mn-ea"/>
                <a:cs typeface="+mn-cs"/>
              </a:defRPr>
            </a:lvl4pPr>
            <a:lvl5pPr marL="0" indent="0" algn="l" defTabSz="914400" rtl="0" eaLnBrk="1" latinLnBrk="0" hangingPunct="1">
              <a:lnSpc>
                <a:spcPct val="100000"/>
              </a:lnSpc>
              <a:spcBef>
                <a:spcPts val="0"/>
              </a:spcBef>
              <a:spcAft>
                <a:spcPts val="600"/>
              </a:spcAft>
              <a:buFont typeface="+mj-lt"/>
              <a:buNone/>
              <a:defRPr sz="1200" b="0" i="1" kern="1200">
                <a:solidFill>
                  <a:schemeClr val="accent1"/>
                </a:solidFill>
                <a:latin typeface="+mn-lt"/>
                <a:ea typeface="+mn-ea"/>
                <a:cs typeface="+mn-cs"/>
              </a:defRPr>
            </a:lvl5pPr>
            <a:lvl6pPr marL="360000" indent="-360000" algn="l" defTabSz="914400" rtl="0" eaLnBrk="1" latinLnBrk="0" hangingPunct="1">
              <a:lnSpc>
                <a:spcPts val="2400"/>
              </a:lnSpc>
              <a:spcBef>
                <a:spcPts val="0"/>
              </a:spcBef>
              <a:spcAft>
                <a:spcPts val="600"/>
              </a:spcAft>
              <a:buFont typeface="+mj-lt"/>
              <a:buAutoNum type="arabicPeriod"/>
              <a:defRPr sz="1700" b="1" i="0" kern="120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4000"/>
              </a:lnSpc>
              <a:spcBef>
                <a:spcPts val="1200"/>
              </a:spcBef>
              <a:spcAft>
                <a:spcPts val="1200"/>
              </a:spcAft>
            </a:pPr>
            <a:r>
              <a:rPr lang="en-US" sz="1600" b="1" dirty="0"/>
              <a:t>Application of top-down screening approach</a:t>
            </a:r>
            <a:r>
              <a:rPr lang="en-US" sz="1600" dirty="0"/>
              <a:t> with combination of qualitative and quantitative steps, covering both probabilistic and deterministic objectives</a:t>
            </a:r>
            <a:r>
              <a:rPr lang="de-CH" sz="1600" dirty="0"/>
              <a:t>:</a:t>
            </a:r>
            <a:endParaRPr lang="en-US" sz="1600" dirty="0"/>
          </a:p>
          <a:p>
            <a:pPr marL="177800" indent="-177800">
              <a:lnSpc>
                <a:spcPct val="114000"/>
              </a:lnSpc>
              <a:spcBef>
                <a:spcPts val="1200"/>
              </a:spcBef>
              <a:spcAft>
                <a:spcPts val="1200"/>
              </a:spcAft>
              <a:buFont typeface="Arial" panose="020B0604020202020204" pitchFamily="34" charset="0"/>
              <a:buChar char="•"/>
            </a:pPr>
            <a:r>
              <a:rPr lang="en-US" sz="1600" b="1" dirty="0"/>
              <a:t>Identification of fire and flood sources</a:t>
            </a:r>
            <a:r>
              <a:rPr lang="en-US" sz="1600" dirty="0"/>
              <a:t> using </a:t>
            </a:r>
            <a:r>
              <a:rPr lang="en-GB" sz="1600" dirty="0"/>
              <a:t>interdisciplinary insights from the latest deterministic and probabilistic safety studies conducted at KKL (seismic, internal fire and internal flooding) and their related databases</a:t>
            </a:r>
            <a:r>
              <a:rPr lang="en-US" sz="1600" dirty="0"/>
              <a:t>;</a:t>
            </a:r>
            <a:endParaRPr lang="de-CH" sz="1600" dirty="0"/>
          </a:p>
          <a:p>
            <a:pPr marL="177800" indent="-177800">
              <a:lnSpc>
                <a:spcPct val="114000"/>
              </a:lnSpc>
              <a:spcBef>
                <a:spcPts val="1200"/>
              </a:spcBef>
              <a:spcAft>
                <a:spcPts val="1200"/>
              </a:spcAft>
              <a:buFont typeface="Arial" panose="020B0604020202020204" pitchFamily="34" charset="0"/>
              <a:buChar char="•"/>
            </a:pPr>
            <a:r>
              <a:rPr lang="en-US" sz="1600" b="1" dirty="0"/>
              <a:t>Qualitative screening</a:t>
            </a:r>
            <a:r>
              <a:rPr lang="en-US" sz="1600" dirty="0"/>
              <a:t> of ignition sources at bin level with focus on seismically induced ignition mechanism</a:t>
            </a:r>
            <a:r>
              <a:rPr lang="de-CH" sz="1600" dirty="0"/>
              <a:t>; (this step is not applicable to flood sources screening)</a:t>
            </a:r>
          </a:p>
          <a:p>
            <a:pPr marL="177800" indent="-177800">
              <a:lnSpc>
                <a:spcPct val="114000"/>
              </a:lnSpc>
              <a:spcBef>
                <a:spcPts val="1200"/>
              </a:spcBef>
              <a:spcAft>
                <a:spcPts val="1200"/>
              </a:spcAft>
              <a:buFont typeface="Arial" panose="020B0604020202020204" pitchFamily="34" charset="0"/>
              <a:buChar char="•"/>
            </a:pPr>
            <a:r>
              <a:rPr lang="de-CH" sz="1600" b="1" dirty="0"/>
              <a:t>Plant-specific screening </a:t>
            </a:r>
            <a:r>
              <a:rPr lang="de-CH" sz="1600" dirty="0"/>
              <a:t>with evaluation of potential consequences from each SIFF source;</a:t>
            </a:r>
          </a:p>
        </p:txBody>
      </p:sp>
      <p:pic>
        <p:nvPicPr>
          <p:cNvPr id="11" name="Picture 3" descr="Text&#10;&#10;Description automatically generated"/>
          <p:cNvPicPr/>
          <p:nvPr/>
        </p:nvPicPr>
        <p:blipFill rotWithShape="1">
          <a:blip r:embed="rId3"/>
          <a:srcRect l="1495" r="53445" b="1629"/>
          <a:stretch/>
        </p:blipFill>
        <p:spPr bwMode="auto">
          <a:xfrm>
            <a:off x="7608168" y="548680"/>
            <a:ext cx="3194146" cy="561662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6859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fade">
                                      <p:cBhvr>
                                        <p:cTn id="7" dur="500"/>
                                        <p:tgtEl>
                                          <p:spTgt spid="3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
                                            <p:txEl>
                                              <p:pRg st="1" end="1"/>
                                            </p:txEl>
                                          </p:spTgt>
                                        </p:tgtEl>
                                        <p:attrNameLst>
                                          <p:attrName>style.visibility</p:attrName>
                                        </p:attrNameLst>
                                      </p:cBhvr>
                                      <p:to>
                                        <p:strVal val="visible"/>
                                      </p:to>
                                    </p:set>
                                    <p:animEffect transition="in" filter="fade">
                                      <p:cBhvr>
                                        <p:cTn id="10" dur="500"/>
                                        <p:tgtEl>
                                          <p:spTgt spid="3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xEl>
                                              <p:pRg st="2" end="2"/>
                                            </p:txEl>
                                          </p:spTgt>
                                        </p:tgtEl>
                                        <p:attrNameLst>
                                          <p:attrName>style.visibility</p:attrName>
                                        </p:attrNameLst>
                                      </p:cBhvr>
                                      <p:to>
                                        <p:strVal val="visible"/>
                                      </p:to>
                                    </p:set>
                                    <p:animEffect transition="in" filter="fade">
                                      <p:cBhvr>
                                        <p:cTn id="13" dur="500"/>
                                        <p:tgtEl>
                                          <p:spTgt spid="30">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0">
                                            <p:txEl>
                                              <p:pRg st="3" end="3"/>
                                            </p:txEl>
                                          </p:spTgt>
                                        </p:tgtEl>
                                        <p:attrNameLst>
                                          <p:attrName>style.visibility</p:attrName>
                                        </p:attrNameLst>
                                      </p:cBhvr>
                                      <p:to>
                                        <p:strVal val="visible"/>
                                      </p:to>
                                    </p:set>
                                    <p:animEffect transition="in" filter="fade">
                                      <p:cBhvr>
                                        <p:cTn id="16" dur="500"/>
                                        <p:tgtEl>
                                          <p:spTgt spid="3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en-US" dirty="0"/>
              <a:t>28.06.2022</a:t>
            </a:r>
            <a:endParaRPr lang="de-CH" dirty="0"/>
          </a:p>
        </p:txBody>
      </p:sp>
      <p:sp>
        <p:nvSpPr>
          <p:cNvPr id="3" name="Fußzeilenplatzhalter 2"/>
          <p:cNvSpPr>
            <a:spLocks noGrp="1"/>
          </p:cNvSpPr>
          <p:nvPr>
            <p:ph type="ftr" sz="quarter" idx="11"/>
          </p:nvPr>
        </p:nvSpPr>
        <p:spPr/>
        <p:txBody>
          <a:bodyPr/>
          <a:lstStyle/>
          <a:p>
            <a:r>
              <a:rPr lang="en-US" dirty="0"/>
              <a:t>16th Probabilistic Safety Assessment &amp; Management Conference </a:t>
            </a:r>
            <a:endParaRPr lang="de-CH" dirty="0"/>
          </a:p>
        </p:txBody>
      </p:sp>
      <p:sp>
        <p:nvSpPr>
          <p:cNvPr id="4" name="Foliennummernplatzhalter 3"/>
          <p:cNvSpPr>
            <a:spLocks noGrp="1"/>
          </p:cNvSpPr>
          <p:nvPr>
            <p:ph type="sldNum" sz="quarter" idx="12"/>
          </p:nvPr>
        </p:nvSpPr>
        <p:spPr/>
        <p:txBody>
          <a:bodyPr/>
          <a:lstStyle/>
          <a:p>
            <a:fld id="{8405FC36-B873-4C1D-A28A-E330272A5D99}" type="slidenum">
              <a:rPr lang="de-CH" smtClean="0"/>
              <a:t>8</a:t>
            </a:fld>
            <a:endParaRPr lang="de-CH"/>
          </a:p>
        </p:txBody>
      </p:sp>
      <p:sp>
        <p:nvSpPr>
          <p:cNvPr id="5" name="Titel 4"/>
          <p:cNvSpPr>
            <a:spLocks noGrp="1"/>
          </p:cNvSpPr>
          <p:nvPr>
            <p:ph type="title"/>
          </p:nvPr>
        </p:nvSpPr>
        <p:spPr>
          <a:xfrm>
            <a:off x="768351" y="333383"/>
            <a:ext cx="11089216" cy="359314"/>
          </a:xfrm>
        </p:spPr>
        <p:txBody>
          <a:bodyPr/>
          <a:lstStyle/>
          <a:p>
            <a:r>
              <a:rPr lang="en-US" dirty="0"/>
              <a:t>SIFF Methodology - Overview</a:t>
            </a:r>
          </a:p>
        </p:txBody>
      </p:sp>
      <p:sp>
        <p:nvSpPr>
          <p:cNvPr id="30" name="Inhaltsplatzhalter 5"/>
          <p:cNvSpPr txBox="1">
            <a:spLocks/>
          </p:cNvSpPr>
          <p:nvPr/>
        </p:nvSpPr>
        <p:spPr>
          <a:xfrm>
            <a:off x="768350" y="1052736"/>
            <a:ext cx="6623794" cy="496855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Symbol" pitchFamily="18" charset="2"/>
              <a:buNone/>
              <a:defRPr sz="1800" b="0" kern="1200">
                <a:solidFill>
                  <a:schemeClr val="accent1"/>
                </a:solidFill>
                <a:latin typeface="+mn-lt"/>
                <a:ea typeface="+mn-ea"/>
                <a:cs typeface="+mn-cs"/>
              </a:defRPr>
            </a:lvl1pPr>
            <a:lvl2pPr marL="360000" indent="-360000" algn="l" defTabSz="914400" rtl="0" eaLnBrk="1" latinLnBrk="0" hangingPunct="1">
              <a:lnSpc>
                <a:spcPct val="100000"/>
              </a:lnSpc>
              <a:spcBef>
                <a:spcPts val="0"/>
              </a:spcBef>
              <a:spcAft>
                <a:spcPts val="600"/>
              </a:spcAft>
              <a:buClr>
                <a:schemeClr val="accent1">
                  <a:lumMod val="60000"/>
                  <a:lumOff val="40000"/>
                </a:schemeClr>
              </a:buClr>
              <a:buSzPct val="100000"/>
              <a:buFont typeface="Wingdings" pitchFamily="2" charset="2"/>
              <a:buChar char="§"/>
              <a:defRPr sz="1800" b="0" i="0" kern="1200">
                <a:solidFill>
                  <a:schemeClr val="accent1"/>
                </a:solidFill>
                <a:latin typeface="+mn-lt"/>
                <a:ea typeface="+mn-ea"/>
                <a:cs typeface="+mn-cs"/>
              </a:defRPr>
            </a:lvl2pPr>
            <a:lvl3pPr marL="630000" indent="-270000" algn="l" defTabSz="914400" rtl="0" eaLnBrk="1" latinLnBrk="0" hangingPunct="1">
              <a:lnSpc>
                <a:spcPct val="100000"/>
              </a:lnSpc>
              <a:spcBef>
                <a:spcPts val="0"/>
              </a:spcBef>
              <a:spcAft>
                <a:spcPts val="600"/>
              </a:spcAft>
              <a:buClr>
                <a:schemeClr val="accent1">
                  <a:lumMod val="60000"/>
                  <a:lumOff val="40000"/>
                </a:schemeClr>
              </a:buClr>
              <a:buSzPct val="120000"/>
              <a:buFont typeface="Symbol" pitchFamily="18" charset="2"/>
              <a:buChar char="-"/>
              <a:defRPr sz="1500" b="0" i="0" kern="1200">
                <a:solidFill>
                  <a:schemeClr val="accent1"/>
                </a:solidFill>
                <a:latin typeface="+mn-lt"/>
                <a:ea typeface="+mn-ea"/>
                <a:cs typeface="+mn-cs"/>
              </a:defRPr>
            </a:lvl3pPr>
            <a:lvl4pPr marL="360000" indent="-360000" algn="l" defTabSz="914400" rtl="0" eaLnBrk="1" latinLnBrk="0" hangingPunct="1">
              <a:lnSpc>
                <a:spcPct val="100000"/>
              </a:lnSpc>
              <a:spcBef>
                <a:spcPts val="0"/>
              </a:spcBef>
              <a:spcAft>
                <a:spcPts val="600"/>
              </a:spcAft>
              <a:buFont typeface="+mj-lt"/>
              <a:buAutoNum type="arabicPeriod"/>
              <a:defRPr sz="1800" b="0" i="0" kern="1200">
                <a:solidFill>
                  <a:schemeClr val="accent1"/>
                </a:solidFill>
                <a:latin typeface="+mn-lt"/>
                <a:ea typeface="+mn-ea"/>
                <a:cs typeface="+mn-cs"/>
              </a:defRPr>
            </a:lvl4pPr>
            <a:lvl5pPr marL="0" indent="0" algn="l" defTabSz="914400" rtl="0" eaLnBrk="1" latinLnBrk="0" hangingPunct="1">
              <a:lnSpc>
                <a:spcPct val="100000"/>
              </a:lnSpc>
              <a:spcBef>
                <a:spcPts val="0"/>
              </a:spcBef>
              <a:spcAft>
                <a:spcPts val="600"/>
              </a:spcAft>
              <a:buFont typeface="+mj-lt"/>
              <a:buNone/>
              <a:defRPr sz="1200" b="0" i="1" kern="1200">
                <a:solidFill>
                  <a:schemeClr val="accent1"/>
                </a:solidFill>
                <a:latin typeface="+mn-lt"/>
                <a:ea typeface="+mn-ea"/>
                <a:cs typeface="+mn-cs"/>
              </a:defRPr>
            </a:lvl5pPr>
            <a:lvl6pPr marL="360000" indent="-360000" algn="l" defTabSz="914400" rtl="0" eaLnBrk="1" latinLnBrk="0" hangingPunct="1">
              <a:lnSpc>
                <a:spcPts val="2400"/>
              </a:lnSpc>
              <a:spcBef>
                <a:spcPts val="0"/>
              </a:spcBef>
              <a:spcAft>
                <a:spcPts val="600"/>
              </a:spcAft>
              <a:buFont typeface="+mj-lt"/>
              <a:buAutoNum type="arabicPeriod"/>
              <a:defRPr sz="1700" b="1" i="0" kern="120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7800" indent="-177800">
              <a:lnSpc>
                <a:spcPct val="114000"/>
              </a:lnSpc>
              <a:spcBef>
                <a:spcPts val="1200"/>
              </a:spcBef>
              <a:buFont typeface="Arial" panose="020B0604020202020204" pitchFamily="34" charset="0"/>
              <a:buChar char="•"/>
            </a:pPr>
            <a:r>
              <a:rPr lang="en-US" sz="1600" b="1" dirty="0"/>
              <a:t>Seismic capacity-based screening</a:t>
            </a:r>
            <a:r>
              <a:rPr lang="en-US" sz="1600" dirty="0"/>
              <a:t> with </a:t>
            </a:r>
            <a:r>
              <a:rPr lang="en-GB" sz="1600" dirty="0"/>
              <a:t>comparison of seismic capacities (High Confidence Low Probability of Failure [HCLPF] and Median Capacity [A</a:t>
            </a:r>
            <a:r>
              <a:rPr lang="en-GB" sz="1600" baseline="-25000" dirty="0"/>
              <a:t>m</a:t>
            </a:r>
            <a:r>
              <a:rPr lang="en-GB" sz="1600" dirty="0"/>
              <a:t>] values) of SIFF sources against the defined screening levels:</a:t>
            </a:r>
          </a:p>
          <a:p>
            <a:pPr marL="536575" lvl="1" indent="-360363">
              <a:lnSpc>
                <a:spcPct val="114000"/>
              </a:lnSpc>
              <a:spcBef>
                <a:spcPts val="600"/>
              </a:spcBef>
              <a:buFont typeface="Symbol" panose="05050102010706020507" pitchFamily="18" charset="2"/>
              <a:buChar char="-"/>
            </a:pPr>
            <a:r>
              <a:rPr lang="en-GB" sz="1600" dirty="0"/>
              <a:t>Deterministic criteria: HCLPF &gt; 0.35g</a:t>
            </a:r>
          </a:p>
          <a:p>
            <a:pPr marL="536575" lvl="1" indent="-360363">
              <a:lnSpc>
                <a:spcPct val="114000"/>
              </a:lnSpc>
              <a:spcBef>
                <a:spcPts val="600"/>
              </a:spcBef>
              <a:buFont typeface="Symbol" panose="05050102010706020507" pitchFamily="18" charset="2"/>
              <a:buChar char="-"/>
            </a:pPr>
            <a:r>
              <a:rPr lang="en-GB" sz="1600" dirty="0"/>
              <a:t>Probabilistic criteria: HCLPF &gt; 1.2g </a:t>
            </a:r>
            <a:r>
              <a:rPr lang="en-GB" sz="1600" b="1" dirty="0"/>
              <a:t>AND</a:t>
            </a:r>
            <a:r>
              <a:rPr lang="en-GB" sz="1600" dirty="0"/>
              <a:t> A</a:t>
            </a:r>
            <a:r>
              <a:rPr lang="en-GB" sz="1600" baseline="-25000" dirty="0"/>
              <a:t>m</a:t>
            </a:r>
            <a:r>
              <a:rPr lang="en-GB" sz="1600" dirty="0"/>
              <a:t> &gt; 3.0g</a:t>
            </a:r>
            <a:endParaRPr lang="en-US" sz="1600" dirty="0"/>
          </a:p>
          <a:p>
            <a:pPr marL="177800" indent="-177800">
              <a:lnSpc>
                <a:spcPct val="114000"/>
              </a:lnSpc>
              <a:spcBef>
                <a:spcPts val="1200"/>
              </a:spcBef>
              <a:spcAft>
                <a:spcPts val="1200"/>
              </a:spcAft>
              <a:buFont typeface="Arial" panose="020B0604020202020204" pitchFamily="34" charset="0"/>
              <a:buChar char="•"/>
            </a:pPr>
            <a:r>
              <a:rPr lang="en-US" sz="1600" b="1" dirty="0"/>
              <a:t>Quantitative screening</a:t>
            </a:r>
            <a:r>
              <a:rPr lang="en-US" sz="1600" dirty="0"/>
              <a:t>, applicable only to the probabilistic scope with criteria for </a:t>
            </a:r>
            <a:r>
              <a:rPr lang="en-GB" sz="1600" dirty="0"/>
              <a:t>cumulative seismic-fire/flood CDF </a:t>
            </a:r>
            <a:r>
              <a:rPr lang="en-US" sz="1600" dirty="0"/>
              <a:t>&lt;10</a:t>
            </a:r>
            <a:r>
              <a:rPr lang="en-US" sz="1600" baseline="30000" dirty="0"/>
              <a:t>-8</a:t>
            </a:r>
            <a:r>
              <a:rPr lang="en-US" sz="1600" dirty="0"/>
              <a:t>/yr., </a:t>
            </a:r>
            <a:r>
              <a:rPr lang="en-GB" sz="1600" dirty="0"/>
              <a:t>(corresponding to less than 1% of plant seismic CDF)</a:t>
            </a:r>
            <a:endParaRPr lang="en-US" sz="1600" dirty="0"/>
          </a:p>
          <a:p>
            <a:pPr marL="177800" indent="-177800">
              <a:lnSpc>
                <a:spcPct val="114000"/>
              </a:lnSpc>
              <a:spcBef>
                <a:spcPts val="1200"/>
              </a:spcBef>
              <a:spcAft>
                <a:spcPts val="1200"/>
              </a:spcAft>
              <a:buFont typeface="Arial" panose="020B0604020202020204" pitchFamily="34" charset="0"/>
              <a:buChar char="•"/>
            </a:pPr>
            <a:r>
              <a:rPr lang="en-US" sz="1600" b="1" dirty="0"/>
              <a:t>Scenario-level screening</a:t>
            </a:r>
            <a:r>
              <a:rPr lang="en-US" sz="1600" dirty="0"/>
              <a:t>, based on bounding analysis, plant walkdown and CFAST/FDS simulations;</a:t>
            </a:r>
          </a:p>
          <a:p>
            <a:pPr>
              <a:lnSpc>
                <a:spcPct val="114000"/>
              </a:lnSpc>
              <a:spcBef>
                <a:spcPts val="1200"/>
              </a:spcBef>
              <a:spcAft>
                <a:spcPts val="1200"/>
              </a:spcAft>
            </a:pPr>
            <a:r>
              <a:rPr lang="en-US" sz="1600" b="1" dirty="0"/>
              <a:t>Deterministic demonstration of safe shutdown capability and probabilistic evaluation of risk from retained fire / flood sources!</a:t>
            </a:r>
            <a:endParaRPr lang="de-CH" sz="1600" b="1" dirty="0"/>
          </a:p>
        </p:txBody>
      </p:sp>
      <p:pic>
        <p:nvPicPr>
          <p:cNvPr id="11" name="Picture 3" descr="Text&#10;&#10;Description automatically generated"/>
          <p:cNvPicPr/>
          <p:nvPr/>
        </p:nvPicPr>
        <p:blipFill rotWithShape="1">
          <a:blip r:embed="rId3"/>
          <a:srcRect l="47828" r="7600" b="14147"/>
          <a:stretch/>
        </p:blipFill>
        <p:spPr bwMode="auto">
          <a:xfrm>
            <a:off x="7680176" y="836712"/>
            <a:ext cx="3168352" cy="51845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6036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fade">
                                      <p:cBhvr>
                                        <p:cTn id="7" dur="500"/>
                                        <p:tgtEl>
                                          <p:spTgt spid="3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
                                            <p:txEl>
                                              <p:pRg st="1" end="1"/>
                                            </p:txEl>
                                          </p:spTgt>
                                        </p:tgtEl>
                                        <p:attrNameLst>
                                          <p:attrName>style.visibility</p:attrName>
                                        </p:attrNameLst>
                                      </p:cBhvr>
                                      <p:to>
                                        <p:strVal val="visible"/>
                                      </p:to>
                                    </p:set>
                                    <p:animEffect transition="in" filter="fade">
                                      <p:cBhvr>
                                        <p:cTn id="10" dur="500"/>
                                        <p:tgtEl>
                                          <p:spTgt spid="3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xEl>
                                              <p:pRg st="2" end="2"/>
                                            </p:txEl>
                                          </p:spTgt>
                                        </p:tgtEl>
                                        <p:attrNameLst>
                                          <p:attrName>style.visibility</p:attrName>
                                        </p:attrNameLst>
                                      </p:cBhvr>
                                      <p:to>
                                        <p:strVal val="visible"/>
                                      </p:to>
                                    </p:set>
                                    <p:animEffect transition="in" filter="fade">
                                      <p:cBhvr>
                                        <p:cTn id="13" dur="500"/>
                                        <p:tgtEl>
                                          <p:spTgt spid="30">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0">
                                            <p:txEl>
                                              <p:pRg st="3" end="3"/>
                                            </p:txEl>
                                          </p:spTgt>
                                        </p:tgtEl>
                                        <p:attrNameLst>
                                          <p:attrName>style.visibility</p:attrName>
                                        </p:attrNameLst>
                                      </p:cBhvr>
                                      <p:to>
                                        <p:strVal val="visible"/>
                                      </p:to>
                                    </p:set>
                                    <p:animEffect transition="in" filter="fade">
                                      <p:cBhvr>
                                        <p:cTn id="16" dur="500"/>
                                        <p:tgtEl>
                                          <p:spTgt spid="30">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0">
                                            <p:txEl>
                                              <p:pRg st="4" end="4"/>
                                            </p:txEl>
                                          </p:spTgt>
                                        </p:tgtEl>
                                        <p:attrNameLst>
                                          <p:attrName>style.visibility</p:attrName>
                                        </p:attrNameLst>
                                      </p:cBhvr>
                                      <p:to>
                                        <p:strVal val="visible"/>
                                      </p:to>
                                    </p:set>
                                    <p:animEffect transition="in" filter="fade">
                                      <p:cBhvr>
                                        <p:cTn id="19" dur="500"/>
                                        <p:tgtEl>
                                          <p:spTgt spid="30">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0">
                                            <p:txEl>
                                              <p:pRg st="5" end="5"/>
                                            </p:txEl>
                                          </p:spTgt>
                                        </p:tgtEl>
                                        <p:attrNameLst>
                                          <p:attrName>style.visibility</p:attrName>
                                        </p:attrNameLst>
                                      </p:cBhvr>
                                      <p:to>
                                        <p:strVal val="visible"/>
                                      </p:to>
                                    </p:set>
                                    <p:animEffect transition="in" filter="fade">
                                      <p:cBhvr>
                                        <p:cTn id="22" dur="500"/>
                                        <p:tgtEl>
                                          <p:spTgt spid="3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en-US" dirty="0"/>
              <a:t>28.06.2022</a:t>
            </a:r>
            <a:endParaRPr lang="de-CH" dirty="0"/>
          </a:p>
        </p:txBody>
      </p:sp>
      <p:sp>
        <p:nvSpPr>
          <p:cNvPr id="3" name="Fußzeilenplatzhalter 2"/>
          <p:cNvSpPr>
            <a:spLocks noGrp="1"/>
          </p:cNvSpPr>
          <p:nvPr>
            <p:ph type="ftr" sz="quarter" idx="11"/>
          </p:nvPr>
        </p:nvSpPr>
        <p:spPr/>
        <p:txBody>
          <a:bodyPr/>
          <a:lstStyle/>
          <a:p>
            <a:r>
              <a:rPr lang="en-US" dirty="0"/>
              <a:t>16th Probabilistic Safety Assessment &amp; Management Conference </a:t>
            </a:r>
            <a:endParaRPr lang="de-CH" dirty="0"/>
          </a:p>
        </p:txBody>
      </p:sp>
      <p:sp>
        <p:nvSpPr>
          <p:cNvPr id="4" name="Foliennummernplatzhalter 3"/>
          <p:cNvSpPr>
            <a:spLocks noGrp="1"/>
          </p:cNvSpPr>
          <p:nvPr>
            <p:ph type="sldNum" sz="quarter" idx="12"/>
          </p:nvPr>
        </p:nvSpPr>
        <p:spPr/>
        <p:txBody>
          <a:bodyPr/>
          <a:lstStyle/>
          <a:p>
            <a:fld id="{8405FC36-B873-4C1D-A28A-E330272A5D99}" type="slidenum">
              <a:rPr lang="de-CH" smtClean="0"/>
              <a:t>9</a:t>
            </a:fld>
            <a:endParaRPr lang="de-CH"/>
          </a:p>
        </p:txBody>
      </p:sp>
      <p:sp>
        <p:nvSpPr>
          <p:cNvPr id="5" name="Titel 4"/>
          <p:cNvSpPr>
            <a:spLocks noGrp="1"/>
          </p:cNvSpPr>
          <p:nvPr>
            <p:ph type="title"/>
          </p:nvPr>
        </p:nvSpPr>
        <p:spPr>
          <a:xfrm>
            <a:off x="768351" y="333383"/>
            <a:ext cx="11089216" cy="503330"/>
          </a:xfrm>
        </p:spPr>
        <p:txBody>
          <a:bodyPr/>
          <a:lstStyle/>
          <a:p>
            <a:r>
              <a:rPr lang="en-US" dirty="0"/>
              <a:t>Consolidation of Inputs</a:t>
            </a:r>
          </a:p>
        </p:txBody>
      </p:sp>
      <p:sp>
        <p:nvSpPr>
          <p:cNvPr id="6" name="Inhaltsplatzhalter 5"/>
          <p:cNvSpPr>
            <a:spLocks noGrp="1"/>
          </p:cNvSpPr>
          <p:nvPr>
            <p:ph sz="quarter" idx="13"/>
          </p:nvPr>
        </p:nvSpPr>
        <p:spPr>
          <a:xfrm>
            <a:off x="768351" y="836713"/>
            <a:ext cx="10872265" cy="5256583"/>
          </a:xfrm>
        </p:spPr>
        <p:txBody>
          <a:bodyPr/>
          <a:lstStyle/>
          <a:p>
            <a:pPr marL="285750" indent="-285750">
              <a:spcBef>
                <a:spcPts val="600"/>
              </a:spcBef>
              <a:buFont typeface="Arial" panose="020B0604020202020204" pitchFamily="34" charset="0"/>
              <a:buChar char="•"/>
            </a:pPr>
            <a:r>
              <a:rPr lang="en-US" sz="1600" dirty="0"/>
              <a:t>Comprehensive lists of fire and flood sources cross-checked with Seismic Equipment List (SEL)</a:t>
            </a:r>
            <a:r>
              <a:rPr lang="de-CH" sz="1600" dirty="0"/>
              <a:t>:</a:t>
            </a:r>
          </a:p>
          <a:p>
            <a:pPr marL="536575" lvl="1" indent="-268288">
              <a:spcBef>
                <a:spcPts val="600"/>
              </a:spcBef>
              <a:buFont typeface="Symbol" panose="05050102010706020507" pitchFamily="18" charset="2"/>
              <a:buChar char="-"/>
            </a:pPr>
            <a:r>
              <a:rPr lang="de-CH" sz="1400" dirty="0"/>
              <a:t>Fire/flood sources identified in accordance with </a:t>
            </a:r>
            <a:r>
              <a:rPr lang="de-CH" sz="1400" b="1" dirty="0"/>
              <a:t>NUREG</a:t>
            </a:r>
            <a:r>
              <a:rPr lang="de-CH" sz="1400" dirty="0"/>
              <a:t> and </a:t>
            </a:r>
            <a:r>
              <a:rPr lang="de-CH" sz="1400" b="1" dirty="0"/>
              <a:t>EPRI</a:t>
            </a:r>
            <a:r>
              <a:rPr lang="de-CH" sz="1400" dirty="0"/>
              <a:t> guidance;</a:t>
            </a:r>
          </a:p>
          <a:p>
            <a:pPr marL="536575" lvl="1" indent="-268288">
              <a:spcBef>
                <a:spcPts val="600"/>
              </a:spcBef>
              <a:buFont typeface="Symbol" panose="05050102010706020507" pitchFamily="18" charset="2"/>
              <a:buChar char="-"/>
            </a:pPr>
            <a:r>
              <a:rPr lang="de-CH" sz="1400" b="1" dirty="0"/>
              <a:t>472</a:t>
            </a:r>
            <a:r>
              <a:rPr lang="de-CH" sz="1400" dirty="0"/>
              <a:t> fire compartments with </a:t>
            </a:r>
            <a:r>
              <a:rPr lang="de-CH" sz="1400" b="1" dirty="0"/>
              <a:t>3900+</a:t>
            </a:r>
            <a:r>
              <a:rPr lang="de-CH" sz="1400" dirty="0"/>
              <a:t> fire ignition sources in </a:t>
            </a:r>
            <a:r>
              <a:rPr lang="de-CH" sz="1400" b="1" dirty="0"/>
              <a:t>34</a:t>
            </a:r>
            <a:r>
              <a:rPr lang="de-CH" sz="1400" dirty="0"/>
              <a:t> buidlings (</a:t>
            </a:r>
            <a:r>
              <a:rPr lang="de-CH" sz="1400" b="1" dirty="0"/>
              <a:t>2410</a:t>
            </a:r>
            <a:r>
              <a:rPr lang="de-CH" sz="1400" dirty="0"/>
              <a:t> rooms);</a:t>
            </a:r>
          </a:p>
          <a:p>
            <a:pPr marL="536575" lvl="1" indent="-268288">
              <a:spcBef>
                <a:spcPts val="600"/>
              </a:spcBef>
              <a:buFont typeface="Symbol" panose="05050102010706020507" pitchFamily="18" charset="2"/>
              <a:buChar char="-"/>
            </a:pPr>
            <a:r>
              <a:rPr lang="en-US" sz="1400" b="1" dirty="0"/>
              <a:t>62</a:t>
            </a:r>
            <a:r>
              <a:rPr lang="en-US" sz="1400" dirty="0"/>
              <a:t> flood compartments with </a:t>
            </a:r>
            <a:r>
              <a:rPr lang="en-US" sz="1400" b="1" dirty="0"/>
              <a:t>9100+</a:t>
            </a:r>
            <a:r>
              <a:rPr lang="en-US" sz="1400" dirty="0"/>
              <a:t> f</a:t>
            </a:r>
            <a:r>
              <a:rPr lang="de-CH" sz="1400" dirty="0"/>
              <a:t>lood sources in </a:t>
            </a:r>
            <a:r>
              <a:rPr lang="de-CH" sz="1400" b="1" dirty="0"/>
              <a:t>26</a:t>
            </a:r>
            <a:r>
              <a:rPr lang="de-CH" sz="1400" dirty="0"/>
              <a:t> buildings (</a:t>
            </a:r>
            <a:r>
              <a:rPr lang="de-CH" sz="1400" b="1" dirty="0"/>
              <a:t>700</a:t>
            </a:r>
            <a:r>
              <a:rPr lang="de-CH" sz="1400" dirty="0"/>
              <a:t> rooms)</a:t>
            </a:r>
            <a:r>
              <a:rPr lang="en-US" sz="1400" dirty="0"/>
              <a:t>;</a:t>
            </a:r>
          </a:p>
          <a:p>
            <a:pPr marL="536575" lvl="1" indent="-268288">
              <a:spcBef>
                <a:spcPts val="600"/>
              </a:spcBef>
              <a:buFont typeface="Symbol" panose="05050102010706020507" pitchFamily="18" charset="2"/>
              <a:buChar char="-"/>
            </a:pPr>
            <a:r>
              <a:rPr lang="en-US" sz="1400" dirty="0"/>
              <a:t>Comparison with </a:t>
            </a:r>
            <a:r>
              <a:rPr lang="en-US" sz="1400" b="1" dirty="0"/>
              <a:t>12100+</a:t>
            </a:r>
            <a:r>
              <a:rPr lang="en-US" sz="1400" dirty="0"/>
              <a:t> SSCs in SEL.</a:t>
            </a:r>
          </a:p>
          <a:p>
            <a:pPr marL="374650" lvl="1" indent="-285750">
              <a:spcBef>
                <a:spcPts val="1200"/>
              </a:spcBef>
              <a:buClrTx/>
              <a:buFont typeface="Arial" panose="020B0604020202020204" pitchFamily="34" charset="0"/>
              <a:buChar char="•"/>
            </a:pPr>
            <a:r>
              <a:rPr lang="en-GB" sz="1600" dirty="0"/>
              <a:t>Various generic and plant-specific data: location, oil quantity, power/voltage rating, medium, length/diameter, etc.</a:t>
            </a:r>
          </a:p>
          <a:p>
            <a:pPr marL="374650" lvl="1" indent="-285750">
              <a:spcBef>
                <a:spcPts val="600"/>
              </a:spcBef>
              <a:buClrTx/>
              <a:buFont typeface="Arial" panose="020B0604020202020204" pitchFamily="34" charset="0"/>
              <a:buChar char="•"/>
            </a:pPr>
            <a:r>
              <a:rPr lang="de-CH" sz="1600" dirty="0"/>
              <a:t>Fire/Flood impacts evaluation and scenario </a:t>
            </a:r>
            <a:r>
              <a:rPr lang="en-US" sz="1600" dirty="0"/>
              <a:t>assessment from the recent deterministic and probabilistic internal fire and flood analysis (including analysis of 33000+ cables);</a:t>
            </a:r>
            <a:endParaRPr lang="en-US" sz="1600" dirty="0">
              <a:highlight>
                <a:srgbClr val="FFFF00"/>
              </a:highlight>
            </a:endParaRPr>
          </a:p>
          <a:p>
            <a:pPr marL="374650" lvl="1" indent="-285750">
              <a:spcBef>
                <a:spcPts val="600"/>
              </a:spcBef>
              <a:buClrTx/>
              <a:buFont typeface="Arial" panose="020B0604020202020204" pitchFamily="34" charset="0"/>
              <a:buChar char="•"/>
            </a:pPr>
            <a:r>
              <a:rPr lang="en-US" sz="1600" dirty="0"/>
              <a:t>Walkdown observations and resolutions to address seismic interactions;</a:t>
            </a:r>
          </a:p>
          <a:p>
            <a:pPr marL="374650" lvl="1" indent="-285750">
              <a:spcBef>
                <a:spcPts val="600"/>
              </a:spcBef>
              <a:buClrTx/>
              <a:buFont typeface="Arial" panose="020B0604020202020204" pitchFamily="34" charset="0"/>
              <a:buChar char="•"/>
            </a:pPr>
            <a:r>
              <a:rPr lang="en-US" sz="1600" dirty="0"/>
              <a:t>Detailed fragility analysis (HCLPF, A</a:t>
            </a:r>
            <a:r>
              <a:rPr lang="en-US" sz="1600" baseline="-25000" dirty="0"/>
              <a:t>m</a:t>
            </a:r>
            <a:r>
              <a:rPr lang="en-US" sz="1600" dirty="0"/>
              <a:t>) from the latest seismic analysis;</a:t>
            </a:r>
          </a:p>
          <a:p>
            <a:pPr marL="374650" lvl="1" indent="-285750">
              <a:spcBef>
                <a:spcPts val="600"/>
              </a:spcBef>
              <a:buClrTx/>
              <a:buFont typeface="Arial" panose="020B0604020202020204" pitchFamily="34" charset="0"/>
              <a:buChar char="•"/>
            </a:pPr>
            <a:r>
              <a:rPr lang="en-US" sz="1600" dirty="0"/>
              <a:t>Seismic safety analysis (probabilistic and deterministic);</a:t>
            </a:r>
          </a:p>
          <a:p>
            <a:pPr marL="374650" lvl="1" indent="-285750">
              <a:spcBef>
                <a:spcPts val="600"/>
              </a:spcBef>
              <a:buClrTx/>
              <a:buFont typeface="Arial" panose="020B0604020202020204" pitchFamily="34" charset="0"/>
              <a:buChar char="•"/>
            </a:pPr>
            <a:r>
              <a:rPr lang="en-US" sz="1600" dirty="0"/>
              <a:t>Existing studies on explosive materials and their specification sheets;</a:t>
            </a:r>
          </a:p>
          <a:p>
            <a:pPr marL="374650" lvl="1" indent="-285750">
              <a:spcBef>
                <a:spcPts val="600"/>
              </a:spcBef>
              <a:buClrTx/>
              <a:buFont typeface="Arial" panose="020B0604020202020204" pitchFamily="34" charset="0"/>
              <a:buChar char="•"/>
            </a:pPr>
            <a:r>
              <a:rPr lang="en-US" sz="1600" dirty="0"/>
              <a:t>Radiological accident analysis related to seismic;</a:t>
            </a:r>
          </a:p>
        </p:txBody>
      </p:sp>
      <p:graphicFrame>
        <p:nvGraphicFramePr>
          <p:cNvPr id="7" name="Diagram 6">
            <a:extLst>
              <a:ext uri="{FF2B5EF4-FFF2-40B4-BE49-F238E27FC236}">
                <a16:creationId xmlns:a16="http://schemas.microsoft.com/office/drawing/2014/main" id="{9AF047A6-BEA4-48BB-6F32-66438100427A}"/>
              </a:ext>
            </a:extLst>
          </p:cNvPr>
          <p:cNvGraphicFramePr/>
          <p:nvPr>
            <p:extLst>
              <p:ext uri="{D42A27DB-BD31-4B8C-83A1-F6EECF244321}">
                <p14:modId xmlns:p14="http://schemas.microsoft.com/office/powerpoint/2010/main" val="726033357"/>
              </p:ext>
            </p:extLst>
          </p:nvPr>
        </p:nvGraphicFramePr>
        <p:xfrm>
          <a:off x="8184232" y="1268760"/>
          <a:ext cx="3456384" cy="864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a:extLst>
              <a:ext uri="{FF2B5EF4-FFF2-40B4-BE49-F238E27FC236}">
                <a16:creationId xmlns:a16="http://schemas.microsoft.com/office/drawing/2014/main" id="{10B61CD8-6D5F-A042-BC89-61DA2408B10A}"/>
              </a:ext>
            </a:extLst>
          </p:cNvPr>
          <p:cNvGraphicFramePr/>
          <p:nvPr>
            <p:extLst>
              <p:ext uri="{D42A27DB-BD31-4B8C-83A1-F6EECF244321}">
                <p14:modId xmlns:p14="http://schemas.microsoft.com/office/powerpoint/2010/main" val="1343072127"/>
              </p:ext>
            </p:extLst>
          </p:nvPr>
        </p:nvGraphicFramePr>
        <p:xfrm>
          <a:off x="7967608" y="3465004"/>
          <a:ext cx="3673008" cy="270933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974378932"/>
      </p:ext>
    </p:extLst>
  </p:cSld>
  <p:clrMapOvr>
    <a:masterClrMapping/>
  </p:clrMapOvr>
</p:sld>
</file>

<file path=ppt/theme/theme1.xml><?xml version="1.0" encoding="utf-8"?>
<a:theme xmlns:a="http://schemas.openxmlformats.org/drawingml/2006/main" name="KKL 16x9 Breitbild">
  <a:themeElements>
    <a:clrScheme name="KKL Standard Farben.xml">
      <a:dk1>
        <a:srgbClr val="000000"/>
      </a:dk1>
      <a:lt1>
        <a:sysClr val="window" lastClr="FFFFFF"/>
      </a:lt1>
      <a:dk2>
        <a:srgbClr val="1F477D"/>
      </a:dk2>
      <a:lt2>
        <a:srgbClr val="FFFFFF"/>
      </a:lt2>
      <a:accent1>
        <a:srgbClr val="486289"/>
      </a:accent1>
      <a:accent2>
        <a:srgbClr val="6E98B5"/>
      </a:accent2>
      <a:accent3>
        <a:srgbClr val="7A5E87"/>
      </a:accent3>
      <a:accent4>
        <a:srgbClr val="96AB3C"/>
      </a:accent4>
      <a:accent5>
        <a:srgbClr val="5A8438"/>
      </a:accent5>
      <a:accent6>
        <a:srgbClr val="D3BF58"/>
      </a:accent6>
      <a:hlink>
        <a:srgbClr val="486289"/>
      </a:hlink>
      <a:folHlink>
        <a:srgbClr val="486289"/>
      </a:folHlink>
    </a:clrScheme>
    <a:fontScheme name="KKL Standard Fonts">
      <a:majorFont>
        <a:latin typeface="Arial"/>
        <a:ea typeface=""/>
        <a:cs typeface=""/>
      </a:majorFont>
      <a:minorFont>
        <a:latin typeface="Arial"/>
        <a:ea typeface=""/>
        <a:cs typeface=""/>
      </a:minorFont>
    </a:fontScheme>
    <a:fmtScheme name="KKL-Leibsstadt-Desig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0" cap="flat" cmpd="sng" algn="ctr">
          <a:solidFill>
            <a:schemeClr val="phClr">
              <a:shade val="95000"/>
              <a:satMod val="105000"/>
            </a:schemeClr>
          </a:solidFill>
          <a:prstDash val="solid"/>
        </a:ln>
        <a:ln w="0" cap="flat" cmpd="sng" algn="ctr">
          <a:solidFill>
            <a:schemeClr val="phClr"/>
          </a:solidFill>
          <a:prstDash val="solid"/>
        </a:ln>
        <a:ln w="12700" cap="flat" cmpd="sng" algn="ctr">
          <a:solidFill>
            <a:schemeClr val="phClr"/>
          </a:solidFill>
          <a:prstDash val="solid"/>
        </a:ln>
      </a:lnStyleLst>
      <a:effectStyleLst>
        <a:effectStyle>
          <a:effectLst/>
        </a:effectStyle>
        <a:effectStyle>
          <a:effectLst/>
        </a:effectStyle>
        <a:effectStyle>
          <a:effectLst>
            <a:outerShdw blurRad="38100" dist="25400" dir="5400000" algn="bl" rotWithShape="0">
              <a:srgbClr val="000000">
                <a:alpha val="35000"/>
              </a:srgbClr>
            </a:outerShdw>
          </a:effectLst>
        </a:effectStyle>
      </a:effectStyleLst>
      <a:bgFillStyleLst>
        <a:solidFill>
          <a:schemeClr val="phClr"/>
        </a:solidFill>
        <a:solidFill>
          <a:schemeClr val="phClr"/>
        </a:solidFill>
        <a:gradFill rotWithShape="1">
          <a:gsLst>
            <a:gs pos="0">
              <a:schemeClr val="phClr">
                <a:tint val="100000"/>
                <a:satMod val="100000"/>
              </a:schemeClr>
            </a:gs>
            <a:gs pos="100000">
              <a:schemeClr val="phClr">
                <a:shade val="30000"/>
                <a:satMod val="200000"/>
              </a:schemeClr>
            </a:gs>
          </a:gsLst>
          <a:lin ang="16200000" scaled="0"/>
        </a:gradFill>
      </a:bgFillStyleLst>
    </a:fmtScheme>
  </a:themeElements>
  <a:objectDefaults/>
  <a:extraClrSchemeLst/>
  <a:extLst>
    <a:ext uri="{05A4C25C-085E-4340-85A3-A5531E510DB2}">
      <thm15:themeFamily xmlns:thm15="http://schemas.microsoft.com/office/thememl/2012/main" name="Präsentation1" id="{9815CD4C-B648-4F69-80DC-E150701B8B16}" vid="{977EB36D-A16F-48AC-9385-1CB6ACB89C69}"/>
    </a:ext>
  </a:extLst>
</a:theme>
</file>

<file path=ppt/theme/theme2.xml><?xml version="1.0" encoding="utf-8"?>
<a:theme xmlns:a="http://schemas.openxmlformats.org/drawingml/2006/main" name="Larissa">
  <a:themeElements>
    <a:clrScheme name="KKL Standard Farben">
      <a:dk1>
        <a:srgbClr val="000000"/>
      </a:dk1>
      <a:lt1>
        <a:sysClr val="window" lastClr="FFFFFF"/>
      </a:lt1>
      <a:dk2>
        <a:srgbClr val="1F477D"/>
      </a:dk2>
      <a:lt2>
        <a:srgbClr val="FFFFFF"/>
      </a:lt2>
      <a:accent1>
        <a:srgbClr val="486289"/>
      </a:accent1>
      <a:accent2>
        <a:srgbClr val="6E98B5"/>
      </a:accent2>
      <a:accent3>
        <a:srgbClr val="7A5E87"/>
      </a:accent3>
      <a:accent4>
        <a:srgbClr val="96AB3C"/>
      </a:accent4>
      <a:accent5>
        <a:srgbClr val="5A8438"/>
      </a:accent5>
      <a:accent6>
        <a:srgbClr val="D3BF58"/>
      </a:accent6>
      <a:hlink>
        <a:srgbClr val="0000FF"/>
      </a:hlink>
      <a:folHlink>
        <a:srgbClr val="800080"/>
      </a:folHlink>
    </a:clrScheme>
    <a:fontScheme name="KKL Standard 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KKL Standard Farben">
      <a:dk1>
        <a:srgbClr val="000000"/>
      </a:dk1>
      <a:lt1>
        <a:sysClr val="window" lastClr="FFFFFF"/>
      </a:lt1>
      <a:dk2>
        <a:srgbClr val="1F477D"/>
      </a:dk2>
      <a:lt2>
        <a:srgbClr val="FFFFFF"/>
      </a:lt2>
      <a:accent1>
        <a:srgbClr val="486289"/>
      </a:accent1>
      <a:accent2>
        <a:srgbClr val="6E98B5"/>
      </a:accent2>
      <a:accent3>
        <a:srgbClr val="7A5E87"/>
      </a:accent3>
      <a:accent4>
        <a:srgbClr val="96AB3C"/>
      </a:accent4>
      <a:accent5>
        <a:srgbClr val="5A8438"/>
      </a:accent5>
      <a:accent6>
        <a:srgbClr val="D3BF58"/>
      </a:accent6>
      <a:hlink>
        <a:srgbClr val="0000FF"/>
      </a:hlink>
      <a:folHlink>
        <a:srgbClr val="800080"/>
      </a:folHlink>
    </a:clrScheme>
    <a:fontScheme name="KKL Standard Font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KKL 16x9 Breitbild</Template>
  <TotalTime>0</TotalTime>
  <Words>2013</Words>
  <Application>Microsoft Office PowerPoint</Application>
  <PresentationFormat>Widescreen</PresentationFormat>
  <Paragraphs>268</Paragraphs>
  <Slides>19</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Courier New</vt:lpstr>
      <vt:lpstr>Symbol</vt:lpstr>
      <vt:lpstr>Wingdings</vt:lpstr>
      <vt:lpstr>KKL 16x9 Breitbild</vt:lpstr>
      <vt:lpstr>PowerPoint Presentation</vt:lpstr>
      <vt:lpstr>Outline</vt:lpstr>
      <vt:lpstr>Leibstadt Nuclear Power Plant (KKL)</vt:lpstr>
      <vt:lpstr>Background</vt:lpstr>
      <vt:lpstr>Guidelines and References</vt:lpstr>
      <vt:lpstr>Objectives and Scope</vt:lpstr>
      <vt:lpstr>SIFF Methodology - Overview</vt:lpstr>
      <vt:lpstr>SIFF Methodology - Overview</vt:lpstr>
      <vt:lpstr>Consolidation of Inputs</vt:lpstr>
      <vt:lpstr>PowerPoint Presentation</vt:lpstr>
      <vt:lpstr>RRS Pump Lube Oil Fire in Drywell – FDS Simulation</vt:lpstr>
      <vt:lpstr>Stage-wise Screening of Flood Sources</vt:lpstr>
      <vt:lpstr>Screened-in SIFF Sources</vt:lpstr>
      <vt:lpstr>Consolidated Outputs - Compartment-wise Fact Sheets</vt:lpstr>
      <vt:lpstr>Analysis of Explosive Materials &amp; Seismic Interactions</vt:lpstr>
      <vt:lpstr>Independent International Peer Review</vt:lpstr>
      <vt:lpstr>Summary</vt:lpstr>
      <vt:lpstr>Questions</vt:lpstr>
      <vt:lpstr>PowerPoint Presentation</vt:lpstr>
    </vt:vector>
  </TitlesOfParts>
  <Company>Informatik - KKL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zvp</dc:creator>
  <cp:lastModifiedBy>zvp (Zvoncek Pavol)</cp:lastModifiedBy>
  <cp:revision>676</cp:revision>
  <cp:lastPrinted>2021-09-27T09:23:52Z</cp:lastPrinted>
  <dcterms:created xsi:type="dcterms:W3CDTF">2016-07-21T06:27:10Z</dcterms:created>
  <dcterms:modified xsi:type="dcterms:W3CDTF">2022-06-15T08:45:26Z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KL Vorlage Name">
    <vt:lpwstr>KKL 16x9 Breitbild</vt:lpwstr>
  </property>
  <property fmtid="{D5CDD505-2E9C-101B-9397-08002B2CF9AE}" pid="3" name="KKL Vorlage Version">
    <vt:lpwstr>1.0</vt:lpwstr>
  </property>
  <property fmtid="{D5CDD505-2E9C-101B-9397-08002B2CF9AE}" pid="4" name="KKL Vorlage Datum">
    <vt:lpwstr>03.12.2014</vt:lpwstr>
  </property>
  <property fmtid="{D5CDD505-2E9C-101B-9397-08002B2CF9AE}" pid="5" name="KKL Vorlage Autor">
    <vt:lpwstr>David Mittig (xaz8)</vt:lpwstr>
  </property>
  <property fmtid="{D5CDD505-2E9C-101B-9397-08002B2CF9AE}" pid="6" name="_AdHocReviewCycleID">
    <vt:i4>1501135368</vt:i4>
  </property>
  <property fmtid="{D5CDD505-2E9C-101B-9397-08002B2CF9AE}" pid="7" name="_NewReviewCycle">
    <vt:lpwstr/>
  </property>
  <property fmtid="{D5CDD505-2E9C-101B-9397-08002B2CF9AE}" pid="8" name="_EmailSubject">
    <vt:lpwstr>SIFF</vt:lpwstr>
  </property>
  <property fmtid="{D5CDD505-2E9C-101B-9397-08002B2CF9AE}" pid="9" name="_AuthorEmail">
    <vt:lpwstr>Albena.Stoyanova@kkl.ch</vt:lpwstr>
  </property>
  <property fmtid="{D5CDD505-2E9C-101B-9397-08002B2CF9AE}" pid="10" name="_AuthorEmailDisplayName">
    <vt:lpwstr>Stoyanova Albena (tlb) KKL/ST</vt:lpwstr>
  </property>
  <property fmtid="{D5CDD505-2E9C-101B-9397-08002B2CF9AE}" pid="11" name="_PreviousAdHocReviewCycleID">
    <vt:i4>1338208796</vt:i4>
  </property>
</Properties>
</file>

<file path=userCustomization/customUI.xml><?xml version="1.0" encoding="utf-8"?>
<mso:customUI xmlns:doc="http://schemas.microsoft.com/office/2006/01/customui/currentDocument" xmlns:mso="http://schemas.microsoft.com/office/2006/01/customui">
  <mso:ribbon>
    <mso:qat>
      <mso:documentControls>
        <mso:separator idQ="doc:sep1" visible="true"/>
        <mso:separator idQ="doc:sep2" visible="true"/>
        <mso:separator idQ="doc:sep3" visible="true"/>
        <mso:control idQ="mso:FileProperties" visible="true"/>
        <mso:control idQ="mso:GridSettings" visible="true"/>
        <mso:control idQ="mso:HeaderFooterInsert" visible="true"/>
        <mso:control idQ="mso:SlideLayoutGallery" visible="true"/>
        <mso:separator idQ="doc:sep4" visible="true"/>
        <mso:control idQ="mso:OutlineDemote" visible="true"/>
        <mso:control idQ="mso:OutlinePromote" visible="true"/>
        <mso:separator idQ="doc:sep5" visible="true"/>
        <mso:separator idQ="doc:sep6" visible="true"/>
      </mso:documentControls>
    </mso:qat>
  </mso:ribbon>
</mso:customUI>
</file>