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2" r:id="rId2"/>
    <p:sldId id="291" r:id="rId3"/>
    <p:sldId id="292" r:id="rId4"/>
    <p:sldId id="293" r:id="rId5"/>
    <p:sldId id="294" r:id="rId6"/>
    <p:sldId id="295" r:id="rId7"/>
    <p:sldId id="315" r:id="rId8"/>
    <p:sldId id="316" r:id="rId9"/>
    <p:sldId id="276" r:id="rId10"/>
    <p:sldId id="317" r:id="rId11"/>
    <p:sldId id="318" r:id="rId12"/>
    <p:sldId id="319" r:id="rId13"/>
    <p:sldId id="327" r:id="rId14"/>
    <p:sldId id="321" r:id="rId15"/>
    <p:sldId id="322" r:id="rId16"/>
    <p:sldId id="323" r:id="rId17"/>
    <p:sldId id="324" r:id="rId18"/>
    <p:sldId id="32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FF68D50-DD2C-EB74-72ED-871A67E1550F}" name="John M. Shaver" initials="JMS" userId="S::John.Shaver@inl.gov::371acd96-c5d1-45c8-bef4-110f37af7b2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8083" autoAdjust="0"/>
  </p:normalViewPr>
  <p:slideViewPr>
    <p:cSldViewPr snapToGrid="0">
      <p:cViewPr varScale="1">
        <p:scale>
          <a:sx n="115" d="100"/>
          <a:sy n="115" d="100"/>
        </p:scale>
        <p:origin x="10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rhendric\Desktop\InSight\InSight%20Sampling%20Statistic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Swabs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Sheet1!$A$2:$A$61</c:f>
              <c:numCache>
                <c:formatCode>mmm\-yy</c:formatCode>
                <c:ptCount val="60"/>
                <c:pt idx="0">
                  <c:v>41426</c:v>
                </c:pt>
                <c:pt idx="1">
                  <c:v>41456</c:v>
                </c:pt>
                <c:pt idx="2">
                  <c:v>41487</c:v>
                </c:pt>
                <c:pt idx="3">
                  <c:v>41518</c:v>
                </c:pt>
                <c:pt idx="4">
                  <c:v>41548</c:v>
                </c:pt>
                <c:pt idx="5">
                  <c:v>41579</c:v>
                </c:pt>
                <c:pt idx="6">
                  <c:v>41609</c:v>
                </c:pt>
                <c:pt idx="7">
                  <c:v>41640</c:v>
                </c:pt>
                <c:pt idx="8">
                  <c:v>41671</c:v>
                </c:pt>
                <c:pt idx="9">
                  <c:v>41699</c:v>
                </c:pt>
                <c:pt idx="10">
                  <c:v>41730</c:v>
                </c:pt>
                <c:pt idx="11">
                  <c:v>41760</c:v>
                </c:pt>
                <c:pt idx="12">
                  <c:v>41791</c:v>
                </c:pt>
                <c:pt idx="13">
                  <c:v>41821</c:v>
                </c:pt>
                <c:pt idx="14">
                  <c:v>41852</c:v>
                </c:pt>
                <c:pt idx="15">
                  <c:v>41883</c:v>
                </c:pt>
                <c:pt idx="16">
                  <c:v>41913</c:v>
                </c:pt>
                <c:pt idx="17">
                  <c:v>41944</c:v>
                </c:pt>
                <c:pt idx="18">
                  <c:v>41974</c:v>
                </c:pt>
                <c:pt idx="19">
                  <c:v>42005</c:v>
                </c:pt>
                <c:pt idx="20">
                  <c:v>42036</c:v>
                </c:pt>
                <c:pt idx="21">
                  <c:v>42064</c:v>
                </c:pt>
                <c:pt idx="22">
                  <c:v>42095</c:v>
                </c:pt>
                <c:pt idx="23">
                  <c:v>42125</c:v>
                </c:pt>
                <c:pt idx="24">
                  <c:v>42156</c:v>
                </c:pt>
                <c:pt idx="25">
                  <c:v>42186</c:v>
                </c:pt>
                <c:pt idx="26">
                  <c:v>42217</c:v>
                </c:pt>
                <c:pt idx="27">
                  <c:v>42248</c:v>
                </c:pt>
                <c:pt idx="28">
                  <c:v>42278</c:v>
                </c:pt>
                <c:pt idx="29">
                  <c:v>42309</c:v>
                </c:pt>
                <c:pt idx="30">
                  <c:v>42339</c:v>
                </c:pt>
                <c:pt idx="31">
                  <c:v>42370</c:v>
                </c:pt>
                <c:pt idx="32">
                  <c:v>42401</c:v>
                </c:pt>
                <c:pt idx="33">
                  <c:v>42430</c:v>
                </c:pt>
                <c:pt idx="34">
                  <c:v>42461</c:v>
                </c:pt>
                <c:pt idx="35">
                  <c:v>42491</c:v>
                </c:pt>
                <c:pt idx="36">
                  <c:v>42522</c:v>
                </c:pt>
                <c:pt idx="37">
                  <c:v>42552</c:v>
                </c:pt>
                <c:pt idx="38">
                  <c:v>42583</c:v>
                </c:pt>
                <c:pt idx="39">
                  <c:v>42614</c:v>
                </c:pt>
                <c:pt idx="40">
                  <c:v>42644</c:v>
                </c:pt>
                <c:pt idx="41">
                  <c:v>42675</c:v>
                </c:pt>
                <c:pt idx="42">
                  <c:v>42705</c:v>
                </c:pt>
                <c:pt idx="43">
                  <c:v>42736</c:v>
                </c:pt>
                <c:pt idx="44">
                  <c:v>42767</c:v>
                </c:pt>
                <c:pt idx="45">
                  <c:v>42795</c:v>
                </c:pt>
                <c:pt idx="46">
                  <c:v>42826</c:v>
                </c:pt>
                <c:pt idx="47">
                  <c:v>42856</c:v>
                </c:pt>
                <c:pt idx="48">
                  <c:v>42887</c:v>
                </c:pt>
                <c:pt idx="49">
                  <c:v>42917</c:v>
                </c:pt>
                <c:pt idx="50">
                  <c:v>42948</c:v>
                </c:pt>
                <c:pt idx="51">
                  <c:v>42979</c:v>
                </c:pt>
                <c:pt idx="52">
                  <c:v>43009</c:v>
                </c:pt>
                <c:pt idx="53">
                  <c:v>43040</c:v>
                </c:pt>
                <c:pt idx="54">
                  <c:v>43070</c:v>
                </c:pt>
                <c:pt idx="55">
                  <c:v>43101</c:v>
                </c:pt>
                <c:pt idx="56">
                  <c:v>43132</c:v>
                </c:pt>
                <c:pt idx="57">
                  <c:v>43160</c:v>
                </c:pt>
                <c:pt idx="58">
                  <c:v>43191</c:v>
                </c:pt>
                <c:pt idx="59">
                  <c:v>43221</c:v>
                </c:pt>
              </c:numCache>
            </c:numRef>
          </c:cat>
          <c:val>
            <c:numRef>
              <c:f>Sheet1!$C$2:$C$61</c:f>
              <c:numCache>
                <c:formatCode>General</c:formatCode>
                <c:ptCount val="60"/>
                <c:pt idx="0">
                  <c:v>39</c:v>
                </c:pt>
                <c:pt idx="1">
                  <c:v>0</c:v>
                </c:pt>
                <c:pt idx="2">
                  <c:v>12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16</c:v>
                </c:pt>
                <c:pt idx="9">
                  <c:v>12</c:v>
                </c:pt>
                <c:pt idx="10">
                  <c:v>17</c:v>
                </c:pt>
                <c:pt idx="11">
                  <c:v>56</c:v>
                </c:pt>
                <c:pt idx="12">
                  <c:v>55</c:v>
                </c:pt>
                <c:pt idx="13">
                  <c:v>68</c:v>
                </c:pt>
                <c:pt idx="14">
                  <c:v>32</c:v>
                </c:pt>
                <c:pt idx="15">
                  <c:v>84</c:v>
                </c:pt>
                <c:pt idx="16">
                  <c:v>129</c:v>
                </c:pt>
                <c:pt idx="17">
                  <c:v>94</c:v>
                </c:pt>
                <c:pt idx="18">
                  <c:v>63</c:v>
                </c:pt>
                <c:pt idx="19">
                  <c:v>79</c:v>
                </c:pt>
                <c:pt idx="20">
                  <c:v>115</c:v>
                </c:pt>
                <c:pt idx="21">
                  <c:v>56</c:v>
                </c:pt>
                <c:pt idx="22">
                  <c:v>17</c:v>
                </c:pt>
                <c:pt idx="23">
                  <c:v>8</c:v>
                </c:pt>
                <c:pt idx="24">
                  <c:v>15</c:v>
                </c:pt>
                <c:pt idx="25">
                  <c:v>18</c:v>
                </c:pt>
                <c:pt idx="26">
                  <c:v>41</c:v>
                </c:pt>
                <c:pt idx="27">
                  <c:v>0</c:v>
                </c:pt>
                <c:pt idx="28">
                  <c:v>39</c:v>
                </c:pt>
                <c:pt idx="29">
                  <c:v>46</c:v>
                </c:pt>
                <c:pt idx="30">
                  <c:v>6</c:v>
                </c:pt>
                <c:pt idx="31">
                  <c:v>213</c:v>
                </c:pt>
                <c:pt idx="32">
                  <c:v>0</c:v>
                </c:pt>
                <c:pt idx="33">
                  <c:v>42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8</c:v>
                </c:pt>
                <c:pt idx="44">
                  <c:v>7</c:v>
                </c:pt>
                <c:pt idx="45">
                  <c:v>22</c:v>
                </c:pt>
                <c:pt idx="46">
                  <c:v>17</c:v>
                </c:pt>
                <c:pt idx="47">
                  <c:v>50</c:v>
                </c:pt>
                <c:pt idx="48">
                  <c:v>74</c:v>
                </c:pt>
                <c:pt idx="49">
                  <c:v>57</c:v>
                </c:pt>
                <c:pt idx="50">
                  <c:v>25</c:v>
                </c:pt>
                <c:pt idx="51">
                  <c:v>10</c:v>
                </c:pt>
                <c:pt idx="52">
                  <c:v>0</c:v>
                </c:pt>
                <c:pt idx="53">
                  <c:v>0</c:v>
                </c:pt>
                <c:pt idx="54">
                  <c:v>52</c:v>
                </c:pt>
                <c:pt idx="55">
                  <c:v>194</c:v>
                </c:pt>
                <c:pt idx="56">
                  <c:v>42</c:v>
                </c:pt>
                <c:pt idx="57">
                  <c:v>53</c:v>
                </c:pt>
                <c:pt idx="58">
                  <c:v>48</c:v>
                </c:pt>
                <c:pt idx="5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C6-3E46-984E-E6797541005C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Wipes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Sheet1!$A$2:$A$61</c:f>
              <c:numCache>
                <c:formatCode>mmm\-yy</c:formatCode>
                <c:ptCount val="60"/>
                <c:pt idx="0">
                  <c:v>41426</c:v>
                </c:pt>
                <c:pt idx="1">
                  <c:v>41456</c:v>
                </c:pt>
                <c:pt idx="2">
                  <c:v>41487</c:v>
                </c:pt>
                <c:pt idx="3">
                  <c:v>41518</c:v>
                </c:pt>
                <c:pt idx="4">
                  <c:v>41548</c:v>
                </c:pt>
                <c:pt idx="5">
                  <c:v>41579</c:v>
                </c:pt>
                <c:pt idx="6">
                  <c:v>41609</c:v>
                </c:pt>
                <c:pt idx="7">
                  <c:v>41640</c:v>
                </c:pt>
                <c:pt idx="8">
                  <c:v>41671</c:v>
                </c:pt>
                <c:pt idx="9">
                  <c:v>41699</c:v>
                </c:pt>
                <c:pt idx="10">
                  <c:v>41730</c:v>
                </c:pt>
                <c:pt idx="11">
                  <c:v>41760</c:v>
                </c:pt>
                <c:pt idx="12">
                  <c:v>41791</c:v>
                </c:pt>
                <c:pt idx="13">
                  <c:v>41821</c:v>
                </c:pt>
                <c:pt idx="14">
                  <c:v>41852</c:v>
                </c:pt>
                <c:pt idx="15">
                  <c:v>41883</c:v>
                </c:pt>
                <c:pt idx="16">
                  <c:v>41913</c:v>
                </c:pt>
                <c:pt idx="17">
                  <c:v>41944</c:v>
                </c:pt>
                <c:pt idx="18">
                  <c:v>41974</c:v>
                </c:pt>
                <c:pt idx="19">
                  <c:v>42005</c:v>
                </c:pt>
                <c:pt idx="20">
                  <c:v>42036</c:v>
                </c:pt>
                <c:pt idx="21">
                  <c:v>42064</c:v>
                </c:pt>
                <c:pt idx="22">
                  <c:v>42095</c:v>
                </c:pt>
                <c:pt idx="23">
                  <c:v>42125</c:v>
                </c:pt>
                <c:pt idx="24">
                  <c:v>42156</c:v>
                </c:pt>
                <c:pt idx="25">
                  <c:v>42186</c:v>
                </c:pt>
                <c:pt idx="26">
                  <c:v>42217</c:v>
                </c:pt>
                <c:pt idx="27">
                  <c:v>42248</c:v>
                </c:pt>
                <c:pt idx="28">
                  <c:v>42278</c:v>
                </c:pt>
                <c:pt idx="29">
                  <c:v>42309</c:v>
                </c:pt>
                <c:pt idx="30">
                  <c:v>42339</c:v>
                </c:pt>
                <c:pt idx="31">
                  <c:v>42370</c:v>
                </c:pt>
                <c:pt idx="32">
                  <c:v>42401</c:v>
                </c:pt>
                <c:pt idx="33">
                  <c:v>42430</c:v>
                </c:pt>
                <c:pt idx="34">
                  <c:v>42461</c:v>
                </c:pt>
                <c:pt idx="35">
                  <c:v>42491</c:v>
                </c:pt>
                <c:pt idx="36">
                  <c:v>42522</c:v>
                </c:pt>
                <c:pt idx="37">
                  <c:v>42552</c:v>
                </c:pt>
                <c:pt idx="38">
                  <c:v>42583</c:v>
                </c:pt>
                <c:pt idx="39">
                  <c:v>42614</c:v>
                </c:pt>
                <c:pt idx="40">
                  <c:v>42644</c:v>
                </c:pt>
                <c:pt idx="41">
                  <c:v>42675</c:v>
                </c:pt>
                <c:pt idx="42">
                  <c:v>42705</c:v>
                </c:pt>
                <c:pt idx="43">
                  <c:v>42736</c:v>
                </c:pt>
                <c:pt idx="44">
                  <c:v>42767</c:v>
                </c:pt>
                <c:pt idx="45">
                  <c:v>42795</c:v>
                </c:pt>
                <c:pt idx="46">
                  <c:v>42826</c:v>
                </c:pt>
                <c:pt idx="47">
                  <c:v>42856</c:v>
                </c:pt>
                <c:pt idx="48">
                  <c:v>42887</c:v>
                </c:pt>
                <c:pt idx="49">
                  <c:v>42917</c:v>
                </c:pt>
                <c:pt idx="50">
                  <c:v>42948</c:v>
                </c:pt>
                <c:pt idx="51">
                  <c:v>42979</c:v>
                </c:pt>
                <c:pt idx="52">
                  <c:v>43009</c:v>
                </c:pt>
                <c:pt idx="53">
                  <c:v>43040</c:v>
                </c:pt>
                <c:pt idx="54">
                  <c:v>43070</c:v>
                </c:pt>
                <c:pt idx="55">
                  <c:v>43101</c:v>
                </c:pt>
                <c:pt idx="56">
                  <c:v>43132</c:v>
                </c:pt>
                <c:pt idx="57">
                  <c:v>43160</c:v>
                </c:pt>
                <c:pt idx="58">
                  <c:v>43191</c:v>
                </c:pt>
                <c:pt idx="59">
                  <c:v>43221</c:v>
                </c:pt>
              </c:numCache>
            </c:numRef>
          </c:cat>
          <c:val>
            <c:numRef>
              <c:f>Sheet1!$D$2:$D$61</c:f>
              <c:numCache>
                <c:formatCode>General</c:formatCode>
                <c:ptCount val="60"/>
                <c:pt idx="0">
                  <c:v>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26</c:v>
                </c:pt>
                <c:pt idx="9">
                  <c:v>31</c:v>
                </c:pt>
                <c:pt idx="10">
                  <c:v>4</c:v>
                </c:pt>
                <c:pt idx="11">
                  <c:v>2</c:v>
                </c:pt>
                <c:pt idx="12">
                  <c:v>40</c:v>
                </c:pt>
                <c:pt idx="13">
                  <c:v>42</c:v>
                </c:pt>
                <c:pt idx="14">
                  <c:v>16</c:v>
                </c:pt>
                <c:pt idx="15">
                  <c:v>55</c:v>
                </c:pt>
                <c:pt idx="16">
                  <c:v>41</c:v>
                </c:pt>
                <c:pt idx="17">
                  <c:v>2</c:v>
                </c:pt>
                <c:pt idx="18">
                  <c:v>26</c:v>
                </c:pt>
                <c:pt idx="19">
                  <c:v>9</c:v>
                </c:pt>
                <c:pt idx="20">
                  <c:v>4</c:v>
                </c:pt>
                <c:pt idx="21">
                  <c:v>11</c:v>
                </c:pt>
                <c:pt idx="22">
                  <c:v>2</c:v>
                </c:pt>
                <c:pt idx="23">
                  <c:v>0</c:v>
                </c:pt>
                <c:pt idx="24">
                  <c:v>2</c:v>
                </c:pt>
                <c:pt idx="25">
                  <c:v>4</c:v>
                </c:pt>
                <c:pt idx="26">
                  <c:v>11</c:v>
                </c:pt>
                <c:pt idx="27">
                  <c:v>0</c:v>
                </c:pt>
                <c:pt idx="28">
                  <c:v>51</c:v>
                </c:pt>
                <c:pt idx="29">
                  <c:v>72</c:v>
                </c:pt>
                <c:pt idx="30">
                  <c:v>83</c:v>
                </c:pt>
                <c:pt idx="31">
                  <c:v>60</c:v>
                </c:pt>
                <c:pt idx="32">
                  <c:v>2</c:v>
                </c:pt>
                <c:pt idx="33">
                  <c:v>20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13</c:v>
                </c:pt>
                <c:pt idx="48">
                  <c:v>37</c:v>
                </c:pt>
                <c:pt idx="49">
                  <c:v>0</c:v>
                </c:pt>
                <c:pt idx="50">
                  <c:v>7</c:v>
                </c:pt>
                <c:pt idx="51">
                  <c:v>7</c:v>
                </c:pt>
                <c:pt idx="52">
                  <c:v>16</c:v>
                </c:pt>
                <c:pt idx="53">
                  <c:v>25</c:v>
                </c:pt>
                <c:pt idx="54">
                  <c:v>65</c:v>
                </c:pt>
                <c:pt idx="55">
                  <c:v>110</c:v>
                </c:pt>
                <c:pt idx="56">
                  <c:v>102</c:v>
                </c:pt>
                <c:pt idx="57">
                  <c:v>66</c:v>
                </c:pt>
                <c:pt idx="58">
                  <c:v>185</c:v>
                </c:pt>
                <c:pt idx="59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C6-3E46-984E-E679754100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4930864"/>
        <c:axId val="2024543744"/>
      </c:barChart>
      <c:dateAx>
        <c:axId val="20549308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4543744"/>
        <c:crosses val="autoZero"/>
        <c:auto val="1"/>
        <c:lblOffset val="100"/>
        <c:baseTimeUnit val="months"/>
      </c:dateAx>
      <c:valAx>
        <c:axId val="2024543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# of Samples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4930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FF53A-050F-4D06-85BF-FDB82FF11AE0}" type="datetimeFigureOut">
              <a:rPr lang="en-US" smtClean="0"/>
              <a:t>6/27/22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23B7A-C356-48C4-9944-255A6F4C8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49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F0193B-6A7C-422E-A2B8-3224DFA551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057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Primary driving factor for classification</a:t>
            </a:r>
          </a:p>
          <a:p>
            <a:r>
              <a:rPr lang="en-US" dirty="0"/>
              <a:t>	1. Depends on the planetary body that its destined to (Mars, Europa, Enceladus)</a:t>
            </a:r>
          </a:p>
          <a:p>
            <a:r>
              <a:rPr lang="en-US" dirty="0"/>
              <a:t>	2. Orbiter (trajectories)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C92571-8987-4C8E-894D-3FCBA252F8F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848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Pictures from Mars Science Laboratory (Curiosity rover)</a:t>
            </a:r>
          </a:p>
          <a:p>
            <a:endParaRPr lang="en-US" dirty="0"/>
          </a:p>
          <a:p>
            <a:r>
              <a:rPr lang="en-US" dirty="0"/>
              <a:t>Image 1: Rover and Descent Stage</a:t>
            </a:r>
          </a:p>
          <a:p>
            <a:r>
              <a:rPr lang="en-US" dirty="0"/>
              <a:t>Image 2: Propulsion Tank</a:t>
            </a:r>
          </a:p>
          <a:p>
            <a:r>
              <a:rPr lang="en-US" dirty="0"/>
              <a:t>Image 3 : Heat Shield (Single Layer Insulation)</a:t>
            </a:r>
          </a:p>
          <a:p>
            <a:r>
              <a:rPr lang="en-US" dirty="0"/>
              <a:t>Image 4: Descent Stage </a:t>
            </a:r>
          </a:p>
          <a:p>
            <a:endParaRPr lang="en-US" dirty="0"/>
          </a:p>
          <a:p>
            <a:r>
              <a:rPr lang="en-US" dirty="0"/>
              <a:t>TSA plate – stock image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C92571-8987-4C8E-894D-3FCBA252F8F2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2531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IPA – isopropyl alcohol </a:t>
            </a:r>
          </a:p>
          <a:p>
            <a:endParaRPr lang="en-US" dirty="0"/>
          </a:p>
          <a:p>
            <a:r>
              <a:rPr lang="en-US" dirty="0"/>
              <a:t>Image 1 (top left): descent stage telecom </a:t>
            </a:r>
          </a:p>
          <a:p>
            <a:r>
              <a:rPr lang="en-US" dirty="0"/>
              <a:t>Image 2 (top right): loop structures are for </a:t>
            </a:r>
            <a:r>
              <a:rPr lang="en-US" dirty="0" err="1"/>
              <a:t>micrometerotie</a:t>
            </a:r>
            <a:r>
              <a:rPr lang="en-US" dirty="0"/>
              <a:t> protection</a:t>
            </a:r>
          </a:p>
          <a:p>
            <a:r>
              <a:rPr lang="en-US" dirty="0"/>
              <a:t>Image 3 (bottom right): petri dishes</a:t>
            </a:r>
          </a:p>
          <a:p>
            <a:r>
              <a:rPr lang="en-US" dirty="0"/>
              <a:t>Image 4: spores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C92571-8987-4C8E-894D-3FCBA252F8F2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5390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Mariner mission orbiter</a:t>
            </a:r>
          </a:p>
          <a:p>
            <a:r>
              <a:rPr lang="en-US" dirty="0"/>
              <a:t>Viking- life detection mission</a:t>
            </a:r>
          </a:p>
          <a:p>
            <a:r>
              <a:rPr lang="en-US" dirty="0"/>
              <a:t>Pathfinder (table top size) are both landers</a:t>
            </a:r>
          </a:p>
          <a:p>
            <a:r>
              <a:rPr lang="en-US" dirty="0"/>
              <a:t>Mars Exploration Rover (two twin rovers) – golf cart size</a:t>
            </a:r>
          </a:p>
          <a:p>
            <a:r>
              <a:rPr lang="en-US" dirty="0"/>
              <a:t>MSL – mini cooper size</a:t>
            </a:r>
          </a:p>
          <a:p>
            <a:r>
              <a:rPr lang="en-US" dirty="0" err="1"/>
              <a:t>InSight</a:t>
            </a:r>
            <a:r>
              <a:rPr lang="en-US" dirty="0"/>
              <a:t> – lander (this mission dataset is being used for Bayesian applications)</a:t>
            </a:r>
          </a:p>
          <a:p>
            <a:endParaRPr lang="en-US" dirty="0"/>
          </a:p>
          <a:p>
            <a:r>
              <a:rPr lang="en-US" dirty="0"/>
              <a:t>Sum of the means – 70s – 90s </a:t>
            </a:r>
          </a:p>
          <a:p>
            <a:r>
              <a:rPr lang="en-US" dirty="0"/>
              <a:t>Poisson and Gaussian – Pathfinder, MER and MSL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C92571-8987-4C8E-894D-3FCBA252F8F2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8490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Swabs – 4 plates per swab</a:t>
            </a:r>
          </a:p>
          <a:p>
            <a:r>
              <a:rPr lang="en-US" dirty="0"/>
              <a:t>Wipes – 25 plates per wipe</a:t>
            </a:r>
          </a:p>
          <a:p>
            <a:endParaRPr lang="en-US" dirty="0"/>
          </a:p>
          <a:p>
            <a:r>
              <a:rPr lang="en-US" dirty="0"/>
              <a:t>Add axis label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C92571-8987-4C8E-894D-3FCBA252F8F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002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0.2, the estimator is using 80% of the information from the data and 20% from the prior</a:t>
            </a:r>
          </a:p>
          <a:p>
            <a:r>
              <a:rPr lang="en-US" dirty="0"/>
              <a:t>If e is large, we rely more on data. As e getting smaller, we need to rely more on prior.</a:t>
            </a:r>
          </a:p>
          <a:p>
            <a:r>
              <a:rPr lang="en-US" dirty="0"/>
              <a:t>B=0-no pooling of information, B=1-complete pooling of information.</a:t>
            </a:r>
          </a:p>
          <a:p>
            <a:r>
              <a:rPr lang="en-US" dirty="0"/>
              <a:t>There a range of B where EB-JS dominates MLE.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8D300E-167B-488A-AF53-9B65BB2F76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77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The nine estimators were: MLE; zero estimator, which sets all estimates to zero regardless of the data; grand mean estimator, which pools all the data and is represented by Eq. 3; Empirical Bayes estimator, which uses the MOM to fit the prior distribution for </a:t>
            </a:r>
            <a:r>
              <a:rPr lang="en-US" sz="1800" dirty="0">
                <a:effectLst/>
                <a:latin typeface="Cambria Math" panose="02040503050406030204" pitchFamily="18" charset="0"/>
                <a:ea typeface="PMingLiU" panose="02020500000000000000" pitchFamily="18" charset="-120"/>
              </a:rPr>
              <a:t>λ</a:t>
            </a:r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; CZ estimator; Peng; modified Peng estimators; and two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Tsui</a:t>
            </a:r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estimators, one shrinking to a prespecified mean value and the other shrinking towards the data median.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23B7A-C356-48C4-9944-255A6F4C8E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55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Clevenson-Zidek (CZ) shrinks towards zero, Peng shrinks towards zero and set samples with zero CFU counts to 0. Modified Peng shrinks towards zero , but does not set samples with zero CFU count to zero. </a:t>
            </a:r>
          </a:p>
          <a:p>
            <a:r>
              <a:rPr lang="en-US" dirty="0" err="1"/>
              <a:t>Tsui</a:t>
            </a:r>
            <a:r>
              <a:rPr lang="en-US" dirty="0"/>
              <a:t> original estimator shrinks MLE towards predetermined value 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Tsui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median estimator shrinks towards median value of the data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23B7A-C356-48C4-9944-255A6F4C8E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6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7">
            <a:extLst>
              <a:ext uri="{FF2B5EF4-FFF2-40B4-BE49-F238E27FC236}">
                <a16:creationId xmlns:a16="http://schemas.microsoft.com/office/drawing/2014/main" id="{D746B892-3EFE-46B1-974A-267BE532071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418" y="5227639"/>
            <a:ext cx="1833033" cy="1233487"/>
            <a:chOff x="3456" y="720"/>
            <a:chExt cx="1923" cy="1726"/>
          </a:xfrm>
        </p:grpSpPr>
        <p:sp>
          <p:nvSpPr>
            <p:cNvPr id="5" name="Rectangle 128">
              <a:extLst>
                <a:ext uri="{FF2B5EF4-FFF2-40B4-BE49-F238E27FC236}">
                  <a16:creationId xmlns:a16="http://schemas.microsoft.com/office/drawing/2014/main" id="{426D64F4-E09C-4AF4-9FC5-7FC41C9ABD3F}"/>
                </a:ext>
              </a:extLst>
            </p:cNvPr>
            <p:cNvSpPr>
              <a:spLocks noChangeAspect="1" noChangeArrowheads="1"/>
            </p:cNvSpPr>
            <p:nvPr/>
          </p:nvSpPr>
          <p:spPr bwMode="black">
            <a:xfrm>
              <a:off x="3876" y="1823"/>
              <a:ext cx="18" cy="2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6" name="Freeform 129">
              <a:extLst>
                <a:ext uri="{FF2B5EF4-FFF2-40B4-BE49-F238E27FC236}">
                  <a16:creationId xmlns:a16="http://schemas.microsoft.com/office/drawing/2014/main" id="{6A034FF5-885B-4F32-AB10-15B6C7222E14}"/>
                </a:ext>
              </a:extLst>
            </p:cNvPr>
            <p:cNvSpPr>
              <a:spLocks noChangeAspect="1" noEditPoints="1"/>
            </p:cNvSpPr>
            <p:nvPr/>
          </p:nvSpPr>
          <p:spPr bwMode="black">
            <a:xfrm>
              <a:off x="3915" y="1799"/>
              <a:ext cx="94" cy="277"/>
            </a:xfrm>
            <a:custGeom>
              <a:avLst/>
              <a:gdLst>
                <a:gd name="T0" fmla="*/ 52 w 845"/>
                <a:gd name="T1" fmla="*/ 138 h 2490"/>
                <a:gd name="T2" fmla="*/ 58 w 845"/>
                <a:gd name="T3" fmla="*/ 141 h 2490"/>
                <a:gd name="T4" fmla="*/ 64 w 845"/>
                <a:gd name="T5" fmla="*/ 146 h 2490"/>
                <a:gd name="T6" fmla="*/ 69 w 845"/>
                <a:gd name="T7" fmla="*/ 152 h 2490"/>
                <a:gd name="T8" fmla="*/ 72 w 845"/>
                <a:gd name="T9" fmla="*/ 160 h 2490"/>
                <a:gd name="T10" fmla="*/ 75 w 845"/>
                <a:gd name="T11" fmla="*/ 169 h 2490"/>
                <a:gd name="T12" fmla="*/ 77 w 845"/>
                <a:gd name="T13" fmla="*/ 179 h 2490"/>
                <a:gd name="T14" fmla="*/ 78 w 845"/>
                <a:gd name="T15" fmla="*/ 190 h 2490"/>
                <a:gd name="T16" fmla="*/ 77 w 845"/>
                <a:gd name="T17" fmla="*/ 207 h 2490"/>
                <a:gd name="T18" fmla="*/ 75 w 845"/>
                <a:gd name="T19" fmla="*/ 218 h 2490"/>
                <a:gd name="T20" fmla="*/ 73 w 845"/>
                <a:gd name="T21" fmla="*/ 228 h 2490"/>
                <a:gd name="T22" fmla="*/ 69 w 845"/>
                <a:gd name="T23" fmla="*/ 237 h 2490"/>
                <a:gd name="T24" fmla="*/ 65 w 845"/>
                <a:gd name="T25" fmla="*/ 244 h 2490"/>
                <a:gd name="T26" fmla="*/ 59 w 845"/>
                <a:gd name="T27" fmla="*/ 249 h 2490"/>
                <a:gd name="T28" fmla="*/ 53 w 845"/>
                <a:gd name="T29" fmla="*/ 252 h 2490"/>
                <a:gd name="T30" fmla="*/ 45 w 845"/>
                <a:gd name="T31" fmla="*/ 253 h 2490"/>
                <a:gd name="T32" fmla="*/ 38 w 845"/>
                <a:gd name="T33" fmla="*/ 251 h 2490"/>
                <a:gd name="T34" fmla="*/ 32 w 845"/>
                <a:gd name="T35" fmla="*/ 247 h 2490"/>
                <a:gd name="T36" fmla="*/ 27 w 845"/>
                <a:gd name="T37" fmla="*/ 240 h 2490"/>
                <a:gd name="T38" fmla="*/ 23 w 845"/>
                <a:gd name="T39" fmla="*/ 232 h 2490"/>
                <a:gd name="T40" fmla="*/ 20 w 845"/>
                <a:gd name="T41" fmla="*/ 223 h 2490"/>
                <a:gd name="T42" fmla="*/ 18 w 845"/>
                <a:gd name="T43" fmla="*/ 212 h 2490"/>
                <a:gd name="T44" fmla="*/ 16 w 845"/>
                <a:gd name="T45" fmla="*/ 201 h 2490"/>
                <a:gd name="T46" fmla="*/ 16 w 845"/>
                <a:gd name="T47" fmla="*/ 190 h 2490"/>
                <a:gd name="T48" fmla="*/ 17 w 845"/>
                <a:gd name="T49" fmla="*/ 179 h 2490"/>
                <a:gd name="T50" fmla="*/ 19 w 845"/>
                <a:gd name="T51" fmla="*/ 169 h 2490"/>
                <a:gd name="T52" fmla="*/ 22 w 845"/>
                <a:gd name="T53" fmla="*/ 160 h 2490"/>
                <a:gd name="T54" fmla="*/ 26 w 845"/>
                <a:gd name="T55" fmla="*/ 153 h 2490"/>
                <a:gd name="T56" fmla="*/ 31 w 845"/>
                <a:gd name="T57" fmla="*/ 146 h 2490"/>
                <a:gd name="T58" fmla="*/ 36 w 845"/>
                <a:gd name="T59" fmla="*/ 141 h 2490"/>
                <a:gd name="T60" fmla="*/ 42 w 845"/>
                <a:gd name="T61" fmla="*/ 138 h 2490"/>
                <a:gd name="T62" fmla="*/ 78 w 845"/>
                <a:gd name="T63" fmla="*/ 272 h 2490"/>
                <a:gd name="T64" fmla="*/ 78 w 845"/>
                <a:gd name="T65" fmla="*/ 139 h 2490"/>
                <a:gd name="T66" fmla="*/ 71 w 845"/>
                <a:gd name="T67" fmla="*/ 128 h 2490"/>
                <a:gd name="T68" fmla="*/ 63 w 845"/>
                <a:gd name="T69" fmla="*/ 120 h 2490"/>
                <a:gd name="T70" fmla="*/ 55 w 845"/>
                <a:gd name="T71" fmla="*/ 115 h 2490"/>
                <a:gd name="T72" fmla="*/ 45 w 845"/>
                <a:gd name="T73" fmla="*/ 113 h 2490"/>
                <a:gd name="T74" fmla="*/ 35 w 845"/>
                <a:gd name="T75" fmla="*/ 115 h 2490"/>
                <a:gd name="T76" fmla="*/ 27 w 845"/>
                <a:gd name="T77" fmla="*/ 120 h 2490"/>
                <a:gd name="T78" fmla="*/ 19 w 845"/>
                <a:gd name="T79" fmla="*/ 128 h 2490"/>
                <a:gd name="T80" fmla="*/ 12 w 845"/>
                <a:gd name="T81" fmla="*/ 138 h 2490"/>
                <a:gd name="T82" fmla="*/ 7 w 845"/>
                <a:gd name="T83" fmla="*/ 150 h 2490"/>
                <a:gd name="T84" fmla="*/ 3 w 845"/>
                <a:gd name="T85" fmla="*/ 163 h 2490"/>
                <a:gd name="T86" fmla="*/ 1 w 845"/>
                <a:gd name="T87" fmla="*/ 178 h 2490"/>
                <a:gd name="T88" fmla="*/ 0 w 845"/>
                <a:gd name="T89" fmla="*/ 194 h 2490"/>
                <a:gd name="T90" fmla="*/ 1 w 845"/>
                <a:gd name="T91" fmla="*/ 210 h 2490"/>
                <a:gd name="T92" fmla="*/ 3 w 845"/>
                <a:gd name="T93" fmla="*/ 226 h 2490"/>
                <a:gd name="T94" fmla="*/ 7 w 845"/>
                <a:gd name="T95" fmla="*/ 240 h 2490"/>
                <a:gd name="T96" fmla="*/ 12 w 845"/>
                <a:gd name="T97" fmla="*/ 252 h 2490"/>
                <a:gd name="T98" fmla="*/ 19 w 845"/>
                <a:gd name="T99" fmla="*/ 262 h 2490"/>
                <a:gd name="T100" fmla="*/ 27 w 845"/>
                <a:gd name="T101" fmla="*/ 270 h 2490"/>
                <a:gd name="T102" fmla="*/ 35 w 845"/>
                <a:gd name="T103" fmla="*/ 275 h 2490"/>
                <a:gd name="T104" fmla="*/ 45 w 845"/>
                <a:gd name="T105" fmla="*/ 277 h 2490"/>
                <a:gd name="T106" fmla="*/ 55 w 845"/>
                <a:gd name="T107" fmla="*/ 275 h 2490"/>
                <a:gd name="T108" fmla="*/ 63 w 845"/>
                <a:gd name="T109" fmla="*/ 270 h 2490"/>
                <a:gd name="T110" fmla="*/ 71 w 845"/>
                <a:gd name="T111" fmla="*/ 262 h 2490"/>
                <a:gd name="T112" fmla="*/ 78 w 845"/>
                <a:gd name="T113" fmla="*/ 251 h 249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45" h="2490">
                  <a:moveTo>
                    <a:pt x="422" y="1238"/>
                  </a:moveTo>
                  <a:lnTo>
                    <a:pt x="438" y="1239"/>
                  </a:lnTo>
                  <a:lnTo>
                    <a:pt x="454" y="1241"/>
                  </a:lnTo>
                  <a:lnTo>
                    <a:pt x="469" y="1244"/>
                  </a:lnTo>
                  <a:lnTo>
                    <a:pt x="484" y="1248"/>
                  </a:lnTo>
                  <a:lnTo>
                    <a:pt x="498" y="1254"/>
                  </a:lnTo>
                  <a:lnTo>
                    <a:pt x="512" y="1260"/>
                  </a:lnTo>
                  <a:lnTo>
                    <a:pt x="525" y="1268"/>
                  </a:lnTo>
                  <a:lnTo>
                    <a:pt x="538" y="1277"/>
                  </a:lnTo>
                  <a:lnTo>
                    <a:pt x="551" y="1286"/>
                  </a:lnTo>
                  <a:lnTo>
                    <a:pt x="563" y="1297"/>
                  </a:lnTo>
                  <a:lnTo>
                    <a:pt x="575" y="1309"/>
                  </a:lnTo>
                  <a:lnTo>
                    <a:pt x="586" y="1322"/>
                  </a:lnTo>
                  <a:lnTo>
                    <a:pt x="597" y="1335"/>
                  </a:lnTo>
                  <a:lnTo>
                    <a:pt x="607" y="1350"/>
                  </a:lnTo>
                  <a:lnTo>
                    <a:pt x="616" y="1365"/>
                  </a:lnTo>
                  <a:lnTo>
                    <a:pt x="626" y="1382"/>
                  </a:lnTo>
                  <a:lnTo>
                    <a:pt x="635" y="1399"/>
                  </a:lnTo>
                  <a:lnTo>
                    <a:pt x="642" y="1417"/>
                  </a:lnTo>
                  <a:lnTo>
                    <a:pt x="650" y="1436"/>
                  </a:lnTo>
                  <a:lnTo>
                    <a:pt x="657" y="1455"/>
                  </a:lnTo>
                  <a:lnTo>
                    <a:pt x="664" y="1475"/>
                  </a:lnTo>
                  <a:lnTo>
                    <a:pt x="669" y="1496"/>
                  </a:lnTo>
                  <a:lnTo>
                    <a:pt x="675" y="1517"/>
                  </a:lnTo>
                  <a:lnTo>
                    <a:pt x="680" y="1539"/>
                  </a:lnTo>
                  <a:lnTo>
                    <a:pt x="684" y="1561"/>
                  </a:lnTo>
                  <a:lnTo>
                    <a:pt x="688" y="1585"/>
                  </a:lnTo>
                  <a:lnTo>
                    <a:pt x="691" y="1609"/>
                  </a:lnTo>
                  <a:lnTo>
                    <a:pt x="694" y="1632"/>
                  </a:lnTo>
                  <a:lnTo>
                    <a:pt x="695" y="1657"/>
                  </a:lnTo>
                  <a:lnTo>
                    <a:pt x="697" y="1682"/>
                  </a:lnTo>
                  <a:lnTo>
                    <a:pt x="698" y="1707"/>
                  </a:lnTo>
                  <a:lnTo>
                    <a:pt x="698" y="1733"/>
                  </a:lnTo>
                  <a:lnTo>
                    <a:pt x="697" y="1787"/>
                  </a:lnTo>
                  <a:lnTo>
                    <a:pt x="694" y="1840"/>
                  </a:lnTo>
                  <a:lnTo>
                    <a:pt x="692" y="1865"/>
                  </a:lnTo>
                  <a:lnTo>
                    <a:pt x="689" y="1891"/>
                  </a:lnTo>
                  <a:lnTo>
                    <a:pt x="686" y="1916"/>
                  </a:lnTo>
                  <a:lnTo>
                    <a:pt x="682" y="1940"/>
                  </a:lnTo>
                  <a:lnTo>
                    <a:pt x="677" y="1963"/>
                  </a:lnTo>
                  <a:lnTo>
                    <a:pt x="673" y="1987"/>
                  </a:lnTo>
                  <a:lnTo>
                    <a:pt x="667" y="2010"/>
                  </a:lnTo>
                  <a:lnTo>
                    <a:pt x="661" y="2032"/>
                  </a:lnTo>
                  <a:lnTo>
                    <a:pt x="654" y="2052"/>
                  </a:lnTo>
                  <a:lnTo>
                    <a:pt x="647" y="2073"/>
                  </a:lnTo>
                  <a:lnTo>
                    <a:pt x="639" y="2092"/>
                  </a:lnTo>
                  <a:lnTo>
                    <a:pt x="631" y="2112"/>
                  </a:lnTo>
                  <a:lnTo>
                    <a:pt x="623" y="2130"/>
                  </a:lnTo>
                  <a:lnTo>
                    <a:pt x="613" y="2146"/>
                  </a:lnTo>
                  <a:lnTo>
                    <a:pt x="603" y="2163"/>
                  </a:lnTo>
                  <a:lnTo>
                    <a:pt x="592" y="2178"/>
                  </a:lnTo>
                  <a:lnTo>
                    <a:pt x="582" y="2193"/>
                  </a:lnTo>
                  <a:lnTo>
                    <a:pt x="570" y="2206"/>
                  </a:lnTo>
                  <a:lnTo>
                    <a:pt x="558" y="2218"/>
                  </a:lnTo>
                  <a:lnTo>
                    <a:pt x="545" y="2228"/>
                  </a:lnTo>
                  <a:lnTo>
                    <a:pt x="532" y="2238"/>
                  </a:lnTo>
                  <a:lnTo>
                    <a:pt x="518" y="2247"/>
                  </a:lnTo>
                  <a:lnTo>
                    <a:pt x="503" y="2254"/>
                  </a:lnTo>
                  <a:lnTo>
                    <a:pt x="488" y="2261"/>
                  </a:lnTo>
                  <a:lnTo>
                    <a:pt x="472" y="2265"/>
                  </a:lnTo>
                  <a:lnTo>
                    <a:pt x="456" y="2269"/>
                  </a:lnTo>
                  <a:lnTo>
                    <a:pt x="439" y="2271"/>
                  </a:lnTo>
                  <a:lnTo>
                    <a:pt x="422" y="2272"/>
                  </a:lnTo>
                  <a:lnTo>
                    <a:pt x="405" y="2271"/>
                  </a:lnTo>
                  <a:lnTo>
                    <a:pt x="390" y="2269"/>
                  </a:lnTo>
                  <a:lnTo>
                    <a:pt x="375" y="2265"/>
                  </a:lnTo>
                  <a:lnTo>
                    <a:pt x="360" y="2260"/>
                  </a:lnTo>
                  <a:lnTo>
                    <a:pt x="345" y="2253"/>
                  </a:lnTo>
                  <a:lnTo>
                    <a:pt x="332" y="2246"/>
                  </a:lnTo>
                  <a:lnTo>
                    <a:pt x="318" y="2237"/>
                  </a:lnTo>
                  <a:lnTo>
                    <a:pt x="305" y="2226"/>
                  </a:lnTo>
                  <a:lnTo>
                    <a:pt x="292" y="2216"/>
                  </a:lnTo>
                  <a:lnTo>
                    <a:pt x="280" y="2203"/>
                  </a:lnTo>
                  <a:lnTo>
                    <a:pt x="269" y="2188"/>
                  </a:lnTo>
                  <a:lnTo>
                    <a:pt x="257" y="2174"/>
                  </a:lnTo>
                  <a:lnTo>
                    <a:pt x="246" y="2158"/>
                  </a:lnTo>
                  <a:lnTo>
                    <a:pt x="237" y="2142"/>
                  </a:lnTo>
                  <a:lnTo>
                    <a:pt x="227" y="2125"/>
                  </a:lnTo>
                  <a:lnTo>
                    <a:pt x="218" y="2106"/>
                  </a:lnTo>
                  <a:lnTo>
                    <a:pt x="210" y="2087"/>
                  </a:lnTo>
                  <a:lnTo>
                    <a:pt x="201" y="2067"/>
                  </a:lnTo>
                  <a:lnTo>
                    <a:pt x="193" y="2047"/>
                  </a:lnTo>
                  <a:lnTo>
                    <a:pt x="187" y="2025"/>
                  </a:lnTo>
                  <a:lnTo>
                    <a:pt x="180" y="2004"/>
                  </a:lnTo>
                  <a:lnTo>
                    <a:pt x="174" y="1981"/>
                  </a:lnTo>
                  <a:lnTo>
                    <a:pt x="168" y="1957"/>
                  </a:lnTo>
                  <a:lnTo>
                    <a:pt x="164" y="1934"/>
                  </a:lnTo>
                  <a:lnTo>
                    <a:pt x="160" y="1909"/>
                  </a:lnTo>
                  <a:lnTo>
                    <a:pt x="155" y="1886"/>
                  </a:lnTo>
                  <a:lnTo>
                    <a:pt x="152" y="1861"/>
                  </a:lnTo>
                  <a:lnTo>
                    <a:pt x="150" y="1836"/>
                  </a:lnTo>
                  <a:lnTo>
                    <a:pt x="148" y="1810"/>
                  </a:lnTo>
                  <a:lnTo>
                    <a:pt x="147" y="1785"/>
                  </a:lnTo>
                  <a:lnTo>
                    <a:pt x="146" y="1759"/>
                  </a:lnTo>
                  <a:lnTo>
                    <a:pt x="145" y="1733"/>
                  </a:lnTo>
                  <a:lnTo>
                    <a:pt x="146" y="1708"/>
                  </a:lnTo>
                  <a:lnTo>
                    <a:pt x="147" y="1684"/>
                  </a:lnTo>
                  <a:lnTo>
                    <a:pt x="148" y="1661"/>
                  </a:lnTo>
                  <a:lnTo>
                    <a:pt x="150" y="1637"/>
                  </a:lnTo>
                  <a:lnTo>
                    <a:pt x="153" y="1613"/>
                  </a:lnTo>
                  <a:lnTo>
                    <a:pt x="157" y="1590"/>
                  </a:lnTo>
                  <a:lnTo>
                    <a:pt x="161" y="1568"/>
                  </a:lnTo>
                  <a:lnTo>
                    <a:pt x="166" y="1545"/>
                  </a:lnTo>
                  <a:lnTo>
                    <a:pt x="172" y="1523"/>
                  </a:lnTo>
                  <a:lnTo>
                    <a:pt x="177" y="1502"/>
                  </a:lnTo>
                  <a:lnTo>
                    <a:pt x="184" y="1481"/>
                  </a:lnTo>
                  <a:lnTo>
                    <a:pt x="190" y="1462"/>
                  </a:lnTo>
                  <a:lnTo>
                    <a:pt x="198" y="1442"/>
                  </a:lnTo>
                  <a:lnTo>
                    <a:pt x="206" y="1423"/>
                  </a:lnTo>
                  <a:lnTo>
                    <a:pt x="215" y="1404"/>
                  </a:lnTo>
                  <a:lnTo>
                    <a:pt x="224" y="1387"/>
                  </a:lnTo>
                  <a:lnTo>
                    <a:pt x="233" y="1371"/>
                  </a:lnTo>
                  <a:lnTo>
                    <a:pt x="243" y="1355"/>
                  </a:lnTo>
                  <a:lnTo>
                    <a:pt x="253" y="1339"/>
                  </a:lnTo>
                  <a:lnTo>
                    <a:pt x="264" y="1325"/>
                  </a:lnTo>
                  <a:lnTo>
                    <a:pt x="276" y="1312"/>
                  </a:lnTo>
                  <a:lnTo>
                    <a:pt x="286" y="1300"/>
                  </a:lnTo>
                  <a:lnTo>
                    <a:pt x="298" y="1289"/>
                  </a:lnTo>
                  <a:lnTo>
                    <a:pt x="311" y="1279"/>
                  </a:lnTo>
                  <a:lnTo>
                    <a:pt x="324" y="1269"/>
                  </a:lnTo>
                  <a:lnTo>
                    <a:pt x="337" y="1261"/>
                  </a:lnTo>
                  <a:lnTo>
                    <a:pt x="350" y="1254"/>
                  </a:lnTo>
                  <a:lnTo>
                    <a:pt x="364" y="1248"/>
                  </a:lnTo>
                  <a:lnTo>
                    <a:pt x="378" y="1244"/>
                  </a:lnTo>
                  <a:lnTo>
                    <a:pt x="392" y="1241"/>
                  </a:lnTo>
                  <a:lnTo>
                    <a:pt x="406" y="1239"/>
                  </a:lnTo>
                  <a:lnTo>
                    <a:pt x="422" y="1238"/>
                  </a:lnTo>
                  <a:close/>
                  <a:moveTo>
                    <a:pt x="698" y="2446"/>
                  </a:moveTo>
                  <a:lnTo>
                    <a:pt x="845" y="2446"/>
                  </a:lnTo>
                  <a:lnTo>
                    <a:pt x="845" y="0"/>
                  </a:lnTo>
                  <a:lnTo>
                    <a:pt x="698" y="0"/>
                  </a:lnTo>
                  <a:lnTo>
                    <a:pt x="698" y="1253"/>
                  </a:lnTo>
                  <a:lnTo>
                    <a:pt x="684" y="1226"/>
                  </a:lnTo>
                  <a:lnTo>
                    <a:pt x="669" y="1201"/>
                  </a:lnTo>
                  <a:lnTo>
                    <a:pt x="654" y="1177"/>
                  </a:lnTo>
                  <a:lnTo>
                    <a:pt x="639" y="1154"/>
                  </a:lnTo>
                  <a:lnTo>
                    <a:pt x="622" y="1134"/>
                  </a:lnTo>
                  <a:lnTo>
                    <a:pt x="605" y="1115"/>
                  </a:lnTo>
                  <a:lnTo>
                    <a:pt x="587" y="1097"/>
                  </a:lnTo>
                  <a:lnTo>
                    <a:pt x="569" y="1082"/>
                  </a:lnTo>
                  <a:lnTo>
                    <a:pt x="550" y="1068"/>
                  </a:lnTo>
                  <a:lnTo>
                    <a:pt x="531" y="1055"/>
                  </a:lnTo>
                  <a:lnTo>
                    <a:pt x="511" y="1044"/>
                  </a:lnTo>
                  <a:lnTo>
                    <a:pt x="492" y="1035"/>
                  </a:lnTo>
                  <a:lnTo>
                    <a:pt x="471" y="1029"/>
                  </a:lnTo>
                  <a:lnTo>
                    <a:pt x="450" y="1024"/>
                  </a:lnTo>
                  <a:lnTo>
                    <a:pt x="429" y="1020"/>
                  </a:lnTo>
                  <a:lnTo>
                    <a:pt x="408" y="1019"/>
                  </a:lnTo>
                  <a:lnTo>
                    <a:pt x="385" y="1020"/>
                  </a:lnTo>
                  <a:lnTo>
                    <a:pt x="362" y="1024"/>
                  </a:lnTo>
                  <a:lnTo>
                    <a:pt x="340" y="1028"/>
                  </a:lnTo>
                  <a:lnTo>
                    <a:pt x="319" y="1034"/>
                  </a:lnTo>
                  <a:lnTo>
                    <a:pt x="298" y="1043"/>
                  </a:lnTo>
                  <a:lnTo>
                    <a:pt x="278" y="1053"/>
                  </a:lnTo>
                  <a:lnTo>
                    <a:pt x="258" y="1065"/>
                  </a:lnTo>
                  <a:lnTo>
                    <a:pt x="239" y="1079"/>
                  </a:lnTo>
                  <a:lnTo>
                    <a:pt x="220" y="1093"/>
                  </a:lnTo>
                  <a:lnTo>
                    <a:pt x="203" y="1109"/>
                  </a:lnTo>
                  <a:lnTo>
                    <a:pt x="186" y="1127"/>
                  </a:lnTo>
                  <a:lnTo>
                    <a:pt x="170" y="1147"/>
                  </a:lnTo>
                  <a:lnTo>
                    <a:pt x="153" y="1167"/>
                  </a:lnTo>
                  <a:lnTo>
                    <a:pt x="138" y="1189"/>
                  </a:lnTo>
                  <a:lnTo>
                    <a:pt x="124" y="1212"/>
                  </a:lnTo>
                  <a:lnTo>
                    <a:pt x="111" y="1237"/>
                  </a:lnTo>
                  <a:lnTo>
                    <a:pt x="98" y="1261"/>
                  </a:lnTo>
                  <a:lnTo>
                    <a:pt x="85" y="1289"/>
                  </a:lnTo>
                  <a:lnTo>
                    <a:pt x="74" y="1316"/>
                  </a:lnTo>
                  <a:lnTo>
                    <a:pt x="64" y="1345"/>
                  </a:lnTo>
                  <a:lnTo>
                    <a:pt x="54" y="1374"/>
                  </a:lnTo>
                  <a:lnTo>
                    <a:pt x="44" y="1404"/>
                  </a:lnTo>
                  <a:lnTo>
                    <a:pt x="36" y="1436"/>
                  </a:lnTo>
                  <a:lnTo>
                    <a:pt x="29" y="1468"/>
                  </a:lnTo>
                  <a:lnTo>
                    <a:pt x="21" y="1501"/>
                  </a:lnTo>
                  <a:lnTo>
                    <a:pt x="16" y="1534"/>
                  </a:lnTo>
                  <a:lnTo>
                    <a:pt x="11" y="1569"/>
                  </a:lnTo>
                  <a:lnTo>
                    <a:pt x="7" y="1603"/>
                  </a:lnTo>
                  <a:lnTo>
                    <a:pt x="4" y="1639"/>
                  </a:lnTo>
                  <a:lnTo>
                    <a:pt x="2" y="1675"/>
                  </a:lnTo>
                  <a:lnTo>
                    <a:pt x="0" y="1711"/>
                  </a:lnTo>
                  <a:lnTo>
                    <a:pt x="0" y="1747"/>
                  </a:lnTo>
                  <a:lnTo>
                    <a:pt x="0" y="1784"/>
                  </a:lnTo>
                  <a:lnTo>
                    <a:pt x="2" y="1821"/>
                  </a:lnTo>
                  <a:lnTo>
                    <a:pt x="4" y="1856"/>
                  </a:lnTo>
                  <a:lnTo>
                    <a:pt x="7" y="1892"/>
                  </a:lnTo>
                  <a:lnTo>
                    <a:pt x="11" y="1928"/>
                  </a:lnTo>
                  <a:lnTo>
                    <a:pt x="16" y="1962"/>
                  </a:lnTo>
                  <a:lnTo>
                    <a:pt x="21" y="1996"/>
                  </a:lnTo>
                  <a:lnTo>
                    <a:pt x="29" y="2029"/>
                  </a:lnTo>
                  <a:lnTo>
                    <a:pt x="36" y="2062"/>
                  </a:lnTo>
                  <a:lnTo>
                    <a:pt x="44" y="2094"/>
                  </a:lnTo>
                  <a:lnTo>
                    <a:pt x="54" y="2125"/>
                  </a:lnTo>
                  <a:lnTo>
                    <a:pt x="64" y="2155"/>
                  </a:lnTo>
                  <a:lnTo>
                    <a:pt x="74" y="2184"/>
                  </a:lnTo>
                  <a:lnTo>
                    <a:pt x="85" y="2213"/>
                  </a:lnTo>
                  <a:lnTo>
                    <a:pt x="98" y="2240"/>
                  </a:lnTo>
                  <a:lnTo>
                    <a:pt x="111" y="2266"/>
                  </a:lnTo>
                  <a:lnTo>
                    <a:pt x="124" y="2291"/>
                  </a:lnTo>
                  <a:lnTo>
                    <a:pt x="138" y="2315"/>
                  </a:lnTo>
                  <a:lnTo>
                    <a:pt x="153" y="2338"/>
                  </a:lnTo>
                  <a:lnTo>
                    <a:pt x="170" y="2358"/>
                  </a:lnTo>
                  <a:lnTo>
                    <a:pt x="186" y="2379"/>
                  </a:lnTo>
                  <a:lnTo>
                    <a:pt x="203" y="2397"/>
                  </a:lnTo>
                  <a:lnTo>
                    <a:pt x="220" y="2413"/>
                  </a:lnTo>
                  <a:lnTo>
                    <a:pt x="239" y="2430"/>
                  </a:lnTo>
                  <a:lnTo>
                    <a:pt x="258" y="2443"/>
                  </a:lnTo>
                  <a:lnTo>
                    <a:pt x="278" y="2456"/>
                  </a:lnTo>
                  <a:lnTo>
                    <a:pt x="298" y="2465"/>
                  </a:lnTo>
                  <a:lnTo>
                    <a:pt x="319" y="2474"/>
                  </a:lnTo>
                  <a:lnTo>
                    <a:pt x="340" y="2482"/>
                  </a:lnTo>
                  <a:lnTo>
                    <a:pt x="362" y="2486"/>
                  </a:lnTo>
                  <a:lnTo>
                    <a:pt x="385" y="2489"/>
                  </a:lnTo>
                  <a:lnTo>
                    <a:pt x="408" y="2490"/>
                  </a:lnTo>
                  <a:lnTo>
                    <a:pt x="429" y="2489"/>
                  </a:lnTo>
                  <a:lnTo>
                    <a:pt x="450" y="2486"/>
                  </a:lnTo>
                  <a:lnTo>
                    <a:pt x="471" y="2482"/>
                  </a:lnTo>
                  <a:lnTo>
                    <a:pt x="492" y="2474"/>
                  </a:lnTo>
                  <a:lnTo>
                    <a:pt x="511" y="2465"/>
                  </a:lnTo>
                  <a:lnTo>
                    <a:pt x="531" y="2455"/>
                  </a:lnTo>
                  <a:lnTo>
                    <a:pt x="550" y="2443"/>
                  </a:lnTo>
                  <a:lnTo>
                    <a:pt x="569" y="2429"/>
                  </a:lnTo>
                  <a:lnTo>
                    <a:pt x="587" y="2412"/>
                  </a:lnTo>
                  <a:lnTo>
                    <a:pt x="605" y="2395"/>
                  </a:lnTo>
                  <a:lnTo>
                    <a:pt x="622" y="2376"/>
                  </a:lnTo>
                  <a:lnTo>
                    <a:pt x="639" y="2355"/>
                  </a:lnTo>
                  <a:lnTo>
                    <a:pt x="654" y="2332"/>
                  </a:lnTo>
                  <a:lnTo>
                    <a:pt x="669" y="2309"/>
                  </a:lnTo>
                  <a:lnTo>
                    <a:pt x="684" y="2284"/>
                  </a:lnTo>
                  <a:lnTo>
                    <a:pt x="698" y="2257"/>
                  </a:lnTo>
                  <a:lnTo>
                    <a:pt x="698" y="24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" name="Freeform 130">
              <a:extLst>
                <a:ext uri="{FF2B5EF4-FFF2-40B4-BE49-F238E27FC236}">
                  <a16:creationId xmlns:a16="http://schemas.microsoft.com/office/drawing/2014/main" id="{A470880F-08D0-49D0-8B35-EDB2629703F5}"/>
                </a:ext>
              </a:extLst>
            </p:cNvPr>
            <p:cNvSpPr>
              <a:spLocks noChangeAspect="1" noEditPoints="1"/>
            </p:cNvSpPr>
            <p:nvPr/>
          </p:nvSpPr>
          <p:spPr bwMode="black">
            <a:xfrm>
              <a:off x="4029" y="1912"/>
              <a:ext cx="93" cy="164"/>
            </a:xfrm>
            <a:custGeom>
              <a:avLst/>
              <a:gdLst>
                <a:gd name="T0" fmla="*/ 51 w 830"/>
                <a:gd name="T1" fmla="*/ 25 h 1471"/>
                <a:gd name="T2" fmla="*/ 58 w 830"/>
                <a:gd name="T3" fmla="*/ 28 h 1471"/>
                <a:gd name="T4" fmla="*/ 64 w 830"/>
                <a:gd name="T5" fmla="*/ 32 h 1471"/>
                <a:gd name="T6" fmla="*/ 69 w 830"/>
                <a:gd name="T7" fmla="*/ 39 h 1471"/>
                <a:gd name="T8" fmla="*/ 73 w 830"/>
                <a:gd name="T9" fmla="*/ 46 h 1471"/>
                <a:gd name="T10" fmla="*/ 76 w 830"/>
                <a:gd name="T11" fmla="*/ 56 h 1471"/>
                <a:gd name="T12" fmla="*/ 78 w 830"/>
                <a:gd name="T13" fmla="*/ 66 h 1471"/>
                <a:gd name="T14" fmla="*/ 78 w 830"/>
                <a:gd name="T15" fmla="*/ 77 h 1471"/>
                <a:gd name="T16" fmla="*/ 78 w 830"/>
                <a:gd name="T17" fmla="*/ 89 h 1471"/>
                <a:gd name="T18" fmla="*/ 77 w 830"/>
                <a:gd name="T19" fmla="*/ 100 h 1471"/>
                <a:gd name="T20" fmla="*/ 74 w 830"/>
                <a:gd name="T21" fmla="*/ 110 h 1471"/>
                <a:gd name="T22" fmla="*/ 71 w 830"/>
                <a:gd name="T23" fmla="*/ 120 h 1471"/>
                <a:gd name="T24" fmla="*/ 67 w 830"/>
                <a:gd name="T25" fmla="*/ 128 h 1471"/>
                <a:gd name="T26" fmla="*/ 62 w 830"/>
                <a:gd name="T27" fmla="*/ 134 h 1471"/>
                <a:gd name="T28" fmla="*/ 56 w 830"/>
                <a:gd name="T29" fmla="*/ 138 h 1471"/>
                <a:gd name="T30" fmla="*/ 49 w 830"/>
                <a:gd name="T31" fmla="*/ 140 h 1471"/>
                <a:gd name="T32" fmla="*/ 42 w 830"/>
                <a:gd name="T33" fmla="*/ 139 h 1471"/>
                <a:gd name="T34" fmla="*/ 35 w 830"/>
                <a:gd name="T35" fmla="*/ 136 h 1471"/>
                <a:gd name="T36" fmla="*/ 29 w 830"/>
                <a:gd name="T37" fmla="*/ 130 h 1471"/>
                <a:gd name="T38" fmla="*/ 25 w 830"/>
                <a:gd name="T39" fmla="*/ 123 h 1471"/>
                <a:gd name="T40" fmla="*/ 21 w 830"/>
                <a:gd name="T41" fmla="*/ 115 h 1471"/>
                <a:gd name="T42" fmla="*/ 19 w 830"/>
                <a:gd name="T43" fmla="*/ 105 h 1471"/>
                <a:gd name="T44" fmla="*/ 17 w 830"/>
                <a:gd name="T45" fmla="*/ 94 h 1471"/>
                <a:gd name="T46" fmla="*/ 16 w 830"/>
                <a:gd name="T47" fmla="*/ 77 h 1471"/>
                <a:gd name="T48" fmla="*/ 17 w 830"/>
                <a:gd name="T49" fmla="*/ 66 h 1471"/>
                <a:gd name="T50" fmla="*/ 19 w 830"/>
                <a:gd name="T51" fmla="*/ 56 h 1471"/>
                <a:gd name="T52" fmla="*/ 22 w 830"/>
                <a:gd name="T53" fmla="*/ 47 h 1471"/>
                <a:gd name="T54" fmla="*/ 25 w 830"/>
                <a:gd name="T55" fmla="*/ 39 h 1471"/>
                <a:gd name="T56" fmla="*/ 30 w 830"/>
                <a:gd name="T57" fmla="*/ 33 h 1471"/>
                <a:gd name="T58" fmla="*/ 35 w 830"/>
                <a:gd name="T59" fmla="*/ 28 h 1471"/>
                <a:gd name="T60" fmla="*/ 41 w 830"/>
                <a:gd name="T61" fmla="*/ 25 h 1471"/>
                <a:gd name="T62" fmla="*/ 93 w 830"/>
                <a:gd name="T63" fmla="*/ 3 h 1471"/>
                <a:gd name="T64" fmla="*/ 74 w 830"/>
                <a:gd name="T65" fmla="*/ 20 h 1471"/>
                <a:gd name="T66" fmla="*/ 66 w 830"/>
                <a:gd name="T67" fmla="*/ 11 h 1471"/>
                <a:gd name="T68" fmla="*/ 58 w 830"/>
                <a:gd name="T69" fmla="*/ 4 h 1471"/>
                <a:gd name="T70" fmla="*/ 49 w 830"/>
                <a:gd name="T71" fmla="*/ 1 h 1471"/>
                <a:gd name="T72" fmla="*/ 39 w 830"/>
                <a:gd name="T73" fmla="*/ 1 h 1471"/>
                <a:gd name="T74" fmla="*/ 30 w 830"/>
                <a:gd name="T75" fmla="*/ 4 h 1471"/>
                <a:gd name="T76" fmla="*/ 22 w 830"/>
                <a:gd name="T77" fmla="*/ 10 h 1471"/>
                <a:gd name="T78" fmla="*/ 15 w 830"/>
                <a:gd name="T79" fmla="*/ 19 h 1471"/>
                <a:gd name="T80" fmla="*/ 9 w 830"/>
                <a:gd name="T81" fmla="*/ 30 h 1471"/>
                <a:gd name="T82" fmla="*/ 5 w 830"/>
                <a:gd name="T83" fmla="*/ 43 h 1471"/>
                <a:gd name="T84" fmla="*/ 2 w 830"/>
                <a:gd name="T85" fmla="*/ 57 h 1471"/>
                <a:gd name="T86" fmla="*/ 0 w 830"/>
                <a:gd name="T87" fmla="*/ 73 h 1471"/>
                <a:gd name="T88" fmla="*/ 0 w 830"/>
                <a:gd name="T89" fmla="*/ 89 h 1471"/>
                <a:gd name="T90" fmla="*/ 2 w 830"/>
                <a:gd name="T91" fmla="*/ 105 h 1471"/>
                <a:gd name="T92" fmla="*/ 5 w 830"/>
                <a:gd name="T93" fmla="*/ 120 h 1471"/>
                <a:gd name="T94" fmla="*/ 9 w 830"/>
                <a:gd name="T95" fmla="*/ 133 h 1471"/>
                <a:gd name="T96" fmla="*/ 15 w 830"/>
                <a:gd name="T97" fmla="*/ 144 h 1471"/>
                <a:gd name="T98" fmla="*/ 22 w 830"/>
                <a:gd name="T99" fmla="*/ 154 h 1471"/>
                <a:gd name="T100" fmla="*/ 30 w 830"/>
                <a:gd name="T101" fmla="*/ 160 h 1471"/>
                <a:gd name="T102" fmla="*/ 39 w 830"/>
                <a:gd name="T103" fmla="*/ 164 h 1471"/>
                <a:gd name="T104" fmla="*/ 49 w 830"/>
                <a:gd name="T105" fmla="*/ 164 h 1471"/>
                <a:gd name="T106" fmla="*/ 58 w 830"/>
                <a:gd name="T107" fmla="*/ 160 h 1471"/>
                <a:gd name="T108" fmla="*/ 66 w 830"/>
                <a:gd name="T109" fmla="*/ 153 h 1471"/>
                <a:gd name="T110" fmla="*/ 74 w 830"/>
                <a:gd name="T111" fmla="*/ 144 h 1471"/>
                <a:gd name="T112" fmla="*/ 93 w 830"/>
                <a:gd name="T113" fmla="*/ 159 h 147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30" h="1471">
                  <a:moveTo>
                    <a:pt x="408" y="219"/>
                  </a:moveTo>
                  <a:lnTo>
                    <a:pt x="426" y="220"/>
                  </a:lnTo>
                  <a:lnTo>
                    <a:pt x="442" y="222"/>
                  </a:lnTo>
                  <a:lnTo>
                    <a:pt x="458" y="225"/>
                  </a:lnTo>
                  <a:lnTo>
                    <a:pt x="475" y="229"/>
                  </a:lnTo>
                  <a:lnTo>
                    <a:pt x="490" y="235"/>
                  </a:lnTo>
                  <a:lnTo>
                    <a:pt x="505" y="241"/>
                  </a:lnTo>
                  <a:lnTo>
                    <a:pt x="519" y="249"/>
                  </a:lnTo>
                  <a:lnTo>
                    <a:pt x="533" y="258"/>
                  </a:lnTo>
                  <a:lnTo>
                    <a:pt x="547" y="267"/>
                  </a:lnTo>
                  <a:lnTo>
                    <a:pt x="559" y="278"/>
                  </a:lnTo>
                  <a:lnTo>
                    <a:pt x="572" y="290"/>
                  </a:lnTo>
                  <a:lnTo>
                    <a:pt x="583" y="303"/>
                  </a:lnTo>
                  <a:lnTo>
                    <a:pt x="595" y="316"/>
                  </a:lnTo>
                  <a:lnTo>
                    <a:pt x="604" y="331"/>
                  </a:lnTo>
                  <a:lnTo>
                    <a:pt x="615" y="346"/>
                  </a:lnTo>
                  <a:lnTo>
                    <a:pt x="625" y="363"/>
                  </a:lnTo>
                  <a:lnTo>
                    <a:pt x="634" y="380"/>
                  </a:lnTo>
                  <a:lnTo>
                    <a:pt x="642" y="398"/>
                  </a:lnTo>
                  <a:lnTo>
                    <a:pt x="650" y="417"/>
                  </a:lnTo>
                  <a:lnTo>
                    <a:pt x="656" y="436"/>
                  </a:lnTo>
                  <a:lnTo>
                    <a:pt x="664" y="456"/>
                  </a:lnTo>
                  <a:lnTo>
                    <a:pt x="669" y="477"/>
                  </a:lnTo>
                  <a:lnTo>
                    <a:pt x="676" y="498"/>
                  </a:lnTo>
                  <a:lnTo>
                    <a:pt x="680" y="520"/>
                  </a:lnTo>
                  <a:lnTo>
                    <a:pt x="684" y="542"/>
                  </a:lnTo>
                  <a:lnTo>
                    <a:pt x="689" y="566"/>
                  </a:lnTo>
                  <a:lnTo>
                    <a:pt x="692" y="590"/>
                  </a:lnTo>
                  <a:lnTo>
                    <a:pt x="694" y="613"/>
                  </a:lnTo>
                  <a:lnTo>
                    <a:pt x="696" y="638"/>
                  </a:lnTo>
                  <a:lnTo>
                    <a:pt x="697" y="663"/>
                  </a:lnTo>
                  <a:lnTo>
                    <a:pt x="699" y="688"/>
                  </a:lnTo>
                  <a:lnTo>
                    <a:pt x="700" y="714"/>
                  </a:lnTo>
                  <a:lnTo>
                    <a:pt x="699" y="741"/>
                  </a:lnTo>
                  <a:lnTo>
                    <a:pt x="697" y="768"/>
                  </a:lnTo>
                  <a:lnTo>
                    <a:pt x="696" y="794"/>
                  </a:lnTo>
                  <a:lnTo>
                    <a:pt x="694" y="821"/>
                  </a:lnTo>
                  <a:lnTo>
                    <a:pt x="692" y="846"/>
                  </a:lnTo>
                  <a:lnTo>
                    <a:pt x="689" y="872"/>
                  </a:lnTo>
                  <a:lnTo>
                    <a:pt x="684" y="897"/>
                  </a:lnTo>
                  <a:lnTo>
                    <a:pt x="680" y="921"/>
                  </a:lnTo>
                  <a:lnTo>
                    <a:pt x="676" y="944"/>
                  </a:lnTo>
                  <a:lnTo>
                    <a:pt x="670" y="968"/>
                  </a:lnTo>
                  <a:lnTo>
                    <a:pt x="664" y="991"/>
                  </a:lnTo>
                  <a:lnTo>
                    <a:pt x="657" y="1013"/>
                  </a:lnTo>
                  <a:lnTo>
                    <a:pt x="651" y="1033"/>
                  </a:lnTo>
                  <a:lnTo>
                    <a:pt x="643" y="1054"/>
                  </a:lnTo>
                  <a:lnTo>
                    <a:pt x="635" y="1073"/>
                  </a:lnTo>
                  <a:lnTo>
                    <a:pt x="626" y="1093"/>
                  </a:lnTo>
                  <a:lnTo>
                    <a:pt x="617" y="1111"/>
                  </a:lnTo>
                  <a:lnTo>
                    <a:pt x="608" y="1127"/>
                  </a:lnTo>
                  <a:lnTo>
                    <a:pt x="598" y="1144"/>
                  </a:lnTo>
                  <a:lnTo>
                    <a:pt x="587" y="1159"/>
                  </a:lnTo>
                  <a:lnTo>
                    <a:pt x="575" y="1174"/>
                  </a:lnTo>
                  <a:lnTo>
                    <a:pt x="564" y="1187"/>
                  </a:lnTo>
                  <a:lnTo>
                    <a:pt x="552" y="1199"/>
                  </a:lnTo>
                  <a:lnTo>
                    <a:pt x="539" y="1209"/>
                  </a:lnTo>
                  <a:lnTo>
                    <a:pt x="527" y="1219"/>
                  </a:lnTo>
                  <a:lnTo>
                    <a:pt x="512" y="1228"/>
                  </a:lnTo>
                  <a:lnTo>
                    <a:pt x="499" y="1235"/>
                  </a:lnTo>
                  <a:lnTo>
                    <a:pt x="484" y="1242"/>
                  </a:lnTo>
                  <a:lnTo>
                    <a:pt x="469" y="1246"/>
                  </a:lnTo>
                  <a:lnTo>
                    <a:pt x="454" y="1250"/>
                  </a:lnTo>
                  <a:lnTo>
                    <a:pt x="439" y="1252"/>
                  </a:lnTo>
                  <a:lnTo>
                    <a:pt x="423" y="1253"/>
                  </a:lnTo>
                  <a:lnTo>
                    <a:pt x="405" y="1252"/>
                  </a:lnTo>
                  <a:lnTo>
                    <a:pt x="388" y="1250"/>
                  </a:lnTo>
                  <a:lnTo>
                    <a:pt x="372" y="1246"/>
                  </a:lnTo>
                  <a:lnTo>
                    <a:pt x="357" y="1241"/>
                  </a:lnTo>
                  <a:lnTo>
                    <a:pt x="342" y="1234"/>
                  </a:lnTo>
                  <a:lnTo>
                    <a:pt x="326" y="1227"/>
                  </a:lnTo>
                  <a:lnTo>
                    <a:pt x="312" y="1218"/>
                  </a:lnTo>
                  <a:lnTo>
                    <a:pt x="299" y="1207"/>
                  </a:lnTo>
                  <a:lnTo>
                    <a:pt x="286" y="1197"/>
                  </a:lnTo>
                  <a:lnTo>
                    <a:pt x="274" y="1184"/>
                  </a:lnTo>
                  <a:lnTo>
                    <a:pt x="263" y="1169"/>
                  </a:lnTo>
                  <a:lnTo>
                    <a:pt x="252" y="1155"/>
                  </a:lnTo>
                  <a:lnTo>
                    <a:pt x="241" y="1139"/>
                  </a:lnTo>
                  <a:lnTo>
                    <a:pt x="231" y="1123"/>
                  </a:lnTo>
                  <a:lnTo>
                    <a:pt x="221" y="1106"/>
                  </a:lnTo>
                  <a:lnTo>
                    <a:pt x="213" y="1087"/>
                  </a:lnTo>
                  <a:lnTo>
                    <a:pt x="205" y="1068"/>
                  </a:lnTo>
                  <a:lnTo>
                    <a:pt x="198" y="1048"/>
                  </a:lnTo>
                  <a:lnTo>
                    <a:pt x="190" y="1028"/>
                  </a:lnTo>
                  <a:lnTo>
                    <a:pt x="184" y="1006"/>
                  </a:lnTo>
                  <a:lnTo>
                    <a:pt x="177" y="985"/>
                  </a:lnTo>
                  <a:lnTo>
                    <a:pt x="172" y="962"/>
                  </a:lnTo>
                  <a:lnTo>
                    <a:pt x="167" y="938"/>
                  </a:lnTo>
                  <a:lnTo>
                    <a:pt x="162" y="915"/>
                  </a:lnTo>
                  <a:lnTo>
                    <a:pt x="159" y="890"/>
                  </a:lnTo>
                  <a:lnTo>
                    <a:pt x="155" y="867"/>
                  </a:lnTo>
                  <a:lnTo>
                    <a:pt x="152" y="842"/>
                  </a:lnTo>
                  <a:lnTo>
                    <a:pt x="150" y="817"/>
                  </a:lnTo>
                  <a:lnTo>
                    <a:pt x="147" y="766"/>
                  </a:lnTo>
                  <a:lnTo>
                    <a:pt x="146" y="714"/>
                  </a:lnTo>
                  <a:lnTo>
                    <a:pt x="146" y="689"/>
                  </a:lnTo>
                  <a:lnTo>
                    <a:pt x="147" y="665"/>
                  </a:lnTo>
                  <a:lnTo>
                    <a:pt x="149" y="642"/>
                  </a:lnTo>
                  <a:lnTo>
                    <a:pt x="150" y="618"/>
                  </a:lnTo>
                  <a:lnTo>
                    <a:pt x="153" y="594"/>
                  </a:lnTo>
                  <a:lnTo>
                    <a:pt x="157" y="571"/>
                  </a:lnTo>
                  <a:lnTo>
                    <a:pt x="160" y="549"/>
                  </a:lnTo>
                  <a:lnTo>
                    <a:pt x="164" y="526"/>
                  </a:lnTo>
                  <a:lnTo>
                    <a:pt x="170" y="504"/>
                  </a:lnTo>
                  <a:lnTo>
                    <a:pt x="174" y="483"/>
                  </a:lnTo>
                  <a:lnTo>
                    <a:pt x="180" y="462"/>
                  </a:lnTo>
                  <a:lnTo>
                    <a:pt x="187" y="443"/>
                  </a:lnTo>
                  <a:lnTo>
                    <a:pt x="193" y="423"/>
                  </a:lnTo>
                  <a:lnTo>
                    <a:pt x="201" y="404"/>
                  </a:lnTo>
                  <a:lnTo>
                    <a:pt x="208" y="385"/>
                  </a:lnTo>
                  <a:lnTo>
                    <a:pt x="217" y="368"/>
                  </a:lnTo>
                  <a:lnTo>
                    <a:pt x="226" y="352"/>
                  </a:lnTo>
                  <a:lnTo>
                    <a:pt x="234" y="336"/>
                  </a:lnTo>
                  <a:lnTo>
                    <a:pt x="244" y="320"/>
                  </a:lnTo>
                  <a:lnTo>
                    <a:pt x="255" y="306"/>
                  </a:lnTo>
                  <a:lnTo>
                    <a:pt x="265" y="293"/>
                  </a:lnTo>
                  <a:lnTo>
                    <a:pt x="277" y="281"/>
                  </a:lnTo>
                  <a:lnTo>
                    <a:pt x="287" y="270"/>
                  </a:lnTo>
                  <a:lnTo>
                    <a:pt x="299" y="260"/>
                  </a:lnTo>
                  <a:lnTo>
                    <a:pt x="311" y="250"/>
                  </a:lnTo>
                  <a:lnTo>
                    <a:pt x="324" y="242"/>
                  </a:lnTo>
                  <a:lnTo>
                    <a:pt x="337" y="235"/>
                  </a:lnTo>
                  <a:lnTo>
                    <a:pt x="350" y="229"/>
                  </a:lnTo>
                  <a:lnTo>
                    <a:pt x="364" y="225"/>
                  </a:lnTo>
                  <a:lnTo>
                    <a:pt x="378" y="222"/>
                  </a:lnTo>
                  <a:lnTo>
                    <a:pt x="393" y="220"/>
                  </a:lnTo>
                  <a:lnTo>
                    <a:pt x="408" y="219"/>
                  </a:lnTo>
                  <a:close/>
                  <a:moveTo>
                    <a:pt x="830" y="29"/>
                  </a:moveTo>
                  <a:lnTo>
                    <a:pt x="684" y="29"/>
                  </a:lnTo>
                  <a:lnTo>
                    <a:pt x="684" y="234"/>
                  </a:lnTo>
                  <a:lnTo>
                    <a:pt x="670" y="207"/>
                  </a:lnTo>
                  <a:lnTo>
                    <a:pt x="656" y="182"/>
                  </a:lnTo>
                  <a:lnTo>
                    <a:pt x="641" y="158"/>
                  </a:lnTo>
                  <a:lnTo>
                    <a:pt x="625" y="135"/>
                  </a:lnTo>
                  <a:lnTo>
                    <a:pt x="609" y="115"/>
                  </a:lnTo>
                  <a:lnTo>
                    <a:pt x="591" y="96"/>
                  </a:lnTo>
                  <a:lnTo>
                    <a:pt x="573" y="78"/>
                  </a:lnTo>
                  <a:lnTo>
                    <a:pt x="556" y="63"/>
                  </a:lnTo>
                  <a:lnTo>
                    <a:pt x="536" y="49"/>
                  </a:lnTo>
                  <a:lnTo>
                    <a:pt x="518" y="36"/>
                  </a:lnTo>
                  <a:lnTo>
                    <a:pt x="498" y="25"/>
                  </a:lnTo>
                  <a:lnTo>
                    <a:pt x="478" y="16"/>
                  </a:lnTo>
                  <a:lnTo>
                    <a:pt x="457" y="10"/>
                  </a:lnTo>
                  <a:lnTo>
                    <a:pt x="437" y="5"/>
                  </a:lnTo>
                  <a:lnTo>
                    <a:pt x="415" y="1"/>
                  </a:lnTo>
                  <a:lnTo>
                    <a:pt x="393" y="0"/>
                  </a:lnTo>
                  <a:lnTo>
                    <a:pt x="371" y="1"/>
                  </a:lnTo>
                  <a:lnTo>
                    <a:pt x="348" y="5"/>
                  </a:lnTo>
                  <a:lnTo>
                    <a:pt x="326" y="9"/>
                  </a:lnTo>
                  <a:lnTo>
                    <a:pt x="306" y="15"/>
                  </a:lnTo>
                  <a:lnTo>
                    <a:pt x="285" y="24"/>
                  </a:lnTo>
                  <a:lnTo>
                    <a:pt x="265" y="34"/>
                  </a:lnTo>
                  <a:lnTo>
                    <a:pt x="246" y="46"/>
                  </a:lnTo>
                  <a:lnTo>
                    <a:pt x="228" y="60"/>
                  </a:lnTo>
                  <a:lnTo>
                    <a:pt x="210" y="74"/>
                  </a:lnTo>
                  <a:lnTo>
                    <a:pt x="192" y="90"/>
                  </a:lnTo>
                  <a:lnTo>
                    <a:pt x="176" y="108"/>
                  </a:lnTo>
                  <a:lnTo>
                    <a:pt x="160" y="128"/>
                  </a:lnTo>
                  <a:lnTo>
                    <a:pt x="145" y="148"/>
                  </a:lnTo>
                  <a:lnTo>
                    <a:pt x="131" y="170"/>
                  </a:lnTo>
                  <a:lnTo>
                    <a:pt x="117" y="193"/>
                  </a:lnTo>
                  <a:lnTo>
                    <a:pt x="104" y="218"/>
                  </a:lnTo>
                  <a:lnTo>
                    <a:pt x="92" y="242"/>
                  </a:lnTo>
                  <a:lnTo>
                    <a:pt x="80" y="270"/>
                  </a:lnTo>
                  <a:lnTo>
                    <a:pt x="69" y="297"/>
                  </a:lnTo>
                  <a:lnTo>
                    <a:pt x="59" y="326"/>
                  </a:lnTo>
                  <a:lnTo>
                    <a:pt x="51" y="355"/>
                  </a:lnTo>
                  <a:lnTo>
                    <a:pt x="42" y="385"/>
                  </a:lnTo>
                  <a:lnTo>
                    <a:pt x="34" y="417"/>
                  </a:lnTo>
                  <a:lnTo>
                    <a:pt x="27" y="449"/>
                  </a:lnTo>
                  <a:lnTo>
                    <a:pt x="20" y="482"/>
                  </a:lnTo>
                  <a:lnTo>
                    <a:pt x="15" y="515"/>
                  </a:lnTo>
                  <a:lnTo>
                    <a:pt x="11" y="550"/>
                  </a:lnTo>
                  <a:lnTo>
                    <a:pt x="7" y="584"/>
                  </a:lnTo>
                  <a:lnTo>
                    <a:pt x="4" y="620"/>
                  </a:lnTo>
                  <a:lnTo>
                    <a:pt x="2" y="656"/>
                  </a:lnTo>
                  <a:lnTo>
                    <a:pt x="1" y="692"/>
                  </a:lnTo>
                  <a:lnTo>
                    <a:pt x="0" y="728"/>
                  </a:lnTo>
                  <a:lnTo>
                    <a:pt x="1" y="765"/>
                  </a:lnTo>
                  <a:lnTo>
                    <a:pt x="2" y="802"/>
                  </a:lnTo>
                  <a:lnTo>
                    <a:pt x="4" y="837"/>
                  </a:lnTo>
                  <a:lnTo>
                    <a:pt x="7" y="873"/>
                  </a:lnTo>
                  <a:lnTo>
                    <a:pt x="11" y="909"/>
                  </a:lnTo>
                  <a:lnTo>
                    <a:pt x="15" y="943"/>
                  </a:lnTo>
                  <a:lnTo>
                    <a:pt x="20" y="977"/>
                  </a:lnTo>
                  <a:lnTo>
                    <a:pt x="27" y="1010"/>
                  </a:lnTo>
                  <a:lnTo>
                    <a:pt x="34" y="1043"/>
                  </a:lnTo>
                  <a:lnTo>
                    <a:pt x="42" y="1075"/>
                  </a:lnTo>
                  <a:lnTo>
                    <a:pt x="51" y="1106"/>
                  </a:lnTo>
                  <a:lnTo>
                    <a:pt x="59" y="1136"/>
                  </a:lnTo>
                  <a:lnTo>
                    <a:pt x="69" y="1165"/>
                  </a:lnTo>
                  <a:lnTo>
                    <a:pt x="80" y="1194"/>
                  </a:lnTo>
                  <a:lnTo>
                    <a:pt x="92" y="1221"/>
                  </a:lnTo>
                  <a:lnTo>
                    <a:pt x="104" y="1247"/>
                  </a:lnTo>
                  <a:lnTo>
                    <a:pt x="117" y="1272"/>
                  </a:lnTo>
                  <a:lnTo>
                    <a:pt x="131" y="1296"/>
                  </a:lnTo>
                  <a:lnTo>
                    <a:pt x="145" y="1319"/>
                  </a:lnTo>
                  <a:lnTo>
                    <a:pt x="160" y="1339"/>
                  </a:lnTo>
                  <a:lnTo>
                    <a:pt x="176" y="1360"/>
                  </a:lnTo>
                  <a:lnTo>
                    <a:pt x="192" y="1378"/>
                  </a:lnTo>
                  <a:lnTo>
                    <a:pt x="210" y="1394"/>
                  </a:lnTo>
                  <a:lnTo>
                    <a:pt x="228" y="1411"/>
                  </a:lnTo>
                  <a:lnTo>
                    <a:pt x="246" y="1424"/>
                  </a:lnTo>
                  <a:lnTo>
                    <a:pt x="265" y="1437"/>
                  </a:lnTo>
                  <a:lnTo>
                    <a:pt x="285" y="1446"/>
                  </a:lnTo>
                  <a:lnTo>
                    <a:pt x="306" y="1455"/>
                  </a:lnTo>
                  <a:lnTo>
                    <a:pt x="326" y="1463"/>
                  </a:lnTo>
                  <a:lnTo>
                    <a:pt x="348" y="1467"/>
                  </a:lnTo>
                  <a:lnTo>
                    <a:pt x="371" y="1470"/>
                  </a:lnTo>
                  <a:lnTo>
                    <a:pt x="393" y="1471"/>
                  </a:lnTo>
                  <a:lnTo>
                    <a:pt x="415" y="1470"/>
                  </a:lnTo>
                  <a:lnTo>
                    <a:pt x="437" y="1467"/>
                  </a:lnTo>
                  <a:lnTo>
                    <a:pt x="457" y="1463"/>
                  </a:lnTo>
                  <a:lnTo>
                    <a:pt x="478" y="1455"/>
                  </a:lnTo>
                  <a:lnTo>
                    <a:pt x="498" y="1446"/>
                  </a:lnTo>
                  <a:lnTo>
                    <a:pt x="518" y="1436"/>
                  </a:lnTo>
                  <a:lnTo>
                    <a:pt x="536" y="1424"/>
                  </a:lnTo>
                  <a:lnTo>
                    <a:pt x="556" y="1410"/>
                  </a:lnTo>
                  <a:lnTo>
                    <a:pt x="573" y="1393"/>
                  </a:lnTo>
                  <a:lnTo>
                    <a:pt x="591" y="1376"/>
                  </a:lnTo>
                  <a:lnTo>
                    <a:pt x="609" y="1357"/>
                  </a:lnTo>
                  <a:lnTo>
                    <a:pt x="625" y="1336"/>
                  </a:lnTo>
                  <a:lnTo>
                    <a:pt x="641" y="1313"/>
                  </a:lnTo>
                  <a:lnTo>
                    <a:pt x="656" y="1290"/>
                  </a:lnTo>
                  <a:lnTo>
                    <a:pt x="670" y="1265"/>
                  </a:lnTo>
                  <a:lnTo>
                    <a:pt x="684" y="1238"/>
                  </a:lnTo>
                  <a:lnTo>
                    <a:pt x="684" y="1427"/>
                  </a:lnTo>
                  <a:lnTo>
                    <a:pt x="830" y="1427"/>
                  </a:lnTo>
                  <a:lnTo>
                    <a:pt x="830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" name="Freeform 131">
              <a:extLst>
                <a:ext uri="{FF2B5EF4-FFF2-40B4-BE49-F238E27FC236}">
                  <a16:creationId xmlns:a16="http://schemas.microsoft.com/office/drawing/2014/main" id="{D2B971CE-19FB-47E2-8F6E-2CFDA5DD823B}"/>
                </a:ext>
              </a:extLst>
            </p:cNvPr>
            <p:cNvSpPr>
              <a:spLocks noChangeAspect="1"/>
            </p:cNvSpPr>
            <p:nvPr/>
          </p:nvSpPr>
          <p:spPr bwMode="black">
            <a:xfrm>
              <a:off x="4151" y="1799"/>
              <a:ext cx="74" cy="272"/>
            </a:xfrm>
            <a:custGeom>
              <a:avLst/>
              <a:gdLst>
                <a:gd name="T0" fmla="*/ 16 w 670"/>
                <a:gd name="T1" fmla="*/ 136 h 2446"/>
                <a:gd name="T2" fmla="*/ 19 w 670"/>
                <a:gd name="T3" fmla="*/ 131 h 2446"/>
                <a:gd name="T4" fmla="*/ 21 w 670"/>
                <a:gd name="T5" fmla="*/ 126 h 2446"/>
                <a:gd name="T6" fmla="*/ 24 w 670"/>
                <a:gd name="T7" fmla="*/ 122 h 2446"/>
                <a:gd name="T8" fmla="*/ 27 w 670"/>
                <a:gd name="T9" fmla="*/ 119 h 2446"/>
                <a:gd name="T10" fmla="*/ 30 w 670"/>
                <a:gd name="T11" fmla="*/ 117 h 2446"/>
                <a:gd name="T12" fmla="*/ 34 w 670"/>
                <a:gd name="T13" fmla="*/ 115 h 2446"/>
                <a:gd name="T14" fmla="*/ 38 w 670"/>
                <a:gd name="T15" fmla="*/ 114 h 2446"/>
                <a:gd name="T16" fmla="*/ 42 w 670"/>
                <a:gd name="T17" fmla="*/ 113 h 2446"/>
                <a:gd name="T18" fmla="*/ 46 w 670"/>
                <a:gd name="T19" fmla="*/ 114 h 2446"/>
                <a:gd name="T20" fmla="*/ 51 w 670"/>
                <a:gd name="T21" fmla="*/ 115 h 2446"/>
                <a:gd name="T22" fmla="*/ 54 w 670"/>
                <a:gd name="T23" fmla="*/ 116 h 2446"/>
                <a:gd name="T24" fmla="*/ 58 w 670"/>
                <a:gd name="T25" fmla="*/ 119 h 2446"/>
                <a:gd name="T26" fmla="*/ 61 w 670"/>
                <a:gd name="T27" fmla="*/ 122 h 2446"/>
                <a:gd name="T28" fmla="*/ 63 w 670"/>
                <a:gd name="T29" fmla="*/ 125 h 2446"/>
                <a:gd name="T30" fmla="*/ 66 w 670"/>
                <a:gd name="T31" fmla="*/ 129 h 2446"/>
                <a:gd name="T32" fmla="*/ 67 w 670"/>
                <a:gd name="T33" fmla="*/ 133 h 2446"/>
                <a:gd name="T34" fmla="*/ 69 w 670"/>
                <a:gd name="T35" fmla="*/ 138 h 2446"/>
                <a:gd name="T36" fmla="*/ 71 w 670"/>
                <a:gd name="T37" fmla="*/ 143 h 2446"/>
                <a:gd name="T38" fmla="*/ 72 w 670"/>
                <a:gd name="T39" fmla="*/ 149 h 2446"/>
                <a:gd name="T40" fmla="*/ 73 w 670"/>
                <a:gd name="T41" fmla="*/ 154 h 2446"/>
                <a:gd name="T42" fmla="*/ 74 w 670"/>
                <a:gd name="T43" fmla="*/ 167 h 2446"/>
                <a:gd name="T44" fmla="*/ 74 w 670"/>
                <a:gd name="T45" fmla="*/ 180 h 2446"/>
                <a:gd name="T46" fmla="*/ 58 w 670"/>
                <a:gd name="T47" fmla="*/ 272 h 2446"/>
                <a:gd name="T48" fmla="*/ 58 w 670"/>
                <a:gd name="T49" fmla="*/ 180 h 2446"/>
                <a:gd name="T50" fmla="*/ 58 w 670"/>
                <a:gd name="T51" fmla="*/ 171 h 2446"/>
                <a:gd name="T52" fmla="*/ 57 w 670"/>
                <a:gd name="T53" fmla="*/ 163 h 2446"/>
                <a:gd name="T54" fmla="*/ 56 w 670"/>
                <a:gd name="T55" fmla="*/ 155 h 2446"/>
                <a:gd name="T56" fmla="*/ 54 w 670"/>
                <a:gd name="T57" fmla="*/ 150 h 2446"/>
                <a:gd name="T58" fmla="*/ 53 w 670"/>
                <a:gd name="T59" fmla="*/ 147 h 2446"/>
                <a:gd name="T60" fmla="*/ 52 w 670"/>
                <a:gd name="T61" fmla="*/ 145 h 2446"/>
                <a:gd name="T62" fmla="*/ 50 w 670"/>
                <a:gd name="T63" fmla="*/ 143 h 2446"/>
                <a:gd name="T64" fmla="*/ 48 w 670"/>
                <a:gd name="T65" fmla="*/ 141 h 2446"/>
                <a:gd name="T66" fmla="*/ 46 w 670"/>
                <a:gd name="T67" fmla="*/ 139 h 2446"/>
                <a:gd name="T68" fmla="*/ 43 w 670"/>
                <a:gd name="T69" fmla="*/ 138 h 2446"/>
                <a:gd name="T70" fmla="*/ 40 w 670"/>
                <a:gd name="T71" fmla="*/ 138 h 2446"/>
                <a:gd name="T72" fmla="*/ 37 w 670"/>
                <a:gd name="T73" fmla="*/ 138 h 2446"/>
                <a:gd name="T74" fmla="*/ 33 w 670"/>
                <a:gd name="T75" fmla="*/ 138 h 2446"/>
                <a:gd name="T76" fmla="*/ 30 w 670"/>
                <a:gd name="T77" fmla="*/ 140 h 2446"/>
                <a:gd name="T78" fmla="*/ 28 w 670"/>
                <a:gd name="T79" fmla="*/ 142 h 2446"/>
                <a:gd name="T80" fmla="*/ 25 w 670"/>
                <a:gd name="T81" fmla="*/ 145 h 2446"/>
                <a:gd name="T82" fmla="*/ 23 w 670"/>
                <a:gd name="T83" fmla="*/ 148 h 2446"/>
                <a:gd name="T84" fmla="*/ 22 w 670"/>
                <a:gd name="T85" fmla="*/ 152 h 2446"/>
                <a:gd name="T86" fmla="*/ 20 w 670"/>
                <a:gd name="T87" fmla="*/ 156 h 2446"/>
                <a:gd name="T88" fmla="*/ 19 w 670"/>
                <a:gd name="T89" fmla="*/ 160 h 2446"/>
                <a:gd name="T90" fmla="*/ 18 w 670"/>
                <a:gd name="T91" fmla="*/ 165 h 2446"/>
                <a:gd name="T92" fmla="*/ 17 w 670"/>
                <a:gd name="T93" fmla="*/ 173 h 2446"/>
                <a:gd name="T94" fmla="*/ 16 w 670"/>
                <a:gd name="T95" fmla="*/ 183 h 2446"/>
                <a:gd name="T96" fmla="*/ 16 w 670"/>
                <a:gd name="T97" fmla="*/ 194 h 2446"/>
                <a:gd name="T98" fmla="*/ 16 w 670"/>
                <a:gd name="T99" fmla="*/ 272 h 2446"/>
                <a:gd name="T100" fmla="*/ 0 w 670"/>
                <a:gd name="T101" fmla="*/ 0 h 24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670" h="2446">
                  <a:moveTo>
                    <a:pt x="146" y="0"/>
                  </a:moveTo>
                  <a:lnTo>
                    <a:pt x="146" y="1224"/>
                  </a:lnTo>
                  <a:lnTo>
                    <a:pt x="157" y="1200"/>
                  </a:lnTo>
                  <a:lnTo>
                    <a:pt x="168" y="1177"/>
                  </a:lnTo>
                  <a:lnTo>
                    <a:pt x="180" y="1157"/>
                  </a:lnTo>
                  <a:lnTo>
                    <a:pt x="193" y="1136"/>
                  </a:lnTo>
                  <a:lnTo>
                    <a:pt x="205" y="1118"/>
                  </a:lnTo>
                  <a:lnTo>
                    <a:pt x="219" y="1101"/>
                  </a:lnTo>
                  <a:lnTo>
                    <a:pt x="232" y="1086"/>
                  </a:lnTo>
                  <a:lnTo>
                    <a:pt x="246" y="1072"/>
                  </a:lnTo>
                  <a:lnTo>
                    <a:pt x="261" y="1060"/>
                  </a:lnTo>
                  <a:lnTo>
                    <a:pt x="276" y="1049"/>
                  </a:lnTo>
                  <a:lnTo>
                    <a:pt x="291" y="1041"/>
                  </a:lnTo>
                  <a:lnTo>
                    <a:pt x="307" y="1033"/>
                  </a:lnTo>
                  <a:lnTo>
                    <a:pt x="325" y="1027"/>
                  </a:lnTo>
                  <a:lnTo>
                    <a:pt x="342" y="1024"/>
                  </a:lnTo>
                  <a:lnTo>
                    <a:pt x="360" y="1020"/>
                  </a:lnTo>
                  <a:lnTo>
                    <a:pt x="379" y="1019"/>
                  </a:lnTo>
                  <a:lnTo>
                    <a:pt x="400" y="1020"/>
                  </a:lnTo>
                  <a:lnTo>
                    <a:pt x="420" y="1022"/>
                  </a:lnTo>
                  <a:lnTo>
                    <a:pt x="439" y="1027"/>
                  </a:lnTo>
                  <a:lnTo>
                    <a:pt x="458" y="1032"/>
                  </a:lnTo>
                  <a:lnTo>
                    <a:pt x="475" y="1039"/>
                  </a:lnTo>
                  <a:lnTo>
                    <a:pt x="492" y="1047"/>
                  </a:lnTo>
                  <a:lnTo>
                    <a:pt x="508" y="1057"/>
                  </a:lnTo>
                  <a:lnTo>
                    <a:pt x="523" y="1068"/>
                  </a:lnTo>
                  <a:lnTo>
                    <a:pt x="537" y="1080"/>
                  </a:lnTo>
                  <a:lnTo>
                    <a:pt x="550" y="1094"/>
                  </a:lnTo>
                  <a:lnTo>
                    <a:pt x="562" y="1108"/>
                  </a:lnTo>
                  <a:lnTo>
                    <a:pt x="574" y="1124"/>
                  </a:lnTo>
                  <a:lnTo>
                    <a:pt x="584" y="1141"/>
                  </a:lnTo>
                  <a:lnTo>
                    <a:pt x="594" y="1159"/>
                  </a:lnTo>
                  <a:lnTo>
                    <a:pt x="603" y="1178"/>
                  </a:lnTo>
                  <a:lnTo>
                    <a:pt x="611" y="1198"/>
                  </a:lnTo>
                  <a:lnTo>
                    <a:pt x="620" y="1219"/>
                  </a:lnTo>
                  <a:lnTo>
                    <a:pt x="627" y="1241"/>
                  </a:lnTo>
                  <a:lnTo>
                    <a:pt x="633" y="1264"/>
                  </a:lnTo>
                  <a:lnTo>
                    <a:pt x="640" y="1287"/>
                  </a:lnTo>
                  <a:lnTo>
                    <a:pt x="645" y="1311"/>
                  </a:lnTo>
                  <a:lnTo>
                    <a:pt x="649" y="1336"/>
                  </a:lnTo>
                  <a:lnTo>
                    <a:pt x="654" y="1362"/>
                  </a:lnTo>
                  <a:lnTo>
                    <a:pt x="657" y="1388"/>
                  </a:lnTo>
                  <a:lnTo>
                    <a:pt x="663" y="1442"/>
                  </a:lnTo>
                  <a:lnTo>
                    <a:pt x="667" y="1499"/>
                  </a:lnTo>
                  <a:lnTo>
                    <a:pt x="669" y="1557"/>
                  </a:lnTo>
                  <a:lnTo>
                    <a:pt x="670" y="1616"/>
                  </a:lnTo>
                  <a:lnTo>
                    <a:pt x="670" y="2446"/>
                  </a:lnTo>
                  <a:lnTo>
                    <a:pt x="525" y="2446"/>
                  </a:lnTo>
                  <a:lnTo>
                    <a:pt x="525" y="1661"/>
                  </a:lnTo>
                  <a:lnTo>
                    <a:pt x="524" y="1620"/>
                  </a:lnTo>
                  <a:lnTo>
                    <a:pt x="524" y="1579"/>
                  </a:lnTo>
                  <a:lnTo>
                    <a:pt x="522" y="1541"/>
                  </a:lnTo>
                  <a:lnTo>
                    <a:pt x="519" y="1503"/>
                  </a:lnTo>
                  <a:lnTo>
                    <a:pt x="516" y="1466"/>
                  </a:lnTo>
                  <a:lnTo>
                    <a:pt x="511" y="1430"/>
                  </a:lnTo>
                  <a:lnTo>
                    <a:pt x="505" y="1398"/>
                  </a:lnTo>
                  <a:lnTo>
                    <a:pt x="497" y="1367"/>
                  </a:lnTo>
                  <a:lnTo>
                    <a:pt x="492" y="1353"/>
                  </a:lnTo>
                  <a:lnTo>
                    <a:pt x="487" y="1339"/>
                  </a:lnTo>
                  <a:lnTo>
                    <a:pt x="482" y="1326"/>
                  </a:lnTo>
                  <a:lnTo>
                    <a:pt x="475" y="1314"/>
                  </a:lnTo>
                  <a:lnTo>
                    <a:pt x="469" y="1303"/>
                  </a:lnTo>
                  <a:lnTo>
                    <a:pt x="461" y="1292"/>
                  </a:lnTo>
                  <a:lnTo>
                    <a:pt x="453" y="1282"/>
                  </a:lnTo>
                  <a:lnTo>
                    <a:pt x="445" y="1273"/>
                  </a:lnTo>
                  <a:lnTo>
                    <a:pt x="435" y="1266"/>
                  </a:lnTo>
                  <a:lnTo>
                    <a:pt x="425" y="1258"/>
                  </a:lnTo>
                  <a:lnTo>
                    <a:pt x="415" y="1252"/>
                  </a:lnTo>
                  <a:lnTo>
                    <a:pt x="403" y="1247"/>
                  </a:lnTo>
                  <a:lnTo>
                    <a:pt x="391" y="1243"/>
                  </a:lnTo>
                  <a:lnTo>
                    <a:pt x="378" y="1241"/>
                  </a:lnTo>
                  <a:lnTo>
                    <a:pt x="365" y="1239"/>
                  </a:lnTo>
                  <a:lnTo>
                    <a:pt x="350" y="1238"/>
                  </a:lnTo>
                  <a:lnTo>
                    <a:pt x="332" y="1239"/>
                  </a:lnTo>
                  <a:lnTo>
                    <a:pt x="316" y="1242"/>
                  </a:lnTo>
                  <a:lnTo>
                    <a:pt x="301" y="1245"/>
                  </a:lnTo>
                  <a:lnTo>
                    <a:pt x="287" y="1252"/>
                  </a:lnTo>
                  <a:lnTo>
                    <a:pt x="273" y="1259"/>
                  </a:lnTo>
                  <a:lnTo>
                    <a:pt x="261" y="1268"/>
                  </a:lnTo>
                  <a:lnTo>
                    <a:pt x="249" y="1278"/>
                  </a:lnTo>
                  <a:lnTo>
                    <a:pt x="238" y="1290"/>
                  </a:lnTo>
                  <a:lnTo>
                    <a:pt x="227" y="1303"/>
                  </a:lnTo>
                  <a:lnTo>
                    <a:pt x="219" y="1317"/>
                  </a:lnTo>
                  <a:lnTo>
                    <a:pt x="210" y="1332"/>
                  </a:lnTo>
                  <a:lnTo>
                    <a:pt x="201" y="1348"/>
                  </a:lnTo>
                  <a:lnTo>
                    <a:pt x="195" y="1365"/>
                  </a:lnTo>
                  <a:lnTo>
                    <a:pt x="188" y="1383"/>
                  </a:lnTo>
                  <a:lnTo>
                    <a:pt x="182" y="1402"/>
                  </a:lnTo>
                  <a:lnTo>
                    <a:pt x="177" y="1422"/>
                  </a:lnTo>
                  <a:lnTo>
                    <a:pt x="172" y="1442"/>
                  </a:lnTo>
                  <a:lnTo>
                    <a:pt x="168" y="1464"/>
                  </a:lnTo>
                  <a:lnTo>
                    <a:pt x="164" y="1485"/>
                  </a:lnTo>
                  <a:lnTo>
                    <a:pt x="160" y="1507"/>
                  </a:lnTo>
                  <a:lnTo>
                    <a:pt x="155" y="1554"/>
                  </a:lnTo>
                  <a:lnTo>
                    <a:pt x="151" y="1600"/>
                  </a:lnTo>
                  <a:lnTo>
                    <a:pt x="148" y="1649"/>
                  </a:lnTo>
                  <a:lnTo>
                    <a:pt x="146" y="1696"/>
                  </a:lnTo>
                  <a:lnTo>
                    <a:pt x="146" y="1744"/>
                  </a:lnTo>
                  <a:lnTo>
                    <a:pt x="146" y="1791"/>
                  </a:lnTo>
                  <a:lnTo>
                    <a:pt x="146" y="2446"/>
                  </a:lnTo>
                  <a:lnTo>
                    <a:pt x="0" y="2446"/>
                  </a:lnTo>
                  <a:lnTo>
                    <a:pt x="0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" name="Freeform 132">
              <a:extLst>
                <a:ext uri="{FF2B5EF4-FFF2-40B4-BE49-F238E27FC236}">
                  <a16:creationId xmlns:a16="http://schemas.microsoft.com/office/drawing/2014/main" id="{52134E47-8D6B-4A0F-9E12-5FE38CA310C5}"/>
                </a:ext>
              </a:extLst>
            </p:cNvPr>
            <p:cNvSpPr>
              <a:spLocks noChangeAspect="1" noEditPoints="1"/>
            </p:cNvSpPr>
            <p:nvPr/>
          </p:nvSpPr>
          <p:spPr bwMode="black">
            <a:xfrm>
              <a:off x="4246" y="1912"/>
              <a:ext cx="99" cy="164"/>
            </a:xfrm>
            <a:custGeom>
              <a:avLst/>
              <a:gdLst>
                <a:gd name="T0" fmla="*/ 57 w 888"/>
                <a:gd name="T1" fmla="*/ 26 h 1471"/>
                <a:gd name="T2" fmla="*/ 65 w 888"/>
                <a:gd name="T3" fmla="*/ 30 h 1471"/>
                <a:gd name="T4" fmla="*/ 72 w 888"/>
                <a:gd name="T5" fmla="*/ 38 h 1471"/>
                <a:gd name="T6" fmla="*/ 77 w 888"/>
                <a:gd name="T7" fmla="*/ 47 h 1471"/>
                <a:gd name="T8" fmla="*/ 80 w 888"/>
                <a:gd name="T9" fmla="*/ 59 h 1471"/>
                <a:gd name="T10" fmla="*/ 83 w 888"/>
                <a:gd name="T11" fmla="*/ 73 h 1471"/>
                <a:gd name="T12" fmla="*/ 83 w 888"/>
                <a:gd name="T13" fmla="*/ 87 h 1471"/>
                <a:gd name="T14" fmla="*/ 81 w 888"/>
                <a:gd name="T15" fmla="*/ 101 h 1471"/>
                <a:gd name="T16" fmla="*/ 78 w 888"/>
                <a:gd name="T17" fmla="*/ 114 h 1471"/>
                <a:gd name="T18" fmla="*/ 73 w 888"/>
                <a:gd name="T19" fmla="*/ 125 h 1471"/>
                <a:gd name="T20" fmla="*/ 66 w 888"/>
                <a:gd name="T21" fmla="*/ 133 h 1471"/>
                <a:gd name="T22" fmla="*/ 59 w 888"/>
                <a:gd name="T23" fmla="*/ 138 h 1471"/>
                <a:gd name="T24" fmla="*/ 50 w 888"/>
                <a:gd name="T25" fmla="*/ 140 h 1471"/>
                <a:gd name="T26" fmla="*/ 41 w 888"/>
                <a:gd name="T27" fmla="*/ 138 h 1471"/>
                <a:gd name="T28" fmla="*/ 33 w 888"/>
                <a:gd name="T29" fmla="*/ 133 h 1471"/>
                <a:gd name="T30" fmla="*/ 27 w 888"/>
                <a:gd name="T31" fmla="*/ 125 h 1471"/>
                <a:gd name="T32" fmla="*/ 22 w 888"/>
                <a:gd name="T33" fmla="*/ 114 h 1471"/>
                <a:gd name="T34" fmla="*/ 18 w 888"/>
                <a:gd name="T35" fmla="*/ 101 h 1471"/>
                <a:gd name="T36" fmla="*/ 16 w 888"/>
                <a:gd name="T37" fmla="*/ 87 h 1471"/>
                <a:gd name="T38" fmla="*/ 17 w 888"/>
                <a:gd name="T39" fmla="*/ 73 h 1471"/>
                <a:gd name="T40" fmla="*/ 19 w 888"/>
                <a:gd name="T41" fmla="*/ 59 h 1471"/>
                <a:gd name="T42" fmla="*/ 22 w 888"/>
                <a:gd name="T43" fmla="*/ 47 h 1471"/>
                <a:gd name="T44" fmla="*/ 28 w 888"/>
                <a:gd name="T45" fmla="*/ 38 h 1471"/>
                <a:gd name="T46" fmla="*/ 35 w 888"/>
                <a:gd name="T47" fmla="*/ 30 h 1471"/>
                <a:gd name="T48" fmla="*/ 43 w 888"/>
                <a:gd name="T49" fmla="*/ 26 h 1471"/>
                <a:gd name="T50" fmla="*/ 50 w 888"/>
                <a:gd name="T51" fmla="*/ 164 h 1471"/>
                <a:gd name="T52" fmla="*/ 62 w 888"/>
                <a:gd name="T53" fmla="*/ 162 h 1471"/>
                <a:gd name="T54" fmla="*/ 73 w 888"/>
                <a:gd name="T55" fmla="*/ 154 h 1471"/>
                <a:gd name="T56" fmla="*/ 83 w 888"/>
                <a:gd name="T57" fmla="*/ 143 h 1471"/>
                <a:gd name="T58" fmla="*/ 90 w 888"/>
                <a:gd name="T59" fmla="*/ 128 h 1471"/>
                <a:gd name="T60" fmla="*/ 96 w 888"/>
                <a:gd name="T61" fmla="*/ 110 h 1471"/>
                <a:gd name="T62" fmla="*/ 99 w 888"/>
                <a:gd name="T63" fmla="*/ 90 h 1471"/>
                <a:gd name="T64" fmla="*/ 98 w 888"/>
                <a:gd name="T65" fmla="*/ 69 h 1471"/>
                <a:gd name="T66" fmla="*/ 95 w 888"/>
                <a:gd name="T67" fmla="*/ 49 h 1471"/>
                <a:gd name="T68" fmla="*/ 89 w 888"/>
                <a:gd name="T69" fmla="*/ 32 h 1471"/>
                <a:gd name="T70" fmla="*/ 81 w 888"/>
                <a:gd name="T71" fmla="*/ 18 h 1471"/>
                <a:gd name="T72" fmla="*/ 71 w 888"/>
                <a:gd name="T73" fmla="*/ 8 h 1471"/>
                <a:gd name="T74" fmla="*/ 60 w 888"/>
                <a:gd name="T75" fmla="*/ 2 h 1471"/>
                <a:gd name="T76" fmla="*/ 48 w 888"/>
                <a:gd name="T77" fmla="*/ 0 h 1471"/>
                <a:gd name="T78" fmla="*/ 35 w 888"/>
                <a:gd name="T79" fmla="*/ 4 h 1471"/>
                <a:gd name="T80" fmla="*/ 24 w 888"/>
                <a:gd name="T81" fmla="*/ 12 h 1471"/>
                <a:gd name="T82" fmla="*/ 15 w 888"/>
                <a:gd name="T83" fmla="*/ 24 h 1471"/>
                <a:gd name="T84" fmla="*/ 7 w 888"/>
                <a:gd name="T85" fmla="*/ 39 h 1471"/>
                <a:gd name="T86" fmla="*/ 2 w 888"/>
                <a:gd name="T87" fmla="*/ 57 h 1471"/>
                <a:gd name="T88" fmla="*/ 0 w 888"/>
                <a:gd name="T89" fmla="*/ 77 h 1471"/>
                <a:gd name="T90" fmla="*/ 1 w 888"/>
                <a:gd name="T91" fmla="*/ 98 h 1471"/>
                <a:gd name="T92" fmla="*/ 5 w 888"/>
                <a:gd name="T93" fmla="*/ 118 h 1471"/>
                <a:gd name="T94" fmla="*/ 12 w 888"/>
                <a:gd name="T95" fmla="*/ 134 h 1471"/>
                <a:gd name="T96" fmla="*/ 20 w 888"/>
                <a:gd name="T97" fmla="*/ 148 h 1471"/>
                <a:gd name="T98" fmla="*/ 31 w 888"/>
                <a:gd name="T99" fmla="*/ 158 h 1471"/>
                <a:gd name="T100" fmla="*/ 43 w 888"/>
                <a:gd name="T101" fmla="*/ 163 h 147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888" h="1471">
                  <a:moveTo>
                    <a:pt x="451" y="219"/>
                  </a:moveTo>
                  <a:lnTo>
                    <a:pt x="467" y="220"/>
                  </a:lnTo>
                  <a:lnTo>
                    <a:pt x="484" y="222"/>
                  </a:lnTo>
                  <a:lnTo>
                    <a:pt x="499" y="225"/>
                  </a:lnTo>
                  <a:lnTo>
                    <a:pt x="514" y="229"/>
                  </a:lnTo>
                  <a:lnTo>
                    <a:pt x="529" y="235"/>
                  </a:lnTo>
                  <a:lnTo>
                    <a:pt x="543" y="242"/>
                  </a:lnTo>
                  <a:lnTo>
                    <a:pt x="557" y="250"/>
                  </a:lnTo>
                  <a:lnTo>
                    <a:pt x="571" y="260"/>
                  </a:lnTo>
                  <a:lnTo>
                    <a:pt x="584" y="271"/>
                  </a:lnTo>
                  <a:lnTo>
                    <a:pt x="596" y="281"/>
                  </a:lnTo>
                  <a:lnTo>
                    <a:pt x="609" y="294"/>
                  </a:lnTo>
                  <a:lnTo>
                    <a:pt x="620" y="307"/>
                  </a:lnTo>
                  <a:lnTo>
                    <a:pt x="632" y="321"/>
                  </a:lnTo>
                  <a:lnTo>
                    <a:pt x="643" y="337"/>
                  </a:lnTo>
                  <a:lnTo>
                    <a:pt x="652" y="353"/>
                  </a:lnTo>
                  <a:lnTo>
                    <a:pt x="662" y="370"/>
                  </a:lnTo>
                  <a:lnTo>
                    <a:pt x="672" y="387"/>
                  </a:lnTo>
                  <a:lnTo>
                    <a:pt x="680" y="407"/>
                  </a:lnTo>
                  <a:lnTo>
                    <a:pt x="689" y="425"/>
                  </a:lnTo>
                  <a:lnTo>
                    <a:pt x="697" y="446"/>
                  </a:lnTo>
                  <a:lnTo>
                    <a:pt x="704" y="466"/>
                  </a:lnTo>
                  <a:lnTo>
                    <a:pt x="711" y="488"/>
                  </a:lnTo>
                  <a:lnTo>
                    <a:pt x="716" y="510"/>
                  </a:lnTo>
                  <a:lnTo>
                    <a:pt x="722" y="532"/>
                  </a:lnTo>
                  <a:lnTo>
                    <a:pt x="727" y="555"/>
                  </a:lnTo>
                  <a:lnTo>
                    <a:pt x="731" y="579"/>
                  </a:lnTo>
                  <a:lnTo>
                    <a:pt x="735" y="603"/>
                  </a:lnTo>
                  <a:lnTo>
                    <a:pt x="738" y="628"/>
                  </a:lnTo>
                  <a:lnTo>
                    <a:pt x="740" y="652"/>
                  </a:lnTo>
                  <a:lnTo>
                    <a:pt x="741" y="677"/>
                  </a:lnTo>
                  <a:lnTo>
                    <a:pt x="742" y="703"/>
                  </a:lnTo>
                  <a:lnTo>
                    <a:pt x="743" y="728"/>
                  </a:lnTo>
                  <a:lnTo>
                    <a:pt x="742" y="755"/>
                  </a:lnTo>
                  <a:lnTo>
                    <a:pt x="741" y="782"/>
                  </a:lnTo>
                  <a:lnTo>
                    <a:pt x="740" y="809"/>
                  </a:lnTo>
                  <a:lnTo>
                    <a:pt x="738" y="834"/>
                  </a:lnTo>
                  <a:lnTo>
                    <a:pt x="735" y="860"/>
                  </a:lnTo>
                  <a:lnTo>
                    <a:pt x="731" y="885"/>
                  </a:lnTo>
                  <a:lnTo>
                    <a:pt x="727" y="910"/>
                  </a:lnTo>
                  <a:lnTo>
                    <a:pt x="722" y="934"/>
                  </a:lnTo>
                  <a:lnTo>
                    <a:pt x="716" y="956"/>
                  </a:lnTo>
                  <a:lnTo>
                    <a:pt x="711" y="979"/>
                  </a:lnTo>
                  <a:lnTo>
                    <a:pt x="704" y="1001"/>
                  </a:lnTo>
                  <a:lnTo>
                    <a:pt x="697" y="1022"/>
                  </a:lnTo>
                  <a:lnTo>
                    <a:pt x="689" y="1043"/>
                  </a:lnTo>
                  <a:lnTo>
                    <a:pt x="680" y="1062"/>
                  </a:lnTo>
                  <a:lnTo>
                    <a:pt x="672" y="1082"/>
                  </a:lnTo>
                  <a:lnTo>
                    <a:pt x="662" y="1100"/>
                  </a:lnTo>
                  <a:lnTo>
                    <a:pt x="652" y="1118"/>
                  </a:lnTo>
                  <a:lnTo>
                    <a:pt x="643" y="1134"/>
                  </a:lnTo>
                  <a:lnTo>
                    <a:pt x="632" y="1149"/>
                  </a:lnTo>
                  <a:lnTo>
                    <a:pt x="620" y="1164"/>
                  </a:lnTo>
                  <a:lnTo>
                    <a:pt x="609" y="1177"/>
                  </a:lnTo>
                  <a:lnTo>
                    <a:pt x="596" y="1190"/>
                  </a:lnTo>
                  <a:lnTo>
                    <a:pt x="584" y="1201"/>
                  </a:lnTo>
                  <a:lnTo>
                    <a:pt x="571" y="1212"/>
                  </a:lnTo>
                  <a:lnTo>
                    <a:pt x="557" y="1221"/>
                  </a:lnTo>
                  <a:lnTo>
                    <a:pt x="543" y="1229"/>
                  </a:lnTo>
                  <a:lnTo>
                    <a:pt x="529" y="1237"/>
                  </a:lnTo>
                  <a:lnTo>
                    <a:pt x="514" y="1242"/>
                  </a:lnTo>
                  <a:lnTo>
                    <a:pt x="499" y="1246"/>
                  </a:lnTo>
                  <a:lnTo>
                    <a:pt x="484" y="1250"/>
                  </a:lnTo>
                  <a:lnTo>
                    <a:pt x="467" y="1252"/>
                  </a:lnTo>
                  <a:lnTo>
                    <a:pt x="451" y="1253"/>
                  </a:lnTo>
                  <a:lnTo>
                    <a:pt x="434" y="1252"/>
                  </a:lnTo>
                  <a:lnTo>
                    <a:pt x="417" y="1250"/>
                  </a:lnTo>
                  <a:lnTo>
                    <a:pt x="400" y="1246"/>
                  </a:lnTo>
                  <a:lnTo>
                    <a:pt x="384" y="1242"/>
                  </a:lnTo>
                  <a:lnTo>
                    <a:pt x="368" y="1237"/>
                  </a:lnTo>
                  <a:lnTo>
                    <a:pt x="353" y="1229"/>
                  </a:lnTo>
                  <a:lnTo>
                    <a:pt x="339" y="1221"/>
                  </a:lnTo>
                  <a:lnTo>
                    <a:pt x="324" y="1212"/>
                  </a:lnTo>
                  <a:lnTo>
                    <a:pt x="311" y="1201"/>
                  </a:lnTo>
                  <a:lnTo>
                    <a:pt x="296" y="1190"/>
                  </a:lnTo>
                  <a:lnTo>
                    <a:pt x="283" y="1177"/>
                  </a:lnTo>
                  <a:lnTo>
                    <a:pt x="272" y="1164"/>
                  </a:lnTo>
                  <a:lnTo>
                    <a:pt x="260" y="1149"/>
                  </a:lnTo>
                  <a:lnTo>
                    <a:pt x="249" y="1134"/>
                  </a:lnTo>
                  <a:lnTo>
                    <a:pt x="238" y="1118"/>
                  </a:lnTo>
                  <a:lnTo>
                    <a:pt x="227" y="1100"/>
                  </a:lnTo>
                  <a:lnTo>
                    <a:pt x="218" y="1082"/>
                  </a:lnTo>
                  <a:lnTo>
                    <a:pt x="209" y="1062"/>
                  </a:lnTo>
                  <a:lnTo>
                    <a:pt x="200" y="1043"/>
                  </a:lnTo>
                  <a:lnTo>
                    <a:pt x="193" y="1022"/>
                  </a:lnTo>
                  <a:lnTo>
                    <a:pt x="185" y="1001"/>
                  </a:lnTo>
                  <a:lnTo>
                    <a:pt x="179" y="979"/>
                  </a:lnTo>
                  <a:lnTo>
                    <a:pt x="172" y="956"/>
                  </a:lnTo>
                  <a:lnTo>
                    <a:pt x="167" y="934"/>
                  </a:lnTo>
                  <a:lnTo>
                    <a:pt x="162" y="910"/>
                  </a:lnTo>
                  <a:lnTo>
                    <a:pt x="158" y="885"/>
                  </a:lnTo>
                  <a:lnTo>
                    <a:pt x="154" y="860"/>
                  </a:lnTo>
                  <a:lnTo>
                    <a:pt x="152" y="834"/>
                  </a:lnTo>
                  <a:lnTo>
                    <a:pt x="148" y="809"/>
                  </a:lnTo>
                  <a:lnTo>
                    <a:pt x="147" y="782"/>
                  </a:lnTo>
                  <a:lnTo>
                    <a:pt x="146" y="755"/>
                  </a:lnTo>
                  <a:lnTo>
                    <a:pt x="146" y="728"/>
                  </a:lnTo>
                  <a:lnTo>
                    <a:pt x="146" y="703"/>
                  </a:lnTo>
                  <a:lnTo>
                    <a:pt x="147" y="677"/>
                  </a:lnTo>
                  <a:lnTo>
                    <a:pt x="148" y="652"/>
                  </a:lnTo>
                  <a:lnTo>
                    <a:pt x="152" y="628"/>
                  </a:lnTo>
                  <a:lnTo>
                    <a:pt x="154" y="603"/>
                  </a:lnTo>
                  <a:lnTo>
                    <a:pt x="158" y="579"/>
                  </a:lnTo>
                  <a:lnTo>
                    <a:pt x="162" y="555"/>
                  </a:lnTo>
                  <a:lnTo>
                    <a:pt x="167" y="532"/>
                  </a:lnTo>
                  <a:lnTo>
                    <a:pt x="172" y="510"/>
                  </a:lnTo>
                  <a:lnTo>
                    <a:pt x="179" y="488"/>
                  </a:lnTo>
                  <a:lnTo>
                    <a:pt x="185" y="466"/>
                  </a:lnTo>
                  <a:lnTo>
                    <a:pt x="193" y="446"/>
                  </a:lnTo>
                  <a:lnTo>
                    <a:pt x="200" y="425"/>
                  </a:lnTo>
                  <a:lnTo>
                    <a:pt x="209" y="407"/>
                  </a:lnTo>
                  <a:lnTo>
                    <a:pt x="218" y="387"/>
                  </a:lnTo>
                  <a:lnTo>
                    <a:pt x="227" y="370"/>
                  </a:lnTo>
                  <a:lnTo>
                    <a:pt x="238" y="353"/>
                  </a:lnTo>
                  <a:lnTo>
                    <a:pt x="249" y="337"/>
                  </a:lnTo>
                  <a:lnTo>
                    <a:pt x="260" y="321"/>
                  </a:lnTo>
                  <a:lnTo>
                    <a:pt x="272" y="307"/>
                  </a:lnTo>
                  <a:lnTo>
                    <a:pt x="283" y="294"/>
                  </a:lnTo>
                  <a:lnTo>
                    <a:pt x="296" y="281"/>
                  </a:lnTo>
                  <a:lnTo>
                    <a:pt x="311" y="271"/>
                  </a:lnTo>
                  <a:lnTo>
                    <a:pt x="324" y="260"/>
                  </a:lnTo>
                  <a:lnTo>
                    <a:pt x="339" y="250"/>
                  </a:lnTo>
                  <a:lnTo>
                    <a:pt x="353" y="242"/>
                  </a:lnTo>
                  <a:lnTo>
                    <a:pt x="368" y="235"/>
                  </a:lnTo>
                  <a:lnTo>
                    <a:pt x="384" y="229"/>
                  </a:lnTo>
                  <a:lnTo>
                    <a:pt x="400" y="225"/>
                  </a:lnTo>
                  <a:lnTo>
                    <a:pt x="417" y="222"/>
                  </a:lnTo>
                  <a:lnTo>
                    <a:pt x="434" y="220"/>
                  </a:lnTo>
                  <a:lnTo>
                    <a:pt x="451" y="219"/>
                  </a:lnTo>
                  <a:close/>
                  <a:moveTo>
                    <a:pt x="451" y="1471"/>
                  </a:moveTo>
                  <a:lnTo>
                    <a:pt x="473" y="1470"/>
                  </a:lnTo>
                  <a:lnTo>
                    <a:pt x="494" y="1467"/>
                  </a:lnTo>
                  <a:lnTo>
                    <a:pt x="516" y="1463"/>
                  </a:lnTo>
                  <a:lnTo>
                    <a:pt x="537" y="1456"/>
                  </a:lnTo>
                  <a:lnTo>
                    <a:pt x="558" y="1449"/>
                  </a:lnTo>
                  <a:lnTo>
                    <a:pt x="579" y="1439"/>
                  </a:lnTo>
                  <a:lnTo>
                    <a:pt x="598" y="1427"/>
                  </a:lnTo>
                  <a:lnTo>
                    <a:pt x="618" y="1414"/>
                  </a:lnTo>
                  <a:lnTo>
                    <a:pt x="637" y="1400"/>
                  </a:lnTo>
                  <a:lnTo>
                    <a:pt x="656" y="1384"/>
                  </a:lnTo>
                  <a:lnTo>
                    <a:pt x="674" y="1366"/>
                  </a:lnTo>
                  <a:lnTo>
                    <a:pt x="692" y="1348"/>
                  </a:lnTo>
                  <a:lnTo>
                    <a:pt x="710" y="1327"/>
                  </a:lnTo>
                  <a:lnTo>
                    <a:pt x="726" y="1306"/>
                  </a:lnTo>
                  <a:lnTo>
                    <a:pt x="742" y="1282"/>
                  </a:lnTo>
                  <a:lnTo>
                    <a:pt x="757" y="1258"/>
                  </a:lnTo>
                  <a:lnTo>
                    <a:pt x="772" y="1232"/>
                  </a:lnTo>
                  <a:lnTo>
                    <a:pt x="785" y="1206"/>
                  </a:lnTo>
                  <a:lnTo>
                    <a:pt x="799" y="1178"/>
                  </a:lnTo>
                  <a:lnTo>
                    <a:pt x="811" y="1149"/>
                  </a:lnTo>
                  <a:lnTo>
                    <a:pt x="823" y="1119"/>
                  </a:lnTo>
                  <a:lnTo>
                    <a:pt x="834" y="1088"/>
                  </a:lnTo>
                  <a:lnTo>
                    <a:pt x="844" y="1056"/>
                  </a:lnTo>
                  <a:lnTo>
                    <a:pt x="852" y="1022"/>
                  </a:lnTo>
                  <a:lnTo>
                    <a:pt x="861" y="989"/>
                  </a:lnTo>
                  <a:lnTo>
                    <a:pt x="868" y="954"/>
                  </a:lnTo>
                  <a:lnTo>
                    <a:pt x="874" y="919"/>
                  </a:lnTo>
                  <a:lnTo>
                    <a:pt x="880" y="882"/>
                  </a:lnTo>
                  <a:lnTo>
                    <a:pt x="883" y="845"/>
                  </a:lnTo>
                  <a:lnTo>
                    <a:pt x="886" y="806"/>
                  </a:lnTo>
                  <a:lnTo>
                    <a:pt x="888" y="768"/>
                  </a:lnTo>
                  <a:lnTo>
                    <a:pt x="888" y="728"/>
                  </a:lnTo>
                  <a:lnTo>
                    <a:pt x="888" y="690"/>
                  </a:lnTo>
                  <a:lnTo>
                    <a:pt x="886" y="654"/>
                  </a:lnTo>
                  <a:lnTo>
                    <a:pt x="883" y="617"/>
                  </a:lnTo>
                  <a:lnTo>
                    <a:pt x="880" y="580"/>
                  </a:lnTo>
                  <a:lnTo>
                    <a:pt x="874" y="544"/>
                  </a:lnTo>
                  <a:lnTo>
                    <a:pt x="868" y="510"/>
                  </a:lnTo>
                  <a:lnTo>
                    <a:pt x="861" y="476"/>
                  </a:lnTo>
                  <a:lnTo>
                    <a:pt x="852" y="443"/>
                  </a:lnTo>
                  <a:lnTo>
                    <a:pt x="844" y="410"/>
                  </a:lnTo>
                  <a:lnTo>
                    <a:pt x="834" y="379"/>
                  </a:lnTo>
                  <a:lnTo>
                    <a:pt x="823" y="348"/>
                  </a:lnTo>
                  <a:lnTo>
                    <a:pt x="811" y="319"/>
                  </a:lnTo>
                  <a:lnTo>
                    <a:pt x="799" y="291"/>
                  </a:lnTo>
                  <a:lnTo>
                    <a:pt x="785" y="263"/>
                  </a:lnTo>
                  <a:lnTo>
                    <a:pt x="772" y="237"/>
                  </a:lnTo>
                  <a:lnTo>
                    <a:pt x="757" y="212"/>
                  </a:lnTo>
                  <a:lnTo>
                    <a:pt x="742" y="187"/>
                  </a:lnTo>
                  <a:lnTo>
                    <a:pt x="726" y="165"/>
                  </a:lnTo>
                  <a:lnTo>
                    <a:pt x="710" y="144"/>
                  </a:lnTo>
                  <a:lnTo>
                    <a:pt x="692" y="123"/>
                  </a:lnTo>
                  <a:lnTo>
                    <a:pt x="674" y="105"/>
                  </a:lnTo>
                  <a:lnTo>
                    <a:pt x="656" y="88"/>
                  </a:lnTo>
                  <a:lnTo>
                    <a:pt x="637" y="72"/>
                  </a:lnTo>
                  <a:lnTo>
                    <a:pt x="618" y="58"/>
                  </a:lnTo>
                  <a:lnTo>
                    <a:pt x="598" y="45"/>
                  </a:lnTo>
                  <a:lnTo>
                    <a:pt x="579" y="33"/>
                  </a:lnTo>
                  <a:lnTo>
                    <a:pt x="558" y="23"/>
                  </a:lnTo>
                  <a:lnTo>
                    <a:pt x="537" y="15"/>
                  </a:lnTo>
                  <a:lnTo>
                    <a:pt x="516" y="9"/>
                  </a:lnTo>
                  <a:lnTo>
                    <a:pt x="494" y="5"/>
                  </a:lnTo>
                  <a:lnTo>
                    <a:pt x="473" y="1"/>
                  </a:lnTo>
                  <a:lnTo>
                    <a:pt x="451" y="0"/>
                  </a:lnTo>
                  <a:lnTo>
                    <a:pt x="428" y="1"/>
                  </a:lnTo>
                  <a:lnTo>
                    <a:pt x="406" y="5"/>
                  </a:lnTo>
                  <a:lnTo>
                    <a:pt x="383" y="9"/>
                  </a:lnTo>
                  <a:lnTo>
                    <a:pt x="361" y="15"/>
                  </a:lnTo>
                  <a:lnTo>
                    <a:pt x="340" y="23"/>
                  </a:lnTo>
                  <a:lnTo>
                    <a:pt x="318" y="33"/>
                  </a:lnTo>
                  <a:lnTo>
                    <a:pt x="298" y="45"/>
                  </a:lnTo>
                  <a:lnTo>
                    <a:pt x="277" y="58"/>
                  </a:lnTo>
                  <a:lnTo>
                    <a:pt x="256" y="72"/>
                  </a:lnTo>
                  <a:lnTo>
                    <a:pt x="237" y="88"/>
                  </a:lnTo>
                  <a:lnTo>
                    <a:pt x="219" y="105"/>
                  </a:lnTo>
                  <a:lnTo>
                    <a:pt x="200" y="123"/>
                  </a:lnTo>
                  <a:lnTo>
                    <a:pt x="182" y="144"/>
                  </a:lnTo>
                  <a:lnTo>
                    <a:pt x="166" y="165"/>
                  </a:lnTo>
                  <a:lnTo>
                    <a:pt x="148" y="187"/>
                  </a:lnTo>
                  <a:lnTo>
                    <a:pt x="133" y="212"/>
                  </a:lnTo>
                  <a:lnTo>
                    <a:pt x="118" y="237"/>
                  </a:lnTo>
                  <a:lnTo>
                    <a:pt x="104" y="263"/>
                  </a:lnTo>
                  <a:lnTo>
                    <a:pt x="90" y="291"/>
                  </a:lnTo>
                  <a:lnTo>
                    <a:pt x="78" y="319"/>
                  </a:lnTo>
                  <a:lnTo>
                    <a:pt x="66" y="348"/>
                  </a:lnTo>
                  <a:lnTo>
                    <a:pt x="55" y="379"/>
                  </a:lnTo>
                  <a:lnTo>
                    <a:pt x="46" y="410"/>
                  </a:lnTo>
                  <a:lnTo>
                    <a:pt x="36" y="443"/>
                  </a:lnTo>
                  <a:lnTo>
                    <a:pt x="28" y="476"/>
                  </a:lnTo>
                  <a:lnTo>
                    <a:pt x="21" y="510"/>
                  </a:lnTo>
                  <a:lnTo>
                    <a:pt x="14" y="544"/>
                  </a:lnTo>
                  <a:lnTo>
                    <a:pt x="10" y="580"/>
                  </a:lnTo>
                  <a:lnTo>
                    <a:pt x="6" y="617"/>
                  </a:lnTo>
                  <a:lnTo>
                    <a:pt x="2" y="654"/>
                  </a:lnTo>
                  <a:lnTo>
                    <a:pt x="1" y="690"/>
                  </a:lnTo>
                  <a:lnTo>
                    <a:pt x="0" y="728"/>
                  </a:lnTo>
                  <a:lnTo>
                    <a:pt x="1" y="768"/>
                  </a:lnTo>
                  <a:lnTo>
                    <a:pt x="2" y="806"/>
                  </a:lnTo>
                  <a:lnTo>
                    <a:pt x="6" y="845"/>
                  </a:lnTo>
                  <a:lnTo>
                    <a:pt x="10" y="882"/>
                  </a:lnTo>
                  <a:lnTo>
                    <a:pt x="14" y="919"/>
                  </a:lnTo>
                  <a:lnTo>
                    <a:pt x="21" y="954"/>
                  </a:lnTo>
                  <a:lnTo>
                    <a:pt x="28" y="989"/>
                  </a:lnTo>
                  <a:lnTo>
                    <a:pt x="36" y="1022"/>
                  </a:lnTo>
                  <a:lnTo>
                    <a:pt x="46" y="1056"/>
                  </a:lnTo>
                  <a:lnTo>
                    <a:pt x="55" y="1088"/>
                  </a:lnTo>
                  <a:lnTo>
                    <a:pt x="66" y="1119"/>
                  </a:lnTo>
                  <a:lnTo>
                    <a:pt x="78" y="1149"/>
                  </a:lnTo>
                  <a:lnTo>
                    <a:pt x="90" y="1178"/>
                  </a:lnTo>
                  <a:lnTo>
                    <a:pt x="104" y="1206"/>
                  </a:lnTo>
                  <a:lnTo>
                    <a:pt x="118" y="1232"/>
                  </a:lnTo>
                  <a:lnTo>
                    <a:pt x="133" y="1258"/>
                  </a:lnTo>
                  <a:lnTo>
                    <a:pt x="148" y="1282"/>
                  </a:lnTo>
                  <a:lnTo>
                    <a:pt x="166" y="1306"/>
                  </a:lnTo>
                  <a:lnTo>
                    <a:pt x="182" y="1327"/>
                  </a:lnTo>
                  <a:lnTo>
                    <a:pt x="200" y="1348"/>
                  </a:lnTo>
                  <a:lnTo>
                    <a:pt x="219" y="1366"/>
                  </a:lnTo>
                  <a:lnTo>
                    <a:pt x="237" y="1384"/>
                  </a:lnTo>
                  <a:lnTo>
                    <a:pt x="256" y="1400"/>
                  </a:lnTo>
                  <a:lnTo>
                    <a:pt x="277" y="1414"/>
                  </a:lnTo>
                  <a:lnTo>
                    <a:pt x="298" y="1427"/>
                  </a:lnTo>
                  <a:lnTo>
                    <a:pt x="318" y="1439"/>
                  </a:lnTo>
                  <a:lnTo>
                    <a:pt x="340" y="1449"/>
                  </a:lnTo>
                  <a:lnTo>
                    <a:pt x="361" y="1456"/>
                  </a:lnTo>
                  <a:lnTo>
                    <a:pt x="383" y="1463"/>
                  </a:lnTo>
                  <a:lnTo>
                    <a:pt x="406" y="1467"/>
                  </a:lnTo>
                  <a:lnTo>
                    <a:pt x="428" y="1470"/>
                  </a:lnTo>
                  <a:lnTo>
                    <a:pt x="451" y="14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" name="Freeform 133">
              <a:extLst>
                <a:ext uri="{FF2B5EF4-FFF2-40B4-BE49-F238E27FC236}">
                  <a16:creationId xmlns:a16="http://schemas.microsoft.com/office/drawing/2014/main" id="{FBCFF758-721C-4A1C-ACF6-E6C435B9298B}"/>
                </a:ext>
              </a:extLst>
            </p:cNvPr>
            <p:cNvSpPr>
              <a:spLocks noChangeAspect="1"/>
            </p:cNvSpPr>
            <p:nvPr/>
          </p:nvSpPr>
          <p:spPr bwMode="black">
            <a:xfrm>
              <a:off x="4427" y="1812"/>
              <a:ext cx="133" cy="270"/>
            </a:xfrm>
            <a:custGeom>
              <a:avLst/>
              <a:gdLst>
                <a:gd name="T0" fmla="*/ 0 w 1193"/>
                <a:gd name="T1" fmla="*/ 0 h 2432"/>
                <a:gd name="T2" fmla="*/ 117 w 1193"/>
                <a:gd name="T3" fmla="*/ 202 h 2432"/>
                <a:gd name="T4" fmla="*/ 117 w 1193"/>
                <a:gd name="T5" fmla="*/ 11 h 2432"/>
                <a:gd name="T6" fmla="*/ 133 w 1193"/>
                <a:gd name="T7" fmla="*/ 11 h 2432"/>
                <a:gd name="T8" fmla="*/ 133 w 1193"/>
                <a:gd name="T9" fmla="*/ 270 h 2432"/>
                <a:gd name="T10" fmla="*/ 18 w 1193"/>
                <a:gd name="T11" fmla="*/ 68 h 2432"/>
                <a:gd name="T12" fmla="*/ 18 w 1193"/>
                <a:gd name="T13" fmla="*/ 259 h 2432"/>
                <a:gd name="T14" fmla="*/ 0 w 1193"/>
                <a:gd name="T15" fmla="*/ 259 h 2432"/>
                <a:gd name="T16" fmla="*/ 0 w 1193"/>
                <a:gd name="T17" fmla="*/ 0 h 24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93" h="2432">
                  <a:moveTo>
                    <a:pt x="0" y="0"/>
                  </a:moveTo>
                  <a:lnTo>
                    <a:pt x="1048" y="1819"/>
                  </a:lnTo>
                  <a:lnTo>
                    <a:pt x="1048" y="102"/>
                  </a:lnTo>
                  <a:lnTo>
                    <a:pt x="1193" y="102"/>
                  </a:lnTo>
                  <a:lnTo>
                    <a:pt x="1193" y="2432"/>
                  </a:lnTo>
                  <a:lnTo>
                    <a:pt x="160" y="611"/>
                  </a:lnTo>
                  <a:lnTo>
                    <a:pt x="160" y="2329"/>
                  </a:lnTo>
                  <a:lnTo>
                    <a:pt x="0" y="23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" name="Freeform 134">
              <a:extLst>
                <a:ext uri="{FF2B5EF4-FFF2-40B4-BE49-F238E27FC236}">
                  <a16:creationId xmlns:a16="http://schemas.microsoft.com/office/drawing/2014/main" id="{63F923E8-0CB1-4798-8FAE-BA444C347D85}"/>
                </a:ext>
              </a:extLst>
            </p:cNvPr>
            <p:cNvSpPr>
              <a:spLocks noChangeAspect="1" noEditPoints="1"/>
            </p:cNvSpPr>
            <p:nvPr/>
          </p:nvSpPr>
          <p:spPr bwMode="black">
            <a:xfrm>
              <a:off x="4580" y="1912"/>
              <a:ext cx="92" cy="164"/>
            </a:xfrm>
            <a:custGeom>
              <a:avLst/>
              <a:gdLst>
                <a:gd name="T0" fmla="*/ 52 w 829"/>
                <a:gd name="T1" fmla="*/ 25 h 1471"/>
                <a:gd name="T2" fmla="*/ 58 w 829"/>
                <a:gd name="T3" fmla="*/ 28 h 1471"/>
                <a:gd name="T4" fmla="*/ 64 w 829"/>
                <a:gd name="T5" fmla="*/ 32 h 1471"/>
                <a:gd name="T6" fmla="*/ 68 w 829"/>
                <a:gd name="T7" fmla="*/ 39 h 1471"/>
                <a:gd name="T8" fmla="*/ 72 w 829"/>
                <a:gd name="T9" fmla="*/ 46 h 1471"/>
                <a:gd name="T10" fmla="*/ 75 w 829"/>
                <a:gd name="T11" fmla="*/ 56 h 1471"/>
                <a:gd name="T12" fmla="*/ 77 w 829"/>
                <a:gd name="T13" fmla="*/ 66 h 1471"/>
                <a:gd name="T14" fmla="*/ 77 w 829"/>
                <a:gd name="T15" fmla="*/ 77 h 1471"/>
                <a:gd name="T16" fmla="*/ 77 w 829"/>
                <a:gd name="T17" fmla="*/ 94 h 1471"/>
                <a:gd name="T18" fmla="*/ 75 w 829"/>
                <a:gd name="T19" fmla="*/ 105 h 1471"/>
                <a:gd name="T20" fmla="*/ 73 w 829"/>
                <a:gd name="T21" fmla="*/ 115 h 1471"/>
                <a:gd name="T22" fmla="*/ 69 w 829"/>
                <a:gd name="T23" fmla="*/ 124 h 1471"/>
                <a:gd name="T24" fmla="*/ 65 w 829"/>
                <a:gd name="T25" fmla="*/ 131 h 1471"/>
                <a:gd name="T26" fmla="*/ 59 w 829"/>
                <a:gd name="T27" fmla="*/ 136 h 1471"/>
                <a:gd name="T28" fmla="*/ 52 w 829"/>
                <a:gd name="T29" fmla="*/ 139 h 1471"/>
                <a:gd name="T30" fmla="*/ 45 w 829"/>
                <a:gd name="T31" fmla="*/ 140 h 1471"/>
                <a:gd name="T32" fmla="*/ 38 w 829"/>
                <a:gd name="T33" fmla="*/ 138 h 1471"/>
                <a:gd name="T34" fmla="*/ 32 w 829"/>
                <a:gd name="T35" fmla="*/ 133 h 1471"/>
                <a:gd name="T36" fmla="*/ 27 w 829"/>
                <a:gd name="T37" fmla="*/ 127 h 1471"/>
                <a:gd name="T38" fmla="*/ 23 w 829"/>
                <a:gd name="T39" fmla="*/ 119 h 1471"/>
                <a:gd name="T40" fmla="*/ 20 w 829"/>
                <a:gd name="T41" fmla="*/ 110 h 1471"/>
                <a:gd name="T42" fmla="*/ 18 w 829"/>
                <a:gd name="T43" fmla="*/ 99 h 1471"/>
                <a:gd name="T44" fmla="*/ 16 w 829"/>
                <a:gd name="T45" fmla="*/ 88 h 1471"/>
                <a:gd name="T46" fmla="*/ 16 w 829"/>
                <a:gd name="T47" fmla="*/ 77 h 1471"/>
                <a:gd name="T48" fmla="*/ 17 w 829"/>
                <a:gd name="T49" fmla="*/ 66 h 1471"/>
                <a:gd name="T50" fmla="*/ 19 w 829"/>
                <a:gd name="T51" fmla="*/ 56 h 1471"/>
                <a:gd name="T52" fmla="*/ 21 w 829"/>
                <a:gd name="T53" fmla="*/ 47 h 1471"/>
                <a:gd name="T54" fmla="*/ 25 w 829"/>
                <a:gd name="T55" fmla="*/ 39 h 1471"/>
                <a:gd name="T56" fmla="*/ 30 w 829"/>
                <a:gd name="T57" fmla="*/ 33 h 1471"/>
                <a:gd name="T58" fmla="*/ 35 w 829"/>
                <a:gd name="T59" fmla="*/ 28 h 1471"/>
                <a:gd name="T60" fmla="*/ 42 w 829"/>
                <a:gd name="T61" fmla="*/ 25 h 1471"/>
                <a:gd name="T62" fmla="*/ 92 w 829"/>
                <a:gd name="T63" fmla="*/ 3 h 1471"/>
                <a:gd name="T64" fmla="*/ 75 w 829"/>
                <a:gd name="T65" fmla="*/ 23 h 1471"/>
                <a:gd name="T66" fmla="*/ 68 w 829"/>
                <a:gd name="T67" fmla="*/ 13 h 1471"/>
                <a:gd name="T68" fmla="*/ 61 w 829"/>
                <a:gd name="T69" fmla="*/ 5 h 1471"/>
                <a:gd name="T70" fmla="*/ 52 w 829"/>
                <a:gd name="T71" fmla="*/ 1 h 1471"/>
                <a:gd name="T72" fmla="*/ 43 w 829"/>
                <a:gd name="T73" fmla="*/ 0 h 1471"/>
                <a:gd name="T74" fmla="*/ 33 w 829"/>
                <a:gd name="T75" fmla="*/ 3 h 1471"/>
                <a:gd name="T76" fmla="*/ 24 w 829"/>
                <a:gd name="T77" fmla="*/ 8 h 1471"/>
                <a:gd name="T78" fmla="*/ 16 w 829"/>
                <a:gd name="T79" fmla="*/ 17 h 1471"/>
                <a:gd name="T80" fmla="*/ 10 w 829"/>
                <a:gd name="T81" fmla="*/ 27 h 1471"/>
                <a:gd name="T82" fmla="*/ 5 w 829"/>
                <a:gd name="T83" fmla="*/ 40 h 1471"/>
                <a:gd name="T84" fmla="*/ 2 w 829"/>
                <a:gd name="T85" fmla="*/ 54 h 1471"/>
                <a:gd name="T86" fmla="*/ 0 w 829"/>
                <a:gd name="T87" fmla="*/ 69 h 1471"/>
                <a:gd name="T88" fmla="*/ 0 w 829"/>
                <a:gd name="T89" fmla="*/ 85 h 1471"/>
                <a:gd name="T90" fmla="*/ 1 w 829"/>
                <a:gd name="T91" fmla="*/ 101 h 1471"/>
                <a:gd name="T92" fmla="*/ 4 w 829"/>
                <a:gd name="T93" fmla="*/ 116 h 1471"/>
                <a:gd name="T94" fmla="*/ 8 w 829"/>
                <a:gd name="T95" fmla="*/ 130 h 1471"/>
                <a:gd name="T96" fmla="*/ 14 w 829"/>
                <a:gd name="T97" fmla="*/ 142 h 1471"/>
                <a:gd name="T98" fmla="*/ 21 w 829"/>
                <a:gd name="T99" fmla="*/ 152 h 1471"/>
                <a:gd name="T100" fmla="*/ 29 w 829"/>
                <a:gd name="T101" fmla="*/ 159 h 1471"/>
                <a:gd name="T102" fmla="*/ 38 w 829"/>
                <a:gd name="T103" fmla="*/ 163 h 1471"/>
                <a:gd name="T104" fmla="*/ 48 w 829"/>
                <a:gd name="T105" fmla="*/ 164 h 1471"/>
                <a:gd name="T106" fmla="*/ 56 w 829"/>
                <a:gd name="T107" fmla="*/ 161 h 1471"/>
                <a:gd name="T108" fmla="*/ 64 w 829"/>
                <a:gd name="T109" fmla="*/ 155 h 1471"/>
                <a:gd name="T110" fmla="*/ 71 w 829"/>
                <a:gd name="T111" fmla="*/ 146 h 1471"/>
                <a:gd name="T112" fmla="*/ 77 w 829"/>
                <a:gd name="T113" fmla="*/ 138 h 147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29" h="1471">
                  <a:moveTo>
                    <a:pt x="421" y="219"/>
                  </a:moveTo>
                  <a:lnTo>
                    <a:pt x="438" y="220"/>
                  </a:lnTo>
                  <a:lnTo>
                    <a:pt x="454" y="222"/>
                  </a:lnTo>
                  <a:lnTo>
                    <a:pt x="469" y="225"/>
                  </a:lnTo>
                  <a:lnTo>
                    <a:pt x="483" y="229"/>
                  </a:lnTo>
                  <a:lnTo>
                    <a:pt x="498" y="235"/>
                  </a:lnTo>
                  <a:lnTo>
                    <a:pt x="512" y="241"/>
                  </a:lnTo>
                  <a:lnTo>
                    <a:pt x="525" y="249"/>
                  </a:lnTo>
                  <a:lnTo>
                    <a:pt x="538" y="258"/>
                  </a:lnTo>
                  <a:lnTo>
                    <a:pt x="551" y="267"/>
                  </a:lnTo>
                  <a:lnTo>
                    <a:pt x="563" y="278"/>
                  </a:lnTo>
                  <a:lnTo>
                    <a:pt x="575" y="290"/>
                  </a:lnTo>
                  <a:lnTo>
                    <a:pt x="586" y="303"/>
                  </a:lnTo>
                  <a:lnTo>
                    <a:pt x="597" y="316"/>
                  </a:lnTo>
                  <a:lnTo>
                    <a:pt x="606" y="331"/>
                  </a:lnTo>
                  <a:lnTo>
                    <a:pt x="616" y="346"/>
                  </a:lnTo>
                  <a:lnTo>
                    <a:pt x="626" y="363"/>
                  </a:lnTo>
                  <a:lnTo>
                    <a:pt x="633" y="380"/>
                  </a:lnTo>
                  <a:lnTo>
                    <a:pt x="642" y="398"/>
                  </a:lnTo>
                  <a:lnTo>
                    <a:pt x="650" y="417"/>
                  </a:lnTo>
                  <a:lnTo>
                    <a:pt x="657" y="436"/>
                  </a:lnTo>
                  <a:lnTo>
                    <a:pt x="664" y="456"/>
                  </a:lnTo>
                  <a:lnTo>
                    <a:pt x="669" y="477"/>
                  </a:lnTo>
                  <a:lnTo>
                    <a:pt x="675" y="498"/>
                  </a:lnTo>
                  <a:lnTo>
                    <a:pt x="680" y="520"/>
                  </a:lnTo>
                  <a:lnTo>
                    <a:pt x="684" y="542"/>
                  </a:lnTo>
                  <a:lnTo>
                    <a:pt x="688" y="566"/>
                  </a:lnTo>
                  <a:lnTo>
                    <a:pt x="691" y="590"/>
                  </a:lnTo>
                  <a:lnTo>
                    <a:pt x="693" y="613"/>
                  </a:lnTo>
                  <a:lnTo>
                    <a:pt x="695" y="638"/>
                  </a:lnTo>
                  <a:lnTo>
                    <a:pt x="697" y="663"/>
                  </a:lnTo>
                  <a:lnTo>
                    <a:pt x="698" y="688"/>
                  </a:lnTo>
                  <a:lnTo>
                    <a:pt x="698" y="714"/>
                  </a:lnTo>
                  <a:lnTo>
                    <a:pt x="697" y="768"/>
                  </a:lnTo>
                  <a:lnTo>
                    <a:pt x="694" y="821"/>
                  </a:lnTo>
                  <a:lnTo>
                    <a:pt x="692" y="846"/>
                  </a:lnTo>
                  <a:lnTo>
                    <a:pt x="689" y="872"/>
                  </a:lnTo>
                  <a:lnTo>
                    <a:pt x="685" y="897"/>
                  </a:lnTo>
                  <a:lnTo>
                    <a:pt x="681" y="921"/>
                  </a:lnTo>
                  <a:lnTo>
                    <a:pt x="677" y="944"/>
                  </a:lnTo>
                  <a:lnTo>
                    <a:pt x="672" y="968"/>
                  </a:lnTo>
                  <a:lnTo>
                    <a:pt x="667" y="991"/>
                  </a:lnTo>
                  <a:lnTo>
                    <a:pt x="661" y="1013"/>
                  </a:lnTo>
                  <a:lnTo>
                    <a:pt x="654" y="1033"/>
                  </a:lnTo>
                  <a:lnTo>
                    <a:pt x="646" y="1054"/>
                  </a:lnTo>
                  <a:lnTo>
                    <a:pt x="639" y="1073"/>
                  </a:lnTo>
                  <a:lnTo>
                    <a:pt x="631" y="1093"/>
                  </a:lnTo>
                  <a:lnTo>
                    <a:pt x="622" y="1111"/>
                  </a:lnTo>
                  <a:lnTo>
                    <a:pt x="613" y="1127"/>
                  </a:lnTo>
                  <a:lnTo>
                    <a:pt x="603" y="1144"/>
                  </a:lnTo>
                  <a:lnTo>
                    <a:pt x="592" y="1159"/>
                  </a:lnTo>
                  <a:lnTo>
                    <a:pt x="582" y="1174"/>
                  </a:lnTo>
                  <a:lnTo>
                    <a:pt x="570" y="1187"/>
                  </a:lnTo>
                  <a:lnTo>
                    <a:pt x="558" y="1199"/>
                  </a:lnTo>
                  <a:lnTo>
                    <a:pt x="545" y="1209"/>
                  </a:lnTo>
                  <a:lnTo>
                    <a:pt x="532" y="1219"/>
                  </a:lnTo>
                  <a:lnTo>
                    <a:pt x="518" y="1228"/>
                  </a:lnTo>
                  <a:lnTo>
                    <a:pt x="503" y="1235"/>
                  </a:lnTo>
                  <a:lnTo>
                    <a:pt x="487" y="1242"/>
                  </a:lnTo>
                  <a:lnTo>
                    <a:pt x="472" y="1246"/>
                  </a:lnTo>
                  <a:lnTo>
                    <a:pt x="456" y="1250"/>
                  </a:lnTo>
                  <a:lnTo>
                    <a:pt x="439" y="1252"/>
                  </a:lnTo>
                  <a:lnTo>
                    <a:pt x="421" y="1253"/>
                  </a:lnTo>
                  <a:lnTo>
                    <a:pt x="405" y="1252"/>
                  </a:lnTo>
                  <a:lnTo>
                    <a:pt x="390" y="1250"/>
                  </a:lnTo>
                  <a:lnTo>
                    <a:pt x="374" y="1246"/>
                  </a:lnTo>
                  <a:lnTo>
                    <a:pt x="360" y="1241"/>
                  </a:lnTo>
                  <a:lnTo>
                    <a:pt x="345" y="1234"/>
                  </a:lnTo>
                  <a:lnTo>
                    <a:pt x="332" y="1227"/>
                  </a:lnTo>
                  <a:lnTo>
                    <a:pt x="318" y="1218"/>
                  </a:lnTo>
                  <a:lnTo>
                    <a:pt x="305" y="1207"/>
                  </a:lnTo>
                  <a:lnTo>
                    <a:pt x="292" y="1197"/>
                  </a:lnTo>
                  <a:lnTo>
                    <a:pt x="280" y="1184"/>
                  </a:lnTo>
                  <a:lnTo>
                    <a:pt x="269" y="1169"/>
                  </a:lnTo>
                  <a:lnTo>
                    <a:pt x="257" y="1155"/>
                  </a:lnTo>
                  <a:lnTo>
                    <a:pt x="246" y="1139"/>
                  </a:lnTo>
                  <a:lnTo>
                    <a:pt x="237" y="1123"/>
                  </a:lnTo>
                  <a:lnTo>
                    <a:pt x="227" y="1106"/>
                  </a:lnTo>
                  <a:lnTo>
                    <a:pt x="218" y="1087"/>
                  </a:lnTo>
                  <a:lnTo>
                    <a:pt x="209" y="1068"/>
                  </a:lnTo>
                  <a:lnTo>
                    <a:pt x="201" y="1048"/>
                  </a:lnTo>
                  <a:lnTo>
                    <a:pt x="193" y="1028"/>
                  </a:lnTo>
                  <a:lnTo>
                    <a:pt x="187" y="1006"/>
                  </a:lnTo>
                  <a:lnTo>
                    <a:pt x="180" y="985"/>
                  </a:lnTo>
                  <a:lnTo>
                    <a:pt x="174" y="962"/>
                  </a:lnTo>
                  <a:lnTo>
                    <a:pt x="168" y="938"/>
                  </a:lnTo>
                  <a:lnTo>
                    <a:pt x="164" y="915"/>
                  </a:lnTo>
                  <a:lnTo>
                    <a:pt x="160" y="890"/>
                  </a:lnTo>
                  <a:lnTo>
                    <a:pt x="155" y="867"/>
                  </a:lnTo>
                  <a:lnTo>
                    <a:pt x="152" y="842"/>
                  </a:lnTo>
                  <a:lnTo>
                    <a:pt x="150" y="817"/>
                  </a:lnTo>
                  <a:lnTo>
                    <a:pt x="148" y="791"/>
                  </a:lnTo>
                  <a:lnTo>
                    <a:pt x="146" y="766"/>
                  </a:lnTo>
                  <a:lnTo>
                    <a:pt x="146" y="740"/>
                  </a:lnTo>
                  <a:lnTo>
                    <a:pt x="145" y="714"/>
                  </a:lnTo>
                  <a:lnTo>
                    <a:pt x="146" y="689"/>
                  </a:lnTo>
                  <a:lnTo>
                    <a:pt x="146" y="665"/>
                  </a:lnTo>
                  <a:lnTo>
                    <a:pt x="148" y="642"/>
                  </a:lnTo>
                  <a:lnTo>
                    <a:pt x="150" y="618"/>
                  </a:lnTo>
                  <a:lnTo>
                    <a:pt x="152" y="594"/>
                  </a:lnTo>
                  <a:lnTo>
                    <a:pt x="155" y="571"/>
                  </a:lnTo>
                  <a:lnTo>
                    <a:pt x="160" y="549"/>
                  </a:lnTo>
                  <a:lnTo>
                    <a:pt x="164" y="526"/>
                  </a:lnTo>
                  <a:lnTo>
                    <a:pt x="168" y="504"/>
                  </a:lnTo>
                  <a:lnTo>
                    <a:pt x="174" y="483"/>
                  </a:lnTo>
                  <a:lnTo>
                    <a:pt x="180" y="462"/>
                  </a:lnTo>
                  <a:lnTo>
                    <a:pt x="187" y="443"/>
                  </a:lnTo>
                  <a:lnTo>
                    <a:pt x="193" y="423"/>
                  </a:lnTo>
                  <a:lnTo>
                    <a:pt x="201" y="404"/>
                  </a:lnTo>
                  <a:lnTo>
                    <a:pt x="209" y="385"/>
                  </a:lnTo>
                  <a:lnTo>
                    <a:pt x="218" y="368"/>
                  </a:lnTo>
                  <a:lnTo>
                    <a:pt x="227" y="352"/>
                  </a:lnTo>
                  <a:lnTo>
                    <a:pt x="237" y="336"/>
                  </a:lnTo>
                  <a:lnTo>
                    <a:pt x="246" y="320"/>
                  </a:lnTo>
                  <a:lnTo>
                    <a:pt x="257" y="306"/>
                  </a:lnTo>
                  <a:lnTo>
                    <a:pt x="269" y="293"/>
                  </a:lnTo>
                  <a:lnTo>
                    <a:pt x="280" y="281"/>
                  </a:lnTo>
                  <a:lnTo>
                    <a:pt x="292" y="270"/>
                  </a:lnTo>
                  <a:lnTo>
                    <a:pt x="305" y="260"/>
                  </a:lnTo>
                  <a:lnTo>
                    <a:pt x="318" y="250"/>
                  </a:lnTo>
                  <a:lnTo>
                    <a:pt x="332" y="242"/>
                  </a:lnTo>
                  <a:lnTo>
                    <a:pt x="345" y="235"/>
                  </a:lnTo>
                  <a:lnTo>
                    <a:pt x="360" y="229"/>
                  </a:lnTo>
                  <a:lnTo>
                    <a:pt x="374" y="225"/>
                  </a:lnTo>
                  <a:lnTo>
                    <a:pt x="390" y="222"/>
                  </a:lnTo>
                  <a:lnTo>
                    <a:pt x="405" y="220"/>
                  </a:lnTo>
                  <a:lnTo>
                    <a:pt x="421" y="219"/>
                  </a:lnTo>
                  <a:close/>
                  <a:moveTo>
                    <a:pt x="829" y="29"/>
                  </a:moveTo>
                  <a:lnTo>
                    <a:pt x="698" y="29"/>
                  </a:lnTo>
                  <a:lnTo>
                    <a:pt x="698" y="234"/>
                  </a:lnTo>
                  <a:lnTo>
                    <a:pt x="683" y="234"/>
                  </a:lnTo>
                  <a:lnTo>
                    <a:pt x="672" y="207"/>
                  </a:lnTo>
                  <a:lnTo>
                    <a:pt x="659" y="182"/>
                  </a:lnTo>
                  <a:lnTo>
                    <a:pt x="646" y="158"/>
                  </a:lnTo>
                  <a:lnTo>
                    <a:pt x="632" y="135"/>
                  </a:lnTo>
                  <a:lnTo>
                    <a:pt x="617" y="115"/>
                  </a:lnTo>
                  <a:lnTo>
                    <a:pt x="601" y="96"/>
                  </a:lnTo>
                  <a:lnTo>
                    <a:pt x="585" y="78"/>
                  </a:lnTo>
                  <a:lnTo>
                    <a:pt x="568" y="63"/>
                  </a:lnTo>
                  <a:lnTo>
                    <a:pt x="549" y="49"/>
                  </a:lnTo>
                  <a:lnTo>
                    <a:pt x="531" y="36"/>
                  </a:lnTo>
                  <a:lnTo>
                    <a:pt x="511" y="25"/>
                  </a:lnTo>
                  <a:lnTo>
                    <a:pt x="491" y="16"/>
                  </a:lnTo>
                  <a:lnTo>
                    <a:pt x="471" y="10"/>
                  </a:lnTo>
                  <a:lnTo>
                    <a:pt x="450" y="5"/>
                  </a:lnTo>
                  <a:lnTo>
                    <a:pt x="429" y="1"/>
                  </a:lnTo>
                  <a:lnTo>
                    <a:pt x="407" y="0"/>
                  </a:lnTo>
                  <a:lnTo>
                    <a:pt x="383" y="1"/>
                  </a:lnTo>
                  <a:lnTo>
                    <a:pt x="359" y="5"/>
                  </a:lnTo>
                  <a:lnTo>
                    <a:pt x="336" y="9"/>
                  </a:lnTo>
                  <a:lnTo>
                    <a:pt x="314" y="15"/>
                  </a:lnTo>
                  <a:lnTo>
                    <a:pt x="293" y="24"/>
                  </a:lnTo>
                  <a:lnTo>
                    <a:pt x="272" y="34"/>
                  </a:lnTo>
                  <a:lnTo>
                    <a:pt x="252" y="46"/>
                  </a:lnTo>
                  <a:lnTo>
                    <a:pt x="233" y="60"/>
                  </a:lnTo>
                  <a:lnTo>
                    <a:pt x="214" y="74"/>
                  </a:lnTo>
                  <a:lnTo>
                    <a:pt x="196" y="90"/>
                  </a:lnTo>
                  <a:lnTo>
                    <a:pt x="179" y="108"/>
                  </a:lnTo>
                  <a:lnTo>
                    <a:pt x="163" y="128"/>
                  </a:lnTo>
                  <a:lnTo>
                    <a:pt x="147" y="148"/>
                  </a:lnTo>
                  <a:lnTo>
                    <a:pt x="133" y="170"/>
                  </a:lnTo>
                  <a:lnTo>
                    <a:pt x="119" y="193"/>
                  </a:lnTo>
                  <a:lnTo>
                    <a:pt x="105" y="218"/>
                  </a:lnTo>
                  <a:lnTo>
                    <a:pt x="93" y="242"/>
                  </a:lnTo>
                  <a:lnTo>
                    <a:pt x="81" y="270"/>
                  </a:lnTo>
                  <a:lnTo>
                    <a:pt x="70" y="297"/>
                  </a:lnTo>
                  <a:lnTo>
                    <a:pt x="59" y="326"/>
                  </a:lnTo>
                  <a:lnTo>
                    <a:pt x="49" y="355"/>
                  </a:lnTo>
                  <a:lnTo>
                    <a:pt x="41" y="385"/>
                  </a:lnTo>
                  <a:lnTo>
                    <a:pt x="33" y="417"/>
                  </a:lnTo>
                  <a:lnTo>
                    <a:pt x="27" y="449"/>
                  </a:lnTo>
                  <a:lnTo>
                    <a:pt x="20" y="482"/>
                  </a:lnTo>
                  <a:lnTo>
                    <a:pt x="15" y="515"/>
                  </a:lnTo>
                  <a:lnTo>
                    <a:pt x="10" y="550"/>
                  </a:lnTo>
                  <a:lnTo>
                    <a:pt x="6" y="584"/>
                  </a:lnTo>
                  <a:lnTo>
                    <a:pt x="3" y="620"/>
                  </a:lnTo>
                  <a:lnTo>
                    <a:pt x="1" y="656"/>
                  </a:lnTo>
                  <a:lnTo>
                    <a:pt x="0" y="692"/>
                  </a:lnTo>
                  <a:lnTo>
                    <a:pt x="0" y="728"/>
                  </a:lnTo>
                  <a:lnTo>
                    <a:pt x="0" y="765"/>
                  </a:lnTo>
                  <a:lnTo>
                    <a:pt x="1" y="802"/>
                  </a:lnTo>
                  <a:lnTo>
                    <a:pt x="4" y="837"/>
                  </a:lnTo>
                  <a:lnTo>
                    <a:pt x="7" y="873"/>
                  </a:lnTo>
                  <a:lnTo>
                    <a:pt x="10" y="909"/>
                  </a:lnTo>
                  <a:lnTo>
                    <a:pt x="16" y="943"/>
                  </a:lnTo>
                  <a:lnTo>
                    <a:pt x="21" y="977"/>
                  </a:lnTo>
                  <a:lnTo>
                    <a:pt x="28" y="1010"/>
                  </a:lnTo>
                  <a:lnTo>
                    <a:pt x="35" y="1043"/>
                  </a:lnTo>
                  <a:lnTo>
                    <a:pt x="44" y="1075"/>
                  </a:lnTo>
                  <a:lnTo>
                    <a:pt x="54" y="1106"/>
                  </a:lnTo>
                  <a:lnTo>
                    <a:pt x="63" y="1136"/>
                  </a:lnTo>
                  <a:lnTo>
                    <a:pt x="74" y="1165"/>
                  </a:lnTo>
                  <a:lnTo>
                    <a:pt x="85" y="1194"/>
                  </a:lnTo>
                  <a:lnTo>
                    <a:pt x="97" y="1221"/>
                  </a:lnTo>
                  <a:lnTo>
                    <a:pt x="110" y="1247"/>
                  </a:lnTo>
                  <a:lnTo>
                    <a:pt x="124" y="1272"/>
                  </a:lnTo>
                  <a:lnTo>
                    <a:pt x="138" y="1296"/>
                  </a:lnTo>
                  <a:lnTo>
                    <a:pt x="153" y="1319"/>
                  </a:lnTo>
                  <a:lnTo>
                    <a:pt x="169" y="1339"/>
                  </a:lnTo>
                  <a:lnTo>
                    <a:pt x="186" y="1360"/>
                  </a:lnTo>
                  <a:lnTo>
                    <a:pt x="203" y="1378"/>
                  </a:lnTo>
                  <a:lnTo>
                    <a:pt x="220" y="1394"/>
                  </a:lnTo>
                  <a:lnTo>
                    <a:pt x="239" y="1411"/>
                  </a:lnTo>
                  <a:lnTo>
                    <a:pt x="258" y="1424"/>
                  </a:lnTo>
                  <a:lnTo>
                    <a:pt x="278" y="1437"/>
                  </a:lnTo>
                  <a:lnTo>
                    <a:pt x="298" y="1446"/>
                  </a:lnTo>
                  <a:lnTo>
                    <a:pt x="319" y="1455"/>
                  </a:lnTo>
                  <a:lnTo>
                    <a:pt x="339" y="1463"/>
                  </a:lnTo>
                  <a:lnTo>
                    <a:pt x="362" y="1467"/>
                  </a:lnTo>
                  <a:lnTo>
                    <a:pt x="384" y="1470"/>
                  </a:lnTo>
                  <a:lnTo>
                    <a:pt x="407" y="1471"/>
                  </a:lnTo>
                  <a:lnTo>
                    <a:pt x="429" y="1470"/>
                  </a:lnTo>
                  <a:lnTo>
                    <a:pt x="450" y="1467"/>
                  </a:lnTo>
                  <a:lnTo>
                    <a:pt x="469" y="1463"/>
                  </a:lnTo>
                  <a:lnTo>
                    <a:pt x="490" y="1455"/>
                  </a:lnTo>
                  <a:lnTo>
                    <a:pt x="508" y="1446"/>
                  </a:lnTo>
                  <a:lnTo>
                    <a:pt x="526" y="1436"/>
                  </a:lnTo>
                  <a:lnTo>
                    <a:pt x="545" y="1424"/>
                  </a:lnTo>
                  <a:lnTo>
                    <a:pt x="562" y="1410"/>
                  </a:lnTo>
                  <a:lnTo>
                    <a:pt x="578" y="1393"/>
                  </a:lnTo>
                  <a:lnTo>
                    <a:pt x="595" y="1376"/>
                  </a:lnTo>
                  <a:lnTo>
                    <a:pt x="611" y="1357"/>
                  </a:lnTo>
                  <a:lnTo>
                    <a:pt x="626" y="1336"/>
                  </a:lnTo>
                  <a:lnTo>
                    <a:pt x="641" y="1313"/>
                  </a:lnTo>
                  <a:lnTo>
                    <a:pt x="655" y="1290"/>
                  </a:lnTo>
                  <a:lnTo>
                    <a:pt x="670" y="1265"/>
                  </a:lnTo>
                  <a:lnTo>
                    <a:pt x="683" y="1238"/>
                  </a:lnTo>
                  <a:lnTo>
                    <a:pt x="698" y="1238"/>
                  </a:lnTo>
                  <a:lnTo>
                    <a:pt x="698" y="1427"/>
                  </a:lnTo>
                  <a:lnTo>
                    <a:pt x="829" y="1427"/>
                  </a:lnTo>
                  <a:lnTo>
                    <a:pt x="829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" name="Freeform 135">
              <a:extLst>
                <a:ext uri="{FF2B5EF4-FFF2-40B4-BE49-F238E27FC236}">
                  <a16:creationId xmlns:a16="http://schemas.microsoft.com/office/drawing/2014/main" id="{31A6447A-06C7-4CE4-9385-FFE72970F171}"/>
                </a:ext>
              </a:extLst>
            </p:cNvPr>
            <p:cNvSpPr>
              <a:spLocks noChangeAspect="1"/>
            </p:cNvSpPr>
            <p:nvPr/>
          </p:nvSpPr>
          <p:spPr bwMode="black">
            <a:xfrm>
              <a:off x="4693" y="1860"/>
              <a:ext cx="42" cy="211"/>
            </a:xfrm>
            <a:custGeom>
              <a:avLst/>
              <a:gdLst>
                <a:gd name="T0" fmla="*/ 26 w 378"/>
                <a:gd name="T1" fmla="*/ 211 h 1892"/>
                <a:gd name="T2" fmla="*/ 10 w 378"/>
                <a:gd name="T3" fmla="*/ 211 h 1892"/>
                <a:gd name="T4" fmla="*/ 10 w 378"/>
                <a:gd name="T5" fmla="*/ 81 h 1892"/>
                <a:gd name="T6" fmla="*/ 0 w 378"/>
                <a:gd name="T7" fmla="*/ 81 h 1892"/>
                <a:gd name="T8" fmla="*/ 0 w 378"/>
                <a:gd name="T9" fmla="*/ 55 h 1892"/>
                <a:gd name="T10" fmla="*/ 10 w 378"/>
                <a:gd name="T11" fmla="*/ 55 h 1892"/>
                <a:gd name="T12" fmla="*/ 10 w 378"/>
                <a:gd name="T13" fmla="*/ 0 h 1892"/>
                <a:gd name="T14" fmla="*/ 26 w 378"/>
                <a:gd name="T15" fmla="*/ 0 h 1892"/>
                <a:gd name="T16" fmla="*/ 26 w 378"/>
                <a:gd name="T17" fmla="*/ 55 h 1892"/>
                <a:gd name="T18" fmla="*/ 42 w 378"/>
                <a:gd name="T19" fmla="*/ 55 h 1892"/>
                <a:gd name="T20" fmla="*/ 42 w 378"/>
                <a:gd name="T21" fmla="*/ 81 h 1892"/>
                <a:gd name="T22" fmla="*/ 26 w 378"/>
                <a:gd name="T23" fmla="*/ 81 h 1892"/>
                <a:gd name="T24" fmla="*/ 26 w 378"/>
                <a:gd name="T25" fmla="*/ 211 h 18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78" h="1892">
                  <a:moveTo>
                    <a:pt x="232" y="1892"/>
                  </a:moveTo>
                  <a:lnTo>
                    <a:pt x="87" y="1892"/>
                  </a:lnTo>
                  <a:lnTo>
                    <a:pt x="87" y="728"/>
                  </a:lnTo>
                  <a:lnTo>
                    <a:pt x="0" y="728"/>
                  </a:lnTo>
                  <a:lnTo>
                    <a:pt x="0" y="494"/>
                  </a:lnTo>
                  <a:lnTo>
                    <a:pt x="87" y="494"/>
                  </a:lnTo>
                  <a:lnTo>
                    <a:pt x="87" y="0"/>
                  </a:lnTo>
                  <a:lnTo>
                    <a:pt x="232" y="0"/>
                  </a:lnTo>
                  <a:lnTo>
                    <a:pt x="232" y="494"/>
                  </a:lnTo>
                  <a:lnTo>
                    <a:pt x="378" y="494"/>
                  </a:lnTo>
                  <a:lnTo>
                    <a:pt x="378" y="728"/>
                  </a:lnTo>
                  <a:lnTo>
                    <a:pt x="232" y="728"/>
                  </a:lnTo>
                  <a:lnTo>
                    <a:pt x="232" y="18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3" name="Freeform 136">
              <a:extLst>
                <a:ext uri="{FF2B5EF4-FFF2-40B4-BE49-F238E27FC236}">
                  <a16:creationId xmlns:a16="http://schemas.microsoft.com/office/drawing/2014/main" id="{4F8E7F10-06E9-431F-91CF-091201596853}"/>
                </a:ext>
              </a:extLst>
            </p:cNvPr>
            <p:cNvSpPr>
              <a:spLocks noChangeAspect="1" noEditPoints="1"/>
            </p:cNvSpPr>
            <p:nvPr/>
          </p:nvSpPr>
          <p:spPr bwMode="black">
            <a:xfrm>
              <a:off x="4748" y="1839"/>
              <a:ext cx="22" cy="232"/>
            </a:xfrm>
            <a:custGeom>
              <a:avLst/>
              <a:gdLst>
                <a:gd name="T0" fmla="*/ 5 w 203"/>
                <a:gd name="T1" fmla="*/ 232 h 2081"/>
                <a:gd name="T2" fmla="*/ 19 w 203"/>
                <a:gd name="T3" fmla="*/ 76 h 2081"/>
                <a:gd name="T4" fmla="*/ 22 w 203"/>
                <a:gd name="T5" fmla="*/ 18 h 2081"/>
                <a:gd name="T6" fmla="*/ 22 w 203"/>
                <a:gd name="T7" fmla="*/ 22 h 2081"/>
                <a:gd name="T8" fmla="*/ 21 w 203"/>
                <a:gd name="T9" fmla="*/ 26 h 2081"/>
                <a:gd name="T10" fmla="*/ 20 w 203"/>
                <a:gd name="T11" fmla="*/ 29 h 2081"/>
                <a:gd name="T12" fmla="*/ 19 w 203"/>
                <a:gd name="T13" fmla="*/ 32 h 2081"/>
                <a:gd name="T14" fmla="*/ 17 w 203"/>
                <a:gd name="T15" fmla="*/ 34 h 2081"/>
                <a:gd name="T16" fmla="*/ 15 w 203"/>
                <a:gd name="T17" fmla="*/ 36 h 2081"/>
                <a:gd name="T18" fmla="*/ 13 w 203"/>
                <a:gd name="T19" fmla="*/ 37 h 2081"/>
                <a:gd name="T20" fmla="*/ 11 w 203"/>
                <a:gd name="T21" fmla="*/ 37 h 2081"/>
                <a:gd name="T22" fmla="*/ 9 w 203"/>
                <a:gd name="T23" fmla="*/ 37 h 2081"/>
                <a:gd name="T24" fmla="*/ 7 w 203"/>
                <a:gd name="T25" fmla="*/ 36 h 2081"/>
                <a:gd name="T26" fmla="*/ 5 w 203"/>
                <a:gd name="T27" fmla="*/ 34 h 2081"/>
                <a:gd name="T28" fmla="*/ 4 w 203"/>
                <a:gd name="T29" fmla="*/ 32 h 2081"/>
                <a:gd name="T30" fmla="*/ 2 w 203"/>
                <a:gd name="T31" fmla="*/ 29 h 2081"/>
                <a:gd name="T32" fmla="*/ 1 w 203"/>
                <a:gd name="T33" fmla="*/ 26 h 2081"/>
                <a:gd name="T34" fmla="*/ 0 w 203"/>
                <a:gd name="T35" fmla="*/ 22 h 2081"/>
                <a:gd name="T36" fmla="*/ 0 w 203"/>
                <a:gd name="T37" fmla="*/ 18 h 2081"/>
                <a:gd name="T38" fmla="*/ 0 w 203"/>
                <a:gd name="T39" fmla="*/ 14 h 2081"/>
                <a:gd name="T40" fmla="*/ 1 w 203"/>
                <a:gd name="T41" fmla="*/ 11 h 2081"/>
                <a:gd name="T42" fmla="*/ 2 w 203"/>
                <a:gd name="T43" fmla="*/ 8 h 2081"/>
                <a:gd name="T44" fmla="*/ 4 w 203"/>
                <a:gd name="T45" fmla="*/ 5 h 2081"/>
                <a:gd name="T46" fmla="*/ 5 w 203"/>
                <a:gd name="T47" fmla="*/ 3 h 2081"/>
                <a:gd name="T48" fmla="*/ 7 w 203"/>
                <a:gd name="T49" fmla="*/ 1 h 2081"/>
                <a:gd name="T50" fmla="*/ 9 w 203"/>
                <a:gd name="T51" fmla="*/ 0 h 2081"/>
                <a:gd name="T52" fmla="*/ 11 w 203"/>
                <a:gd name="T53" fmla="*/ 0 h 2081"/>
                <a:gd name="T54" fmla="*/ 13 w 203"/>
                <a:gd name="T55" fmla="*/ 0 h 2081"/>
                <a:gd name="T56" fmla="*/ 15 w 203"/>
                <a:gd name="T57" fmla="*/ 1 h 2081"/>
                <a:gd name="T58" fmla="*/ 17 w 203"/>
                <a:gd name="T59" fmla="*/ 3 h 2081"/>
                <a:gd name="T60" fmla="*/ 19 w 203"/>
                <a:gd name="T61" fmla="*/ 5 h 2081"/>
                <a:gd name="T62" fmla="*/ 20 w 203"/>
                <a:gd name="T63" fmla="*/ 8 h 2081"/>
                <a:gd name="T64" fmla="*/ 21 w 203"/>
                <a:gd name="T65" fmla="*/ 11 h 2081"/>
                <a:gd name="T66" fmla="*/ 22 w 203"/>
                <a:gd name="T67" fmla="*/ 14 h 2081"/>
                <a:gd name="T68" fmla="*/ 22 w 203"/>
                <a:gd name="T69" fmla="*/ 18 h 208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03" h="2081">
                  <a:moveTo>
                    <a:pt x="174" y="2081"/>
                  </a:moveTo>
                  <a:lnTo>
                    <a:pt x="43" y="2081"/>
                  </a:lnTo>
                  <a:lnTo>
                    <a:pt x="43" y="683"/>
                  </a:lnTo>
                  <a:lnTo>
                    <a:pt x="174" y="683"/>
                  </a:lnTo>
                  <a:lnTo>
                    <a:pt x="174" y="2081"/>
                  </a:lnTo>
                  <a:close/>
                  <a:moveTo>
                    <a:pt x="203" y="160"/>
                  </a:moveTo>
                  <a:lnTo>
                    <a:pt x="203" y="178"/>
                  </a:lnTo>
                  <a:lnTo>
                    <a:pt x="201" y="197"/>
                  </a:lnTo>
                  <a:lnTo>
                    <a:pt x="199" y="214"/>
                  </a:lnTo>
                  <a:lnTo>
                    <a:pt x="196" y="230"/>
                  </a:lnTo>
                  <a:lnTo>
                    <a:pt x="191" y="245"/>
                  </a:lnTo>
                  <a:lnTo>
                    <a:pt x="186" y="259"/>
                  </a:lnTo>
                  <a:lnTo>
                    <a:pt x="181" y="273"/>
                  </a:lnTo>
                  <a:lnTo>
                    <a:pt x="174" y="285"/>
                  </a:lnTo>
                  <a:lnTo>
                    <a:pt x="167" y="296"/>
                  </a:lnTo>
                  <a:lnTo>
                    <a:pt x="159" y="306"/>
                  </a:lnTo>
                  <a:lnTo>
                    <a:pt x="151" y="315"/>
                  </a:lnTo>
                  <a:lnTo>
                    <a:pt x="142" y="321"/>
                  </a:lnTo>
                  <a:lnTo>
                    <a:pt x="132" y="328"/>
                  </a:lnTo>
                  <a:lnTo>
                    <a:pt x="122" y="331"/>
                  </a:lnTo>
                  <a:lnTo>
                    <a:pt x="112" y="334"/>
                  </a:lnTo>
                  <a:lnTo>
                    <a:pt x="102" y="334"/>
                  </a:lnTo>
                  <a:lnTo>
                    <a:pt x="93" y="334"/>
                  </a:lnTo>
                  <a:lnTo>
                    <a:pt x="84" y="331"/>
                  </a:lnTo>
                  <a:lnTo>
                    <a:pt x="76" y="328"/>
                  </a:lnTo>
                  <a:lnTo>
                    <a:pt x="67" y="321"/>
                  </a:lnTo>
                  <a:lnTo>
                    <a:pt x="58" y="315"/>
                  </a:lnTo>
                  <a:lnTo>
                    <a:pt x="50" y="306"/>
                  </a:lnTo>
                  <a:lnTo>
                    <a:pt x="42" y="296"/>
                  </a:lnTo>
                  <a:lnTo>
                    <a:pt x="35" y="285"/>
                  </a:lnTo>
                  <a:lnTo>
                    <a:pt x="27" y="273"/>
                  </a:lnTo>
                  <a:lnTo>
                    <a:pt x="21" y="259"/>
                  </a:lnTo>
                  <a:lnTo>
                    <a:pt x="14" y="245"/>
                  </a:lnTo>
                  <a:lnTo>
                    <a:pt x="10" y="230"/>
                  </a:lnTo>
                  <a:lnTo>
                    <a:pt x="5" y="214"/>
                  </a:lnTo>
                  <a:lnTo>
                    <a:pt x="2" y="197"/>
                  </a:lnTo>
                  <a:lnTo>
                    <a:pt x="0" y="178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7"/>
                  </a:lnTo>
                  <a:lnTo>
                    <a:pt x="5" y="112"/>
                  </a:lnTo>
                  <a:lnTo>
                    <a:pt x="10" y="98"/>
                  </a:lnTo>
                  <a:lnTo>
                    <a:pt x="14" y="84"/>
                  </a:lnTo>
                  <a:lnTo>
                    <a:pt x="21" y="70"/>
                  </a:lnTo>
                  <a:lnTo>
                    <a:pt x="27" y="58"/>
                  </a:lnTo>
                  <a:lnTo>
                    <a:pt x="35" y="47"/>
                  </a:lnTo>
                  <a:lnTo>
                    <a:pt x="42" y="37"/>
                  </a:lnTo>
                  <a:lnTo>
                    <a:pt x="50" y="27"/>
                  </a:lnTo>
                  <a:lnTo>
                    <a:pt x="58" y="19"/>
                  </a:lnTo>
                  <a:lnTo>
                    <a:pt x="67" y="13"/>
                  </a:lnTo>
                  <a:lnTo>
                    <a:pt x="76" y="7"/>
                  </a:lnTo>
                  <a:lnTo>
                    <a:pt x="84" y="3"/>
                  </a:lnTo>
                  <a:lnTo>
                    <a:pt x="93" y="1"/>
                  </a:lnTo>
                  <a:lnTo>
                    <a:pt x="102" y="0"/>
                  </a:lnTo>
                  <a:lnTo>
                    <a:pt x="112" y="1"/>
                  </a:lnTo>
                  <a:lnTo>
                    <a:pt x="122" y="3"/>
                  </a:lnTo>
                  <a:lnTo>
                    <a:pt x="132" y="7"/>
                  </a:lnTo>
                  <a:lnTo>
                    <a:pt x="142" y="13"/>
                  </a:lnTo>
                  <a:lnTo>
                    <a:pt x="151" y="19"/>
                  </a:lnTo>
                  <a:lnTo>
                    <a:pt x="159" y="27"/>
                  </a:lnTo>
                  <a:lnTo>
                    <a:pt x="167" y="37"/>
                  </a:lnTo>
                  <a:lnTo>
                    <a:pt x="174" y="47"/>
                  </a:lnTo>
                  <a:lnTo>
                    <a:pt x="181" y="58"/>
                  </a:lnTo>
                  <a:lnTo>
                    <a:pt x="186" y="70"/>
                  </a:lnTo>
                  <a:lnTo>
                    <a:pt x="191" y="84"/>
                  </a:lnTo>
                  <a:lnTo>
                    <a:pt x="196" y="98"/>
                  </a:lnTo>
                  <a:lnTo>
                    <a:pt x="199" y="112"/>
                  </a:lnTo>
                  <a:lnTo>
                    <a:pt x="201" y="127"/>
                  </a:lnTo>
                  <a:lnTo>
                    <a:pt x="203" y="144"/>
                  </a:lnTo>
                  <a:lnTo>
                    <a:pt x="203" y="1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4" name="Freeform 137">
              <a:extLst>
                <a:ext uri="{FF2B5EF4-FFF2-40B4-BE49-F238E27FC236}">
                  <a16:creationId xmlns:a16="http://schemas.microsoft.com/office/drawing/2014/main" id="{62B332B3-1C62-4BB9-A9D9-4361079D1D81}"/>
                </a:ext>
              </a:extLst>
            </p:cNvPr>
            <p:cNvSpPr>
              <a:spLocks noChangeAspect="1" noEditPoints="1"/>
            </p:cNvSpPr>
            <p:nvPr/>
          </p:nvSpPr>
          <p:spPr bwMode="black">
            <a:xfrm>
              <a:off x="4788" y="1912"/>
              <a:ext cx="97" cy="164"/>
            </a:xfrm>
            <a:custGeom>
              <a:avLst/>
              <a:gdLst>
                <a:gd name="T0" fmla="*/ 55 w 874"/>
                <a:gd name="T1" fmla="*/ 26 h 1471"/>
                <a:gd name="T2" fmla="*/ 64 w 874"/>
                <a:gd name="T3" fmla="*/ 30 h 1471"/>
                <a:gd name="T4" fmla="*/ 70 w 874"/>
                <a:gd name="T5" fmla="*/ 38 h 1471"/>
                <a:gd name="T6" fmla="*/ 76 w 874"/>
                <a:gd name="T7" fmla="*/ 47 h 1471"/>
                <a:gd name="T8" fmla="*/ 80 w 874"/>
                <a:gd name="T9" fmla="*/ 59 h 1471"/>
                <a:gd name="T10" fmla="*/ 82 w 874"/>
                <a:gd name="T11" fmla="*/ 73 h 1471"/>
                <a:gd name="T12" fmla="*/ 82 w 874"/>
                <a:gd name="T13" fmla="*/ 87 h 1471"/>
                <a:gd name="T14" fmla="*/ 80 w 874"/>
                <a:gd name="T15" fmla="*/ 101 h 1471"/>
                <a:gd name="T16" fmla="*/ 77 w 874"/>
                <a:gd name="T17" fmla="*/ 114 h 1471"/>
                <a:gd name="T18" fmla="*/ 72 w 874"/>
                <a:gd name="T19" fmla="*/ 125 h 1471"/>
                <a:gd name="T20" fmla="*/ 65 w 874"/>
                <a:gd name="T21" fmla="*/ 133 h 1471"/>
                <a:gd name="T22" fmla="*/ 57 w 874"/>
                <a:gd name="T23" fmla="*/ 138 h 1471"/>
                <a:gd name="T24" fmla="*/ 49 w 874"/>
                <a:gd name="T25" fmla="*/ 140 h 1471"/>
                <a:gd name="T26" fmla="*/ 40 w 874"/>
                <a:gd name="T27" fmla="*/ 138 h 1471"/>
                <a:gd name="T28" fmla="*/ 32 w 874"/>
                <a:gd name="T29" fmla="*/ 133 h 1471"/>
                <a:gd name="T30" fmla="*/ 26 w 874"/>
                <a:gd name="T31" fmla="*/ 125 h 1471"/>
                <a:gd name="T32" fmla="*/ 21 w 874"/>
                <a:gd name="T33" fmla="*/ 114 h 1471"/>
                <a:gd name="T34" fmla="*/ 18 w 874"/>
                <a:gd name="T35" fmla="*/ 101 h 1471"/>
                <a:gd name="T36" fmla="*/ 16 w 874"/>
                <a:gd name="T37" fmla="*/ 87 h 1471"/>
                <a:gd name="T38" fmla="*/ 17 w 874"/>
                <a:gd name="T39" fmla="*/ 73 h 1471"/>
                <a:gd name="T40" fmla="*/ 19 w 874"/>
                <a:gd name="T41" fmla="*/ 59 h 1471"/>
                <a:gd name="T42" fmla="*/ 22 w 874"/>
                <a:gd name="T43" fmla="*/ 47 h 1471"/>
                <a:gd name="T44" fmla="*/ 27 w 874"/>
                <a:gd name="T45" fmla="*/ 38 h 1471"/>
                <a:gd name="T46" fmla="*/ 34 w 874"/>
                <a:gd name="T47" fmla="*/ 30 h 1471"/>
                <a:gd name="T48" fmla="*/ 42 w 874"/>
                <a:gd name="T49" fmla="*/ 26 h 1471"/>
                <a:gd name="T50" fmla="*/ 49 w 874"/>
                <a:gd name="T51" fmla="*/ 164 h 1471"/>
                <a:gd name="T52" fmla="*/ 61 w 874"/>
                <a:gd name="T53" fmla="*/ 162 h 1471"/>
                <a:gd name="T54" fmla="*/ 72 w 874"/>
                <a:gd name="T55" fmla="*/ 154 h 1471"/>
                <a:gd name="T56" fmla="*/ 81 w 874"/>
                <a:gd name="T57" fmla="*/ 143 h 1471"/>
                <a:gd name="T58" fmla="*/ 89 w 874"/>
                <a:gd name="T59" fmla="*/ 128 h 1471"/>
                <a:gd name="T60" fmla="*/ 94 w 874"/>
                <a:gd name="T61" fmla="*/ 110 h 1471"/>
                <a:gd name="T62" fmla="*/ 97 w 874"/>
                <a:gd name="T63" fmla="*/ 90 h 1471"/>
                <a:gd name="T64" fmla="*/ 96 w 874"/>
                <a:gd name="T65" fmla="*/ 69 h 1471"/>
                <a:gd name="T66" fmla="*/ 93 w 874"/>
                <a:gd name="T67" fmla="*/ 49 h 1471"/>
                <a:gd name="T68" fmla="*/ 88 w 874"/>
                <a:gd name="T69" fmla="*/ 32 h 1471"/>
                <a:gd name="T70" fmla="*/ 80 w 874"/>
                <a:gd name="T71" fmla="*/ 18 h 1471"/>
                <a:gd name="T72" fmla="*/ 70 w 874"/>
                <a:gd name="T73" fmla="*/ 8 h 1471"/>
                <a:gd name="T74" fmla="*/ 58 w 874"/>
                <a:gd name="T75" fmla="*/ 2 h 1471"/>
                <a:gd name="T76" fmla="*/ 46 w 874"/>
                <a:gd name="T77" fmla="*/ 0 h 1471"/>
                <a:gd name="T78" fmla="*/ 34 w 874"/>
                <a:gd name="T79" fmla="*/ 4 h 1471"/>
                <a:gd name="T80" fmla="*/ 23 w 874"/>
                <a:gd name="T81" fmla="*/ 12 h 1471"/>
                <a:gd name="T82" fmla="*/ 14 w 874"/>
                <a:gd name="T83" fmla="*/ 24 h 1471"/>
                <a:gd name="T84" fmla="*/ 7 w 874"/>
                <a:gd name="T85" fmla="*/ 39 h 1471"/>
                <a:gd name="T86" fmla="*/ 2 w 874"/>
                <a:gd name="T87" fmla="*/ 57 h 1471"/>
                <a:gd name="T88" fmla="*/ 0 w 874"/>
                <a:gd name="T89" fmla="*/ 77 h 1471"/>
                <a:gd name="T90" fmla="*/ 1 w 874"/>
                <a:gd name="T91" fmla="*/ 98 h 1471"/>
                <a:gd name="T92" fmla="*/ 5 w 874"/>
                <a:gd name="T93" fmla="*/ 118 h 1471"/>
                <a:gd name="T94" fmla="*/ 11 w 874"/>
                <a:gd name="T95" fmla="*/ 134 h 1471"/>
                <a:gd name="T96" fmla="*/ 20 w 874"/>
                <a:gd name="T97" fmla="*/ 148 h 1471"/>
                <a:gd name="T98" fmla="*/ 30 w 874"/>
                <a:gd name="T99" fmla="*/ 158 h 1471"/>
                <a:gd name="T100" fmla="*/ 41 w 874"/>
                <a:gd name="T101" fmla="*/ 163 h 147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874" h="1471">
                  <a:moveTo>
                    <a:pt x="437" y="219"/>
                  </a:moveTo>
                  <a:lnTo>
                    <a:pt x="454" y="220"/>
                  </a:lnTo>
                  <a:lnTo>
                    <a:pt x="470" y="222"/>
                  </a:lnTo>
                  <a:lnTo>
                    <a:pt x="485" y="225"/>
                  </a:lnTo>
                  <a:lnTo>
                    <a:pt x="500" y="229"/>
                  </a:lnTo>
                  <a:lnTo>
                    <a:pt x="515" y="235"/>
                  </a:lnTo>
                  <a:lnTo>
                    <a:pt x="530" y="242"/>
                  </a:lnTo>
                  <a:lnTo>
                    <a:pt x="545" y="250"/>
                  </a:lnTo>
                  <a:lnTo>
                    <a:pt x="559" y="260"/>
                  </a:lnTo>
                  <a:lnTo>
                    <a:pt x="573" y="271"/>
                  </a:lnTo>
                  <a:lnTo>
                    <a:pt x="586" y="281"/>
                  </a:lnTo>
                  <a:lnTo>
                    <a:pt x="599" y="294"/>
                  </a:lnTo>
                  <a:lnTo>
                    <a:pt x="610" y="307"/>
                  </a:lnTo>
                  <a:lnTo>
                    <a:pt x="622" y="321"/>
                  </a:lnTo>
                  <a:lnTo>
                    <a:pt x="634" y="337"/>
                  </a:lnTo>
                  <a:lnTo>
                    <a:pt x="645" y="353"/>
                  </a:lnTo>
                  <a:lnTo>
                    <a:pt x="656" y="370"/>
                  </a:lnTo>
                  <a:lnTo>
                    <a:pt x="666" y="387"/>
                  </a:lnTo>
                  <a:lnTo>
                    <a:pt x="675" y="407"/>
                  </a:lnTo>
                  <a:lnTo>
                    <a:pt x="684" y="425"/>
                  </a:lnTo>
                  <a:lnTo>
                    <a:pt x="693" y="446"/>
                  </a:lnTo>
                  <a:lnTo>
                    <a:pt x="700" y="466"/>
                  </a:lnTo>
                  <a:lnTo>
                    <a:pt x="707" y="488"/>
                  </a:lnTo>
                  <a:lnTo>
                    <a:pt x="714" y="510"/>
                  </a:lnTo>
                  <a:lnTo>
                    <a:pt x="720" y="532"/>
                  </a:lnTo>
                  <a:lnTo>
                    <a:pt x="725" y="555"/>
                  </a:lnTo>
                  <a:lnTo>
                    <a:pt x="729" y="579"/>
                  </a:lnTo>
                  <a:lnTo>
                    <a:pt x="734" y="603"/>
                  </a:lnTo>
                  <a:lnTo>
                    <a:pt x="737" y="628"/>
                  </a:lnTo>
                  <a:lnTo>
                    <a:pt x="739" y="652"/>
                  </a:lnTo>
                  <a:lnTo>
                    <a:pt x="741" y="677"/>
                  </a:lnTo>
                  <a:lnTo>
                    <a:pt x="742" y="703"/>
                  </a:lnTo>
                  <a:lnTo>
                    <a:pt x="742" y="728"/>
                  </a:lnTo>
                  <a:lnTo>
                    <a:pt x="742" y="755"/>
                  </a:lnTo>
                  <a:lnTo>
                    <a:pt x="741" y="782"/>
                  </a:lnTo>
                  <a:lnTo>
                    <a:pt x="739" y="809"/>
                  </a:lnTo>
                  <a:lnTo>
                    <a:pt x="737" y="834"/>
                  </a:lnTo>
                  <a:lnTo>
                    <a:pt x="734" y="860"/>
                  </a:lnTo>
                  <a:lnTo>
                    <a:pt x="729" y="885"/>
                  </a:lnTo>
                  <a:lnTo>
                    <a:pt x="725" y="910"/>
                  </a:lnTo>
                  <a:lnTo>
                    <a:pt x="720" y="934"/>
                  </a:lnTo>
                  <a:lnTo>
                    <a:pt x="714" y="956"/>
                  </a:lnTo>
                  <a:lnTo>
                    <a:pt x="707" y="979"/>
                  </a:lnTo>
                  <a:lnTo>
                    <a:pt x="700" y="1001"/>
                  </a:lnTo>
                  <a:lnTo>
                    <a:pt x="693" y="1022"/>
                  </a:lnTo>
                  <a:lnTo>
                    <a:pt x="684" y="1043"/>
                  </a:lnTo>
                  <a:lnTo>
                    <a:pt x="675" y="1062"/>
                  </a:lnTo>
                  <a:lnTo>
                    <a:pt x="666" y="1082"/>
                  </a:lnTo>
                  <a:lnTo>
                    <a:pt x="656" y="1100"/>
                  </a:lnTo>
                  <a:lnTo>
                    <a:pt x="645" y="1118"/>
                  </a:lnTo>
                  <a:lnTo>
                    <a:pt x="634" y="1134"/>
                  </a:lnTo>
                  <a:lnTo>
                    <a:pt x="622" y="1149"/>
                  </a:lnTo>
                  <a:lnTo>
                    <a:pt x="610" y="1164"/>
                  </a:lnTo>
                  <a:lnTo>
                    <a:pt x="599" y="1177"/>
                  </a:lnTo>
                  <a:lnTo>
                    <a:pt x="586" y="1190"/>
                  </a:lnTo>
                  <a:lnTo>
                    <a:pt x="573" y="1201"/>
                  </a:lnTo>
                  <a:lnTo>
                    <a:pt x="559" y="1212"/>
                  </a:lnTo>
                  <a:lnTo>
                    <a:pt x="545" y="1221"/>
                  </a:lnTo>
                  <a:lnTo>
                    <a:pt x="530" y="1229"/>
                  </a:lnTo>
                  <a:lnTo>
                    <a:pt x="515" y="1237"/>
                  </a:lnTo>
                  <a:lnTo>
                    <a:pt x="500" y="1242"/>
                  </a:lnTo>
                  <a:lnTo>
                    <a:pt x="485" y="1246"/>
                  </a:lnTo>
                  <a:lnTo>
                    <a:pt x="470" y="1250"/>
                  </a:lnTo>
                  <a:lnTo>
                    <a:pt x="454" y="1252"/>
                  </a:lnTo>
                  <a:lnTo>
                    <a:pt x="437" y="1253"/>
                  </a:lnTo>
                  <a:lnTo>
                    <a:pt x="421" y="1252"/>
                  </a:lnTo>
                  <a:lnTo>
                    <a:pt x="405" y="1250"/>
                  </a:lnTo>
                  <a:lnTo>
                    <a:pt x="390" y="1246"/>
                  </a:lnTo>
                  <a:lnTo>
                    <a:pt x="375" y="1242"/>
                  </a:lnTo>
                  <a:lnTo>
                    <a:pt x="360" y="1237"/>
                  </a:lnTo>
                  <a:lnTo>
                    <a:pt x="345" y="1229"/>
                  </a:lnTo>
                  <a:lnTo>
                    <a:pt x="331" y="1221"/>
                  </a:lnTo>
                  <a:lnTo>
                    <a:pt x="318" y="1212"/>
                  </a:lnTo>
                  <a:lnTo>
                    <a:pt x="305" y="1201"/>
                  </a:lnTo>
                  <a:lnTo>
                    <a:pt x="292" y="1190"/>
                  </a:lnTo>
                  <a:lnTo>
                    <a:pt x="281" y="1177"/>
                  </a:lnTo>
                  <a:lnTo>
                    <a:pt x="269" y="1164"/>
                  </a:lnTo>
                  <a:lnTo>
                    <a:pt x="257" y="1149"/>
                  </a:lnTo>
                  <a:lnTo>
                    <a:pt x="246" y="1134"/>
                  </a:lnTo>
                  <a:lnTo>
                    <a:pt x="236" y="1118"/>
                  </a:lnTo>
                  <a:lnTo>
                    <a:pt x="226" y="1100"/>
                  </a:lnTo>
                  <a:lnTo>
                    <a:pt x="217" y="1082"/>
                  </a:lnTo>
                  <a:lnTo>
                    <a:pt x="208" y="1062"/>
                  </a:lnTo>
                  <a:lnTo>
                    <a:pt x="199" y="1043"/>
                  </a:lnTo>
                  <a:lnTo>
                    <a:pt x="192" y="1022"/>
                  </a:lnTo>
                  <a:lnTo>
                    <a:pt x="185" y="1001"/>
                  </a:lnTo>
                  <a:lnTo>
                    <a:pt x="179" y="979"/>
                  </a:lnTo>
                  <a:lnTo>
                    <a:pt x="172" y="956"/>
                  </a:lnTo>
                  <a:lnTo>
                    <a:pt x="167" y="934"/>
                  </a:lnTo>
                  <a:lnTo>
                    <a:pt x="163" y="910"/>
                  </a:lnTo>
                  <a:lnTo>
                    <a:pt x="158" y="885"/>
                  </a:lnTo>
                  <a:lnTo>
                    <a:pt x="154" y="860"/>
                  </a:lnTo>
                  <a:lnTo>
                    <a:pt x="152" y="834"/>
                  </a:lnTo>
                  <a:lnTo>
                    <a:pt x="149" y="809"/>
                  </a:lnTo>
                  <a:lnTo>
                    <a:pt x="148" y="782"/>
                  </a:lnTo>
                  <a:lnTo>
                    <a:pt x="146" y="755"/>
                  </a:lnTo>
                  <a:lnTo>
                    <a:pt x="146" y="728"/>
                  </a:lnTo>
                  <a:lnTo>
                    <a:pt x="146" y="703"/>
                  </a:lnTo>
                  <a:lnTo>
                    <a:pt x="148" y="677"/>
                  </a:lnTo>
                  <a:lnTo>
                    <a:pt x="149" y="652"/>
                  </a:lnTo>
                  <a:lnTo>
                    <a:pt x="152" y="628"/>
                  </a:lnTo>
                  <a:lnTo>
                    <a:pt x="154" y="603"/>
                  </a:lnTo>
                  <a:lnTo>
                    <a:pt x="158" y="579"/>
                  </a:lnTo>
                  <a:lnTo>
                    <a:pt x="163" y="555"/>
                  </a:lnTo>
                  <a:lnTo>
                    <a:pt x="167" y="532"/>
                  </a:lnTo>
                  <a:lnTo>
                    <a:pt x="172" y="510"/>
                  </a:lnTo>
                  <a:lnTo>
                    <a:pt x="179" y="488"/>
                  </a:lnTo>
                  <a:lnTo>
                    <a:pt x="185" y="466"/>
                  </a:lnTo>
                  <a:lnTo>
                    <a:pt x="192" y="446"/>
                  </a:lnTo>
                  <a:lnTo>
                    <a:pt x="199" y="425"/>
                  </a:lnTo>
                  <a:lnTo>
                    <a:pt x="208" y="407"/>
                  </a:lnTo>
                  <a:lnTo>
                    <a:pt x="217" y="387"/>
                  </a:lnTo>
                  <a:lnTo>
                    <a:pt x="226" y="370"/>
                  </a:lnTo>
                  <a:lnTo>
                    <a:pt x="236" y="353"/>
                  </a:lnTo>
                  <a:lnTo>
                    <a:pt x="246" y="337"/>
                  </a:lnTo>
                  <a:lnTo>
                    <a:pt x="257" y="321"/>
                  </a:lnTo>
                  <a:lnTo>
                    <a:pt x="269" y="307"/>
                  </a:lnTo>
                  <a:lnTo>
                    <a:pt x="281" y="294"/>
                  </a:lnTo>
                  <a:lnTo>
                    <a:pt x="292" y="281"/>
                  </a:lnTo>
                  <a:lnTo>
                    <a:pt x="305" y="271"/>
                  </a:lnTo>
                  <a:lnTo>
                    <a:pt x="318" y="260"/>
                  </a:lnTo>
                  <a:lnTo>
                    <a:pt x="331" y="250"/>
                  </a:lnTo>
                  <a:lnTo>
                    <a:pt x="345" y="242"/>
                  </a:lnTo>
                  <a:lnTo>
                    <a:pt x="360" y="235"/>
                  </a:lnTo>
                  <a:lnTo>
                    <a:pt x="375" y="229"/>
                  </a:lnTo>
                  <a:lnTo>
                    <a:pt x="390" y="225"/>
                  </a:lnTo>
                  <a:lnTo>
                    <a:pt x="405" y="222"/>
                  </a:lnTo>
                  <a:lnTo>
                    <a:pt x="421" y="220"/>
                  </a:lnTo>
                  <a:lnTo>
                    <a:pt x="437" y="219"/>
                  </a:lnTo>
                  <a:close/>
                  <a:moveTo>
                    <a:pt x="437" y="1471"/>
                  </a:moveTo>
                  <a:lnTo>
                    <a:pt x="460" y="1470"/>
                  </a:lnTo>
                  <a:lnTo>
                    <a:pt x="483" y="1467"/>
                  </a:lnTo>
                  <a:lnTo>
                    <a:pt x="506" y="1463"/>
                  </a:lnTo>
                  <a:lnTo>
                    <a:pt x="527" y="1456"/>
                  </a:lnTo>
                  <a:lnTo>
                    <a:pt x="549" y="1449"/>
                  </a:lnTo>
                  <a:lnTo>
                    <a:pt x="569" y="1439"/>
                  </a:lnTo>
                  <a:lnTo>
                    <a:pt x="590" y="1427"/>
                  </a:lnTo>
                  <a:lnTo>
                    <a:pt x="609" y="1414"/>
                  </a:lnTo>
                  <a:lnTo>
                    <a:pt x="629" y="1400"/>
                  </a:lnTo>
                  <a:lnTo>
                    <a:pt x="648" y="1384"/>
                  </a:lnTo>
                  <a:lnTo>
                    <a:pt x="667" y="1366"/>
                  </a:lnTo>
                  <a:lnTo>
                    <a:pt x="684" y="1348"/>
                  </a:lnTo>
                  <a:lnTo>
                    <a:pt x="701" y="1327"/>
                  </a:lnTo>
                  <a:lnTo>
                    <a:pt x="718" y="1306"/>
                  </a:lnTo>
                  <a:lnTo>
                    <a:pt x="734" y="1282"/>
                  </a:lnTo>
                  <a:lnTo>
                    <a:pt x="749" y="1258"/>
                  </a:lnTo>
                  <a:lnTo>
                    <a:pt x="763" y="1232"/>
                  </a:lnTo>
                  <a:lnTo>
                    <a:pt x="776" y="1206"/>
                  </a:lnTo>
                  <a:lnTo>
                    <a:pt x="789" y="1178"/>
                  </a:lnTo>
                  <a:lnTo>
                    <a:pt x="801" y="1149"/>
                  </a:lnTo>
                  <a:lnTo>
                    <a:pt x="813" y="1119"/>
                  </a:lnTo>
                  <a:lnTo>
                    <a:pt x="823" y="1088"/>
                  </a:lnTo>
                  <a:lnTo>
                    <a:pt x="832" y="1056"/>
                  </a:lnTo>
                  <a:lnTo>
                    <a:pt x="841" y="1022"/>
                  </a:lnTo>
                  <a:lnTo>
                    <a:pt x="848" y="989"/>
                  </a:lnTo>
                  <a:lnTo>
                    <a:pt x="855" y="954"/>
                  </a:lnTo>
                  <a:lnTo>
                    <a:pt x="860" y="919"/>
                  </a:lnTo>
                  <a:lnTo>
                    <a:pt x="866" y="882"/>
                  </a:lnTo>
                  <a:lnTo>
                    <a:pt x="869" y="845"/>
                  </a:lnTo>
                  <a:lnTo>
                    <a:pt x="872" y="806"/>
                  </a:lnTo>
                  <a:lnTo>
                    <a:pt x="873" y="768"/>
                  </a:lnTo>
                  <a:lnTo>
                    <a:pt x="874" y="728"/>
                  </a:lnTo>
                  <a:lnTo>
                    <a:pt x="873" y="690"/>
                  </a:lnTo>
                  <a:lnTo>
                    <a:pt x="872" y="654"/>
                  </a:lnTo>
                  <a:lnTo>
                    <a:pt x="869" y="617"/>
                  </a:lnTo>
                  <a:lnTo>
                    <a:pt x="866" y="580"/>
                  </a:lnTo>
                  <a:lnTo>
                    <a:pt x="860" y="544"/>
                  </a:lnTo>
                  <a:lnTo>
                    <a:pt x="855" y="510"/>
                  </a:lnTo>
                  <a:lnTo>
                    <a:pt x="848" y="476"/>
                  </a:lnTo>
                  <a:lnTo>
                    <a:pt x="841" y="443"/>
                  </a:lnTo>
                  <a:lnTo>
                    <a:pt x="832" y="410"/>
                  </a:lnTo>
                  <a:lnTo>
                    <a:pt x="823" y="379"/>
                  </a:lnTo>
                  <a:lnTo>
                    <a:pt x="813" y="348"/>
                  </a:lnTo>
                  <a:lnTo>
                    <a:pt x="801" y="319"/>
                  </a:lnTo>
                  <a:lnTo>
                    <a:pt x="789" y="291"/>
                  </a:lnTo>
                  <a:lnTo>
                    <a:pt x="776" y="263"/>
                  </a:lnTo>
                  <a:lnTo>
                    <a:pt x="763" y="237"/>
                  </a:lnTo>
                  <a:lnTo>
                    <a:pt x="749" y="212"/>
                  </a:lnTo>
                  <a:lnTo>
                    <a:pt x="734" y="187"/>
                  </a:lnTo>
                  <a:lnTo>
                    <a:pt x="718" y="165"/>
                  </a:lnTo>
                  <a:lnTo>
                    <a:pt x="701" y="144"/>
                  </a:lnTo>
                  <a:lnTo>
                    <a:pt x="684" y="123"/>
                  </a:lnTo>
                  <a:lnTo>
                    <a:pt x="667" y="105"/>
                  </a:lnTo>
                  <a:lnTo>
                    <a:pt x="648" y="88"/>
                  </a:lnTo>
                  <a:lnTo>
                    <a:pt x="629" y="72"/>
                  </a:lnTo>
                  <a:lnTo>
                    <a:pt x="609" y="58"/>
                  </a:lnTo>
                  <a:lnTo>
                    <a:pt x="590" y="45"/>
                  </a:lnTo>
                  <a:lnTo>
                    <a:pt x="569" y="33"/>
                  </a:lnTo>
                  <a:lnTo>
                    <a:pt x="549" y="23"/>
                  </a:lnTo>
                  <a:lnTo>
                    <a:pt x="527" y="15"/>
                  </a:lnTo>
                  <a:lnTo>
                    <a:pt x="506" y="9"/>
                  </a:lnTo>
                  <a:lnTo>
                    <a:pt x="483" y="5"/>
                  </a:lnTo>
                  <a:lnTo>
                    <a:pt x="460" y="1"/>
                  </a:lnTo>
                  <a:lnTo>
                    <a:pt x="437" y="0"/>
                  </a:lnTo>
                  <a:lnTo>
                    <a:pt x="415" y="1"/>
                  </a:lnTo>
                  <a:lnTo>
                    <a:pt x="392" y="5"/>
                  </a:lnTo>
                  <a:lnTo>
                    <a:pt x="369" y="9"/>
                  </a:lnTo>
                  <a:lnTo>
                    <a:pt x="348" y="15"/>
                  </a:lnTo>
                  <a:lnTo>
                    <a:pt x="326" y="23"/>
                  </a:lnTo>
                  <a:lnTo>
                    <a:pt x="305" y="33"/>
                  </a:lnTo>
                  <a:lnTo>
                    <a:pt x="285" y="45"/>
                  </a:lnTo>
                  <a:lnTo>
                    <a:pt x="264" y="58"/>
                  </a:lnTo>
                  <a:lnTo>
                    <a:pt x="245" y="72"/>
                  </a:lnTo>
                  <a:lnTo>
                    <a:pt x="226" y="88"/>
                  </a:lnTo>
                  <a:lnTo>
                    <a:pt x="208" y="105"/>
                  </a:lnTo>
                  <a:lnTo>
                    <a:pt x="191" y="123"/>
                  </a:lnTo>
                  <a:lnTo>
                    <a:pt x="173" y="144"/>
                  </a:lnTo>
                  <a:lnTo>
                    <a:pt x="157" y="165"/>
                  </a:lnTo>
                  <a:lnTo>
                    <a:pt x="141" y="187"/>
                  </a:lnTo>
                  <a:lnTo>
                    <a:pt x="126" y="212"/>
                  </a:lnTo>
                  <a:lnTo>
                    <a:pt x="112" y="237"/>
                  </a:lnTo>
                  <a:lnTo>
                    <a:pt x="98" y="263"/>
                  </a:lnTo>
                  <a:lnTo>
                    <a:pt x="86" y="291"/>
                  </a:lnTo>
                  <a:lnTo>
                    <a:pt x="73" y="319"/>
                  </a:lnTo>
                  <a:lnTo>
                    <a:pt x="62" y="348"/>
                  </a:lnTo>
                  <a:lnTo>
                    <a:pt x="52" y="379"/>
                  </a:lnTo>
                  <a:lnTo>
                    <a:pt x="43" y="410"/>
                  </a:lnTo>
                  <a:lnTo>
                    <a:pt x="34" y="443"/>
                  </a:lnTo>
                  <a:lnTo>
                    <a:pt x="26" y="476"/>
                  </a:lnTo>
                  <a:lnTo>
                    <a:pt x="20" y="510"/>
                  </a:lnTo>
                  <a:lnTo>
                    <a:pt x="13" y="544"/>
                  </a:lnTo>
                  <a:lnTo>
                    <a:pt x="9" y="580"/>
                  </a:lnTo>
                  <a:lnTo>
                    <a:pt x="6" y="617"/>
                  </a:lnTo>
                  <a:lnTo>
                    <a:pt x="3" y="654"/>
                  </a:lnTo>
                  <a:lnTo>
                    <a:pt x="2" y="690"/>
                  </a:lnTo>
                  <a:lnTo>
                    <a:pt x="0" y="728"/>
                  </a:lnTo>
                  <a:lnTo>
                    <a:pt x="2" y="768"/>
                  </a:lnTo>
                  <a:lnTo>
                    <a:pt x="3" y="806"/>
                  </a:lnTo>
                  <a:lnTo>
                    <a:pt x="6" y="845"/>
                  </a:lnTo>
                  <a:lnTo>
                    <a:pt x="10" y="882"/>
                  </a:lnTo>
                  <a:lnTo>
                    <a:pt x="14" y="919"/>
                  </a:lnTo>
                  <a:lnTo>
                    <a:pt x="21" y="954"/>
                  </a:lnTo>
                  <a:lnTo>
                    <a:pt x="27" y="989"/>
                  </a:lnTo>
                  <a:lnTo>
                    <a:pt x="36" y="1022"/>
                  </a:lnTo>
                  <a:lnTo>
                    <a:pt x="45" y="1056"/>
                  </a:lnTo>
                  <a:lnTo>
                    <a:pt x="55" y="1088"/>
                  </a:lnTo>
                  <a:lnTo>
                    <a:pt x="65" y="1119"/>
                  </a:lnTo>
                  <a:lnTo>
                    <a:pt x="77" y="1149"/>
                  </a:lnTo>
                  <a:lnTo>
                    <a:pt x="90" y="1178"/>
                  </a:lnTo>
                  <a:lnTo>
                    <a:pt x="103" y="1206"/>
                  </a:lnTo>
                  <a:lnTo>
                    <a:pt x="117" y="1232"/>
                  </a:lnTo>
                  <a:lnTo>
                    <a:pt x="131" y="1258"/>
                  </a:lnTo>
                  <a:lnTo>
                    <a:pt x="146" y="1282"/>
                  </a:lnTo>
                  <a:lnTo>
                    <a:pt x="163" y="1306"/>
                  </a:lnTo>
                  <a:lnTo>
                    <a:pt x="180" y="1327"/>
                  </a:lnTo>
                  <a:lnTo>
                    <a:pt x="196" y="1348"/>
                  </a:lnTo>
                  <a:lnTo>
                    <a:pt x="215" y="1366"/>
                  </a:lnTo>
                  <a:lnTo>
                    <a:pt x="233" y="1384"/>
                  </a:lnTo>
                  <a:lnTo>
                    <a:pt x="251" y="1400"/>
                  </a:lnTo>
                  <a:lnTo>
                    <a:pt x="271" y="1414"/>
                  </a:lnTo>
                  <a:lnTo>
                    <a:pt x="290" y="1427"/>
                  </a:lnTo>
                  <a:lnTo>
                    <a:pt x="311" y="1439"/>
                  </a:lnTo>
                  <a:lnTo>
                    <a:pt x="330" y="1449"/>
                  </a:lnTo>
                  <a:lnTo>
                    <a:pt x="352" y="1456"/>
                  </a:lnTo>
                  <a:lnTo>
                    <a:pt x="373" y="1463"/>
                  </a:lnTo>
                  <a:lnTo>
                    <a:pt x="394" y="1467"/>
                  </a:lnTo>
                  <a:lnTo>
                    <a:pt x="416" y="1470"/>
                  </a:lnTo>
                  <a:lnTo>
                    <a:pt x="437" y="14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5" name="Freeform 138">
              <a:extLst>
                <a:ext uri="{FF2B5EF4-FFF2-40B4-BE49-F238E27FC236}">
                  <a16:creationId xmlns:a16="http://schemas.microsoft.com/office/drawing/2014/main" id="{BF8A3287-1DFE-48BB-AA2D-DC33D0CBC62F}"/>
                </a:ext>
              </a:extLst>
            </p:cNvPr>
            <p:cNvSpPr>
              <a:spLocks noChangeAspect="1"/>
            </p:cNvSpPr>
            <p:nvPr/>
          </p:nvSpPr>
          <p:spPr bwMode="black">
            <a:xfrm>
              <a:off x="4903" y="1912"/>
              <a:ext cx="74" cy="159"/>
            </a:xfrm>
            <a:custGeom>
              <a:avLst/>
              <a:gdLst>
                <a:gd name="T0" fmla="*/ 17 w 669"/>
                <a:gd name="T1" fmla="*/ 20 h 1427"/>
                <a:gd name="T2" fmla="*/ 20 w 669"/>
                <a:gd name="T3" fmla="*/ 15 h 1427"/>
                <a:gd name="T4" fmla="*/ 23 w 669"/>
                <a:gd name="T5" fmla="*/ 11 h 1427"/>
                <a:gd name="T6" fmla="*/ 26 w 669"/>
                <a:gd name="T7" fmla="*/ 7 h 1427"/>
                <a:gd name="T8" fmla="*/ 30 w 669"/>
                <a:gd name="T9" fmla="*/ 5 h 1427"/>
                <a:gd name="T10" fmla="*/ 33 w 669"/>
                <a:gd name="T11" fmla="*/ 2 h 1427"/>
                <a:gd name="T12" fmla="*/ 37 w 669"/>
                <a:gd name="T13" fmla="*/ 1 h 1427"/>
                <a:gd name="T14" fmla="*/ 41 w 669"/>
                <a:gd name="T15" fmla="*/ 0 h 1427"/>
                <a:gd name="T16" fmla="*/ 46 w 669"/>
                <a:gd name="T17" fmla="*/ 0 h 1427"/>
                <a:gd name="T18" fmla="*/ 50 w 669"/>
                <a:gd name="T19" fmla="*/ 1 h 1427"/>
                <a:gd name="T20" fmla="*/ 54 w 669"/>
                <a:gd name="T21" fmla="*/ 2 h 1427"/>
                <a:gd name="T22" fmla="*/ 58 w 669"/>
                <a:gd name="T23" fmla="*/ 4 h 1427"/>
                <a:gd name="T24" fmla="*/ 61 w 669"/>
                <a:gd name="T25" fmla="*/ 7 h 1427"/>
                <a:gd name="T26" fmla="*/ 63 w 669"/>
                <a:gd name="T27" fmla="*/ 10 h 1427"/>
                <a:gd name="T28" fmla="*/ 65 w 669"/>
                <a:gd name="T29" fmla="*/ 14 h 1427"/>
                <a:gd name="T30" fmla="*/ 67 w 669"/>
                <a:gd name="T31" fmla="*/ 18 h 1427"/>
                <a:gd name="T32" fmla="*/ 69 w 669"/>
                <a:gd name="T33" fmla="*/ 22 h 1427"/>
                <a:gd name="T34" fmla="*/ 71 w 669"/>
                <a:gd name="T35" fmla="*/ 27 h 1427"/>
                <a:gd name="T36" fmla="*/ 72 w 669"/>
                <a:gd name="T37" fmla="*/ 33 h 1427"/>
                <a:gd name="T38" fmla="*/ 72 w 669"/>
                <a:gd name="T39" fmla="*/ 38 h 1427"/>
                <a:gd name="T40" fmla="*/ 73 w 669"/>
                <a:gd name="T41" fmla="*/ 47 h 1427"/>
                <a:gd name="T42" fmla="*/ 74 w 669"/>
                <a:gd name="T43" fmla="*/ 60 h 1427"/>
                <a:gd name="T44" fmla="*/ 74 w 669"/>
                <a:gd name="T45" fmla="*/ 159 h 1427"/>
                <a:gd name="T46" fmla="*/ 60 w 669"/>
                <a:gd name="T47" fmla="*/ 72 h 1427"/>
                <a:gd name="T48" fmla="*/ 59 w 669"/>
                <a:gd name="T49" fmla="*/ 62 h 1427"/>
                <a:gd name="T50" fmla="*/ 59 w 669"/>
                <a:gd name="T51" fmla="*/ 54 h 1427"/>
                <a:gd name="T52" fmla="*/ 58 w 669"/>
                <a:gd name="T53" fmla="*/ 46 h 1427"/>
                <a:gd name="T54" fmla="*/ 57 w 669"/>
                <a:gd name="T55" fmla="*/ 42 h 1427"/>
                <a:gd name="T56" fmla="*/ 56 w 669"/>
                <a:gd name="T57" fmla="*/ 39 h 1427"/>
                <a:gd name="T58" fmla="*/ 55 w 669"/>
                <a:gd name="T59" fmla="*/ 36 h 1427"/>
                <a:gd name="T60" fmla="*/ 54 w 669"/>
                <a:gd name="T61" fmla="*/ 33 h 1427"/>
                <a:gd name="T62" fmla="*/ 52 w 669"/>
                <a:gd name="T63" fmla="*/ 30 h 1427"/>
                <a:gd name="T64" fmla="*/ 50 w 669"/>
                <a:gd name="T65" fmla="*/ 28 h 1427"/>
                <a:gd name="T66" fmla="*/ 48 w 669"/>
                <a:gd name="T67" fmla="*/ 27 h 1427"/>
                <a:gd name="T68" fmla="*/ 45 w 669"/>
                <a:gd name="T69" fmla="*/ 25 h 1427"/>
                <a:gd name="T70" fmla="*/ 42 w 669"/>
                <a:gd name="T71" fmla="*/ 25 h 1427"/>
                <a:gd name="T72" fmla="*/ 39 w 669"/>
                <a:gd name="T73" fmla="*/ 24 h 1427"/>
                <a:gd name="T74" fmla="*/ 35 w 669"/>
                <a:gd name="T75" fmla="*/ 25 h 1427"/>
                <a:gd name="T76" fmla="*/ 32 w 669"/>
                <a:gd name="T77" fmla="*/ 26 h 1427"/>
                <a:gd name="T78" fmla="*/ 29 w 669"/>
                <a:gd name="T79" fmla="*/ 28 h 1427"/>
                <a:gd name="T80" fmla="*/ 26 w 669"/>
                <a:gd name="T81" fmla="*/ 30 h 1427"/>
                <a:gd name="T82" fmla="*/ 24 w 669"/>
                <a:gd name="T83" fmla="*/ 33 h 1427"/>
                <a:gd name="T84" fmla="*/ 22 w 669"/>
                <a:gd name="T85" fmla="*/ 37 h 1427"/>
                <a:gd name="T86" fmla="*/ 21 w 669"/>
                <a:gd name="T87" fmla="*/ 41 h 1427"/>
                <a:gd name="T88" fmla="*/ 19 w 669"/>
                <a:gd name="T89" fmla="*/ 45 h 1427"/>
                <a:gd name="T90" fmla="*/ 18 w 669"/>
                <a:gd name="T91" fmla="*/ 50 h 1427"/>
                <a:gd name="T92" fmla="*/ 18 w 669"/>
                <a:gd name="T93" fmla="*/ 54 h 1427"/>
                <a:gd name="T94" fmla="*/ 17 w 669"/>
                <a:gd name="T95" fmla="*/ 65 h 1427"/>
                <a:gd name="T96" fmla="*/ 16 w 669"/>
                <a:gd name="T97" fmla="*/ 75 h 1427"/>
                <a:gd name="T98" fmla="*/ 16 w 669"/>
                <a:gd name="T99" fmla="*/ 86 h 1427"/>
                <a:gd name="T100" fmla="*/ 0 w 669"/>
                <a:gd name="T101" fmla="*/ 159 h 1427"/>
                <a:gd name="T102" fmla="*/ 16 w 669"/>
                <a:gd name="T103" fmla="*/ 3 h 142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69" h="1427">
                  <a:moveTo>
                    <a:pt x="144" y="205"/>
                  </a:moveTo>
                  <a:lnTo>
                    <a:pt x="156" y="181"/>
                  </a:lnTo>
                  <a:lnTo>
                    <a:pt x="168" y="158"/>
                  </a:lnTo>
                  <a:lnTo>
                    <a:pt x="180" y="138"/>
                  </a:lnTo>
                  <a:lnTo>
                    <a:pt x="193" y="117"/>
                  </a:lnTo>
                  <a:lnTo>
                    <a:pt x="207" y="99"/>
                  </a:lnTo>
                  <a:lnTo>
                    <a:pt x="222" y="82"/>
                  </a:lnTo>
                  <a:lnTo>
                    <a:pt x="236" y="67"/>
                  </a:lnTo>
                  <a:lnTo>
                    <a:pt x="253" y="53"/>
                  </a:lnTo>
                  <a:lnTo>
                    <a:pt x="268" y="41"/>
                  </a:lnTo>
                  <a:lnTo>
                    <a:pt x="284" y="30"/>
                  </a:lnTo>
                  <a:lnTo>
                    <a:pt x="301" y="22"/>
                  </a:lnTo>
                  <a:lnTo>
                    <a:pt x="319" y="14"/>
                  </a:lnTo>
                  <a:lnTo>
                    <a:pt x="337" y="8"/>
                  </a:lnTo>
                  <a:lnTo>
                    <a:pt x="354" y="5"/>
                  </a:lnTo>
                  <a:lnTo>
                    <a:pt x="374" y="1"/>
                  </a:lnTo>
                  <a:lnTo>
                    <a:pt x="392" y="0"/>
                  </a:lnTo>
                  <a:lnTo>
                    <a:pt x="414" y="1"/>
                  </a:lnTo>
                  <a:lnTo>
                    <a:pt x="433" y="3"/>
                  </a:lnTo>
                  <a:lnTo>
                    <a:pt x="453" y="8"/>
                  </a:lnTo>
                  <a:lnTo>
                    <a:pt x="471" y="13"/>
                  </a:lnTo>
                  <a:lnTo>
                    <a:pt x="488" y="20"/>
                  </a:lnTo>
                  <a:lnTo>
                    <a:pt x="505" y="28"/>
                  </a:lnTo>
                  <a:lnTo>
                    <a:pt x="520" y="38"/>
                  </a:lnTo>
                  <a:lnTo>
                    <a:pt x="534" y="49"/>
                  </a:lnTo>
                  <a:lnTo>
                    <a:pt x="547" y="61"/>
                  </a:lnTo>
                  <a:lnTo>
                    <a:pt x="560" y="75"/>
                  </a:lnTo>
                  <a:lnTo>
                    <a:pt x="572" y="89"/>
                  </a:lnTo>
                  <a:lnTo>
                    <a:pt x="583" y="105"/>
                  </a:lnTo>
                  <a:lnTo>
                    <a:pt x="592" y="122"/>
                  </a:lnTo>
                  <a:lnTo>
                    <a:pt x="602" y="140"/>
                  </a:lnTo>
                  <a:lnTo>
                    <a:pt x="610" y="159"/>
                  </a:lnTo>
                  <a:lnTo>
                    <a:pt x="618" y="179"/>
                  </a:lnTo>
                  <a:lnTo>
                    <a:pt x="625" y="200"/>
                  </a:lnTo>
                  <a:lnTo>
                    <a:pt x="631" y="222"/>
                  </a:lnTo>
                  <a:lnTo>
                    <a:pt x="638" y="245"/>
                  </a:lnTo>
                  <a:lnTo>
                    <a:pt x="643" y="268"/>
                  </a:lnTo>
                  <a:lnTo>
                    <a:pt x="647" y="292"/>
                  </a:lnTo>
                  <a:lnTo>
                    <a:pt x="652" y="317"/>
                  </a:lnTo>
                  <a:lnTo>
                    <a:pt x="655" y="343"/>
                  </a:lnTo>
                  <a:lnTo>
                    <a:pt x="658" y="369"/>
                  </a:lnTo>
                  <a:lnTo>
                    <a:pt x="664" y="423"/>
                  </a:lnTo>
                  <a:lnTo>
                    <a:pt x="667" y="480"/>
                  </a:lnTo>
                  <a:lnTo>
                    <a:pt x="668" y="538"/>
                  </a:lnTo>
                  <a:lnTo>
                    <a:pt x="669" y="597"/>
                  </a:lnTo>
                  <a:lnTo>
                    <a:pt x="669" y="1427"/>
                  </a:lnTo>
                  <a:lnTo>
                    <a:pt x="538" y="1427"/>
                  </a:lnTo>
                  <a:lnTo>
                    <a:pt x="538" y="642"/>
                  </a:lnTo>
                  <a:lnTo>
                    <a:pt x="537" y="601"/>
                  </a:lnTo>
                  <a:lnTo>
                    <a:pt x="537" y="560"/>
                  </a:lnTo>
                  <a:lnTo>
                    <a:pt x="535" y="522"/>
                  </a:lnTo>
                  <a:lnTo>
                    <a:pt x="533" y="484"/>
                  </a:lnTo>
                  <a:lnTo>
                    <a:pt x="530" y="447"/>
                  </a:lnTo>
                  <a:lnTo>
                    <a:pt x="524" y="411"/>
                  </a:lnTo>
                  <a:lnTo>
                    <a:pt x="521" y="395"/>
                  </a:lnTo>
                  <a:lnTo>
                    <a:pt x="518" y="379"/>
                  </a:lnTo>
                  <a:lnTo>
                    <a:pt x="513" y="364"/>
                  </a:lnTo>
                  <a:lnTo>
                    <a:pt x="509" y="348"/>
                  </a:lnTo>
                  <a:lnTo>
                    <a:pt x="504" y="334"/>
                  </a:lnTo>
                  <a:lnTo>
                    <a:pt x="498" y="320"/>
                  </a:lnTo>
                  <a:lnTo>
                    <a:pt x="492" y="307"/>
                  </a:lnTo>
                  <a:lnTo>
                    <a:pt x="485" y="295"/>
                  </a:lnTo>
                  <a:lnTo>
                    <a:pt x="478" y="284"/>
                  </a:lnTo>
                  <a:lnTo>
                    <a:pt x="470" y="273"/>
                  </a:lnTo>
                  <a:lnTo>
                    <a:pt x="461" y="263"/>
                  </a:lnTo>
                  <a:lnTo>
                    <a:pt x="452" y="254"/>
                  </a:lnTo>
                  <a:lnTo>
                    <a:pt x="442" y="247"/>
                  </a:lnTo>
                  <a:lnTo>
                    <a:pt x="431" y="239"/>
                  </a:lnTo>
                  <a:lnTo>
                    <a:pt x="419" y="233"/>
                  </a:lnTo>
                  <a:lnTo>
                    <a:pt x="407" y="228"/>
                  </a:lnTo>
                  <a:lnTo>
                    <a:pt x="393" y="224"/>
                  </a:lnTo>
                  <a:lnTo>
                    <a:pt x="379" y="222"/>
                  </a:lnTo>
                  <a:lnTo>
                    <a:pt x="364" y="220"/>
                  </a:lnTo>
                  <a:lnTo>
                    <a:pt x="349" y="219"/>
                  </a:lnTo>
                  <a:lnTo>
                    <a:pt x="332" y="220"/>
                  </a:lnTo>
                  <a:lnTo>
                    <a:pt x="315" y="223"/>
                  </a:lnTo>
                  <a:lnTo>
                    <a:pt x="300" y="226"/>
                  </a:lnTo>
                  <a:lnTo>
                    <a:pt x="285" y="233"/>
                  </a:lnTo>
                  <a:lnTo>
                    <a:pt x="272" y="240"/>
                  </a:lnTo>
                  <a:lnTo>
                    <a:pt x="259" y="249"/>
                  </a:lnTo>
                  <a:lnTo>
                    <a:pt x="248" y="259"/>
                  </a:lnTo>
                  <a:lnTo>
                    <a:pt x="236" y="271"/>
                  </a:lnTo>
                  <a:lnTo>
                    <a:pt x="227" y="284"/>
                  </a:lnTo>
                  <a:lnTo>
                    <a:pt x="217" y="298"/>
                  </a:lnTo>
                  <a:lnTo>
                    <a:pt x="209" y="313"/>
                  </a:lnTo>
                  <a:lnTo>
                    <a:pt x="201" y="329"/>
                  </a:lnTo>
                  <a:lnTo>
                    <a:pt x="193" y="346"/>
                  </a:lnTo>
                  <a:lnTo>
                    <a:pt x="187" y="364"/>
                  </a:lnTo>
                  <a:lnTo>
                    <a:pt x="181" y="383"/>
                  </a:lnTo>
                  <a:lnTo>
                    <a:pt x="176" y="403"/>
                  </a:lnTo>
                  <a:lnTo>
                    <a:pt x="170" y="423"/>
                  </a:lnTo>
                  <a:lnTo>
                    <a:pt x="166" y="445"/>
                  </a:lnTo>
                  <a:lnTo>
                    <a:pt x="163" y="466"/>
                  </a:lnTo>
                  <a:lnTo>
                    <a:pt x="160" y="488"/>
                  </a:lnTo>
                  <a:lnTo>
                    <a:pt x="154" y="535"/>
                  </a:lnTo>
                  <a:lnTo>
                    <a:pt x="150" y="581"/>
                  </a:lnTo>
                  <a:lnTo>
                    <a:pt x="148" y="630"/>
                  </a:lnTo>
                  <a:lnTo>
                    <a:pt x="146" y="677"/>
                  </a:lnTo>
                  <a:lnTo>
                    <a:pt x="144" y="725"/>
                  </a:lnTo>
                  <a:lnTo>
                    <a:pt x="144" y="772"/>
                  </a:lnTo>
                  <a:lnTo>
                    <a:pt x="144" y="1427"/>
                  </a:lnTo>
                  <a:lnTo>
                    <a:pt x="0" y="1427"/>
                  </a:lnTo>
                  <a:lnTo>
                    <a:pt x="0" y="29"/>
                  </a:lnTo>
                  <a:lnTo>
                    <a:pt x="144" y="29"/>
                  </a:lnTo>
                  <a:lnTo>
                    <a:pt x="144" y="2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" name="Freeform 139">
              <a:extLst>
                <a:ext uri="{FF2B5EF4-FFF2-40B4-BE49-F238E27FC236}">
                  <a16:creationId xmlns:a16="http://schemas.microsoft.com/office/drawing/2014/main" id="{8BA27A5E-F26B-47AA-BCD5-1E352F3A9A3A}"/>
                </a:ext>
              </a:extLst>
            </p:cNvPr>
            <p:cNvSpPr>
              <a:spLocks noChangeAspect="1" noEditPoints="1"/>
            </p:cNvSpPr>
            <p:nvPr/>
          </p:nvSpPr>
          <p:spPr bwMode="black">
            <a:xfrm>
              <a:off x="4995" y="1912"/>
              <a:ext cx="94" cy="164"/>
            </a:xfrm>
            <a:custGeom>
              <a:avLst/>
              <a:gdLst>
                <a:gd name="T0" fmla="*/ 52 w 845"/>
                <a:gd name="T1" fmla="*/ 25 h 1471"/>
                <a:gd name="T2" fmla="*/ 59 w 845"/>
                <a:gd name="T3" fmla="*/ 28 h 1471"/>
                <a:gd name="T4" fmla="*/ 64 w 845"/>
                <a:gd name="T5" fmla="*/ 32 h 1471"/>
                <a:gd name="T6" fmla="*/ 69 w 845"/>
                <a:gd name="T7" fmla="*/ 39 h 1471"/>
                <a:gd name="T8" fmla="*/ 72 w 845"/>
                <a:gd name="T9" fmla="*/ 46 h 1471"/>
                <a:gd name="T10" fmla="*/ 75 w 845"/>
                <a:gd name="T11" fmla="*/ 56 h 1471"/>
                <a:gd name="T12" fmla="*/ 77 w 845"/>
                <a:gd name="T13" fmla="*/ 66 h 1471"/>
                <a:gd name="T14" fmla="*/ 78 w 845"/>
                <a:gd name="T15" fmla="*/ 77 h 1471"/>
                <a:gd name="T16" fmla="*/ 77 w 845"/>
                <a:gd name="T17" fmla="*/ 94 h 1471"/>
                <a:gd name="T18" fmla="*/ 75 w 845"/>
                <a:gd name="T19" fmla="*/ 105 h 1471"/>
                <a:gd name="T20" fmla="*/ 73 w 845"/>
                <a:gd name="T21" fmla="*/ 115 h 1471"/>
                <a:gd name="T22" fmla="*/ 69 w 845"/>
                <a:gd name="T23" fmla="*/ 124 h 1471"/>
                <a:gd name="T24" fmla="*/ 65 w 845"/>
                <a:gd name="T25" fmla="*/ 131 h 1471"/>
                <a:gd name="T26" fmla="*/ 59 w 845"/>
                <a:gd name="T27" fmla="*/ 136 h 1471"/>
                <a:gd name="T28" fmla="*/ 53 w 845"/>
                <a:gd name="T29" fmla="*/ 139 h 1471"/>
                <a:gd name="T30" fmla="*/ 45 w 845"/>
                <a:gd name="T31" fmla="*/ 140 h 1471"/>
                <a:gd name="T32" fmla="*/ 38 w 845"/>
                <a:gd name="T33" fmla="*/ 138 h 1471"/>
                <a:gd name="T34" fmla="*/ 33 w 845"/>
                <a:gd name="T35" fmla="*/ 133 h 1471"/>
                <a:gd name="T36" fmla="*/ 28 w 845"/>
                <a:gd name="T37" fmla="*/ 127 h 1471"/>
                <a:gd name="T38" fmla="*/ 24 w 845"/>
                <a:gd name="T39" fmla="*/ 119 h 1471"/>
                <a:gd name="T40" fmla="*/ 21 w 845"/>
                <a:gd name="T41" fmla="*/ 110 h 1471"/>
                <a:gd name="T42" fmla="*/ 19 w 845"/>
                <a:gd name="T43" fmla="*/ 99 h 1471"/>
                <a:gd name="T44" fmla="*/ 18 w 845"/>
                <a:gd name="T45" fmla="*/ 85 h 1471"/>
                <a:gd name="T46" fmla="*/ 18 w 845"/>
                <a:gd name="T47" fmla="*/ 72 h 1471"/>
                <a:gd name="T48" fmla="*/ 19 w 845"/>
                <a:gd name="T49" fmla="*/ 61 h 1471"/>
                <a:gd name="T50" fmla="*/ 22 w 845"/>
                <a:gd name="T51" fmla="*/ 52 h 1471"/>
                <a:gd name="T52" fmla="*/ 25 w 845"/>
                <a:gd name="T53" fmla="*/ 43 h 1471"/>
                <a:gd name="T54" fmla="*/ 29 w 845"/>
                <a:gd name="T55" fmla="*/ 36 h 1471"/>
                <a:gd name="T56" fmla="*/ 34 w 845"/>
                <a:gd name="T57" fmla="*/ 30 h 1471"/>
                <a:gd name="T58" fmla="*/ 39 w 845"/>
                <a:gd name="T59" fmla="*/ 26 h 1471"/>
                <a:gd name="T60" fmla="*/ 45 w 845"/>
                <a:gd name="T61" fmla="*/ 25 h 1471"/>
                <a:gd name="T62" fmla="*/ 78 w 845"/>
                <a:gd name="T63" fmla="*/ 26 h 1471"/>
                <a:gd name="T64" fmla="*/ 71 w 845"/>
                <a:gd name="T65" fmla="*/ 15 h 1471"/>
                <a:gd name="T66" fmla="*/ 63 w 845"/>
                <a:gd name="T67" fmla="*/ 7 h 1471"/>
                <a:gd name="T68" fmla="*/ 55 w 845"/>
                <a:gd name="T69" fmla="*/ 2 h 1471"/>
                <a:gd name="T70" fmla="*/ 45 w 845"/>
                <a:gd name="T71" fmla="*/ 0 h 1471"/>
                <a:gd name="T72" fmla="*/ 35 w 845"/>
                <a:gd name="T73" fmla="*/ 2 h 1471"/>
                <a:gd name="T74" fmla="*/ 27 w 845"/>
                <a:gd name="T75" fmla="*/ 7 h 1471"/>
                <a:gd name="T76" fmla="*/ 19 w 845"/>
                <a:gd name="T77" fmla="*/ 14 h 1471"/>
                <a:gd name="T78" fmla="*/ 12 w 845"/>
                <a:gd name="T79" fmla="*/ 24 h 1471"/>
                <a:gd name="T80" fmla="*/ 7 w 845"/>
                <a:gd name="T81" fmla="*/ 36 h 1471"/>
                <a:gd name="T82" fmla="*/ 3 w 845"/>
                <a:gd name="T83" fmla="*/ 50 h 1471"/>
                <a:gd name="T84" fmla="*/ 1 w 845"/>
                <a:gd name="T85" fmla="*/ 65 h 1471"/>
                <a:gd name="T86" fmla="*/ 0 w 845"/>
                <a:gd name="T87" fmla="*/ 81 h 1471"/>
                <a:gd name="T88" fmla="*/ 1 w 845"/>
                <a:gd name="T89" fmla="*/ 97 h 1471"/>
                <a:gd name="T90" fmla="*/ 4 w 845"/>
                <a:gd name="T91" fmla="*/ 113 h 1471"/>
                <a:gd name="T92" fmla="*/ 8 w 845"/>
                <a:gd name="T93" fmla="*/ 127 h 1471"/>
                <a:gd name="T94" fmla="*/ 13 w 845"/>
                <a:gd name="T95" fmla="*/ 139 h 1471"/>
                <a:gd name="T96" fmla="*/ 19 w 845"/>
                <a:gd name="T97" fmla="*/ 149 h 1471"/>
                <a:gd name="T98" fmla="*/ 27 w 845"/>
                <a:gd name="T99" fmla="*/ 157 h 1471"/>
                <a:gd name="T100" fmla="*/ 35 w 845"/>
                <a:gd name="T101" fmla="*/ 162 h 1471"/>
                <a:gd name="T102" fmla="*/ 45 w 845"/>
                <a:gd name="T103" fmla="*/ 164 h 1471"/>
                <a:gd name="T104" fmla="*/ 55 w 845"/>
                <a:gd name="T105" fmla="*/ 162 h 1471"/>
                <a:gd name="T106" fmla="*/ 63 w 845"/>
                <a:gd name="T107" fmla="*/ 157 h 1471"/>
                <a:gd name="T108" fmla="*/ 71 w 845"/>
                <a:gd name="T109" fmla="*/ 149 h 1471"/>
                <a:gd name="T110" fmla="*/ 78 w 845"/>
                <a:gd name="T111" fmla="*/ 138 h 147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845" h="1471">
                  <a:moveTo>
                    <a:pt x="422" y="219"/>
                  </a:moveTo>
                  <a:lnTo>
                    <a:pt x="438" y="220"/>
                  </a:lnTo>
                  <a:lnTo>
                    <a:pt x="454" y="222"/>
                  </a:lnTo>
                  <a:lnTo>
                    <a:pt x="470" y="225"/>
                  </a:lnTo>
                  <a:lnTo>
                    <a:pt x="485" y="229"/>
                  </a:lnTo>
                  <a:lnTo>
                    <a:pt x="499" y="235"/>
                  </a:lnTo>
                  <a:lnTo>
                    <a:pt x="513" y="241"/>
                  </a:lnTo>
                  <a:lnTo>
                    <a:pt x="526" y="249"/>
                  </a:lnTo>
                  <a:lnTo>
                    <a:pt x="539" y="258"/>
                  </a:lnTo>
                  <a:lnTo>
                    <a:pt x="552" y="267"/>
                  </a:lnTo>
                  <a:lnTo>
                    <a:pt x="564" y="278"/>
                  </a:lnTo>
                  <a:lnTo>
                    <a:pt x="576" y="290"/>
                  </a:lnTo>
                  <a:lnTo>
                    <a:pt x="586" y="303"/>
                  </a:lnTo>
                  <a:lnTo>
                    <a:pt x="597" y="316"/>
                  </a:lnTo>
                  <a:lnTo>
                    <a:pt x="607" y="331"/>
                  </a:lnTo>
                  <a:lnTo>
                    <a:pt x="617" y="346"/>
                  </a:lnTo>
                  <a:lnTo>
                    <a:pt x="626" y="363"/>
                  </a:lnTo>
                  <a:lnTo>
                    <a:pt x="635" y="380"/>
                  </a:lnTo>
                  <a:lnTo>
                    <a:pt x="643" y="398"/>
                  </a:lnTo>
                  <a:lnTo>
                    <a:pt x="650" y="417"/>
                  </a:lnTo>
                  <a:lnTo>
                    <a:pt x="658" y="436"/>
                  </a:lnTo>
                  <a:lnTo>
                    <a:pt x="664" y="456"/>
                  </a:lnTo>
                  <a:lnTo>
                    <a:pt x="670" y="477"/>
                  </a:lnTo>
                  <a:lnTo>
                    <a:pt x="675" y="498"/>
                  </a:lnTo>
                  <a:lnTo>
                    <a:pt x="681" y="520"/>
                  </a:lnTo>
                  <a:lnTo>
                    <a:pt x="685" y="542"/>
                  </a:lnTo>
                  <a:lnTo>
                    <a:pt x="688" y="566"/>
                  </a:lnTo>
                  <a:lnTo>
                    <a:pt x="691" y="590"/>
                  </a:lnTo>
                  <a:lnTo>
                    <a:pt x="695" y="613"/>
                  </a:lnTo>
                  <a:lnTo>
                    <a:pt x="697" y="638"/>
                  </a:lnTo>
                  <a:lnTo>
                    <a:pt x="698" y="663"/>
                  </a:lnTo>
                  <a:lnTo>
                    <a:pt x="699" y="688"/>
                  </a:lnTo>
                  <a:lnTo>
                    <a:pt x="699" y="714"/>
                  </a:lnTo>
                  <a:lnTo>
                    <a:pt x="698" y="768"/>
                  </a:lnTo>
                  <a:lnTo>
                    <a:pt x="695" y="821"/>
                  </a:lnTo>
                  <a:lnTo>
                    <a:pt x="692" y="846"/>
                  </a:lnTo>
                  <a:lnTo>
                    <a:pt x="689" y="872"/>
                  </a:lnTo>
                  <a:lnTo>
                    <a:pt x="686" y="897"/>
                  </a:lnTo>
                  <a:lnTo>
                    <a:pt x="683" y="921"/>
                  </a:lnTo>
                  <a:lnTo>
                    <a:pt x="678" y="944"/>
                  </a:lnTo>
                  <a:lnTo>
                    <a:pt x="673" y="968"/>
                  </a:lnTo>
                  <a:lnTo>
                    <a:pt x="668" y="991"/>
                  </a:lnTo>
                  <a:lnTo>
                    <a:pt x="661" y="1013"/>
                  </a:lnTo>
                  <a:lnTo>
                    <a:pt x="655" y="1033"/>
                  </a:lnTo>
                  <a:lnTo>
                    <a:pt x="647" y="1054"/>
                  </a:lnTo>
                  <a:lnTo>
                    <a:pt x="639" y="1073"/>
                  </a:lnTo>
                  <a:lnTo>
                    <a:pt x="632" y="1093"/>
                  </a:lnTo>
                  <a:lnTo>
                    <a:pt x="623" y="1111"/>
                  </a:lnTo>
                  <a:lnTo>
                    <a:pt x="613" y="1127"/>
                  </a:lnTo>
                  <a:lnTo>
                    <a:pt x="604" y="1144"/>
                  </a:lnTo>
                  <a:lnTo>
                    <a:pt x="593" y="1159"/>
                  </a:lnTo>
                  <a:lnTo>
                    <a:pt x="582" y="1174"/>
                  </a:lnTo>
                  <a:lnTo>
                    <a:pt x="570" y="1187"/>
                  </a:lnTo>
                  <a:lnTo>
                    <a:pt x="558" y="1199"/>
                  </a:lnTo>
                  <a:lnTo>
                    <a:pt x="545" y="1209"/>
                  </a:lnTo>
                  <a:lnTo>
                    <a:pt x="532" y="1219"/>
                  </a:lnTo>
                  <a:lnTo>
                    <a:pt x="518" y="1228"/>
                  </a:lnTo>
                  <a:lnTo>
                    <a:pt x="503" y="1235"/>
                  </a:lnTo>
                  <a:lnTo>
                    <a:pt x="488" y="1242"/>
                  </a:lnTo>
                  <a:lnTo>
                    <a:pt x="473" y="1246"/>
                  </a:lnTo>
                  <a:lnTo>
                    <a:pt x="457" y="1250"/>
                  </a:lnTo>
                  <a:lnTo>
                    <a:pt x="439" y="1252"/>
                  </a:lnTo>
                  <a:lnTo>
                    <a:pt x="422" y="1253"/>
                  </a:lnTo>
                  <a:lnTo>
                    <a:pt x="406" y="1252"/>
                  </a:lnTo>
                  <a:lnTo>
                    <a:pt x="391" y="1250"/>
                  </a:lnTo>
                  <a:lnTo>
                    <a:pt x="376" y="1246"/>
                  </a:lnTo>
                  <a:lnTo>
                    <a:pt x="360" y="1241"/>
                  </a:lnTo>
                  <a:lnTo>
                    <a:pt x="346" y="1234"/>
                  </a:lnTo>
                  <a:lnTo>
                    <a:pt x="333" y="1227"/>
                  </a:lnTo>
                  <a:lnTo>
                    <a:pt x="320" y="1218"/>
                  </a:lnTo>
                  <a:lnTo>
                    <a:pt x="307" y="1207"/>
                  </a:lnTo>
                  <a:lnTo>
                    <a:pt x="295" y="1197"/>
                  </a:lnTo>
                  <a:lnTo>
                    <a:pt x="284" y="1184"/>
                  </a:lnTo>
                  <a:lnTo>
                    <a:pt x="273" y="1169"/>
                  </a:lnTo>
                  <a:lnTo>
                    <a:pt x="263" y="1155"/>
                  </a:lnTo>
                  <a:lnTo>
                    <a:pt x="252" y="1139"/>
                  </a:lnTo>
                  <a:lnTo>
                    <a:pt x="244" y="1123"/>
                  </a:lnTo>
                  <a:lnTo>
                    <a:pt x="234" y="1106"/>
                  </a:lnTo>
                  <a:lnTo>
                    <a:pt x="226" y="1087"/>
                  </a:lnTo>
                  <a:lnTo>
                    <a:pt x="218" y="1068"/>
                  </a:lnTo>
                  <a:lnTo>
                    <a:pt x="210" y="1048"/>
                  </a:lnTo>
                  <a:lnTo>
                    <a:pt x="204" y="1028"/>
                  </a:lnTo>
                  <a:lnTo>
                    <a:pt x="197" y="1006"/>
                  </a:lnTo>
                  <a:lnTo>
                    <a:pt x="192" y="985"/>
                  </a:lnTo>
                  <a:lnTo>
                    <a:pt x="186" y="962"/>
                  </a:lnTo>
                  <a:lnTo>
                    <a:pt x="181" y="938"/>
                  </a:lnTo>
                  <a:lnTo>
                    <a:pt x="176" y="915"/>
                  </a:lnTo>
                  <a:lnTo>
                    <a:pt x="173" y="890"/>
                  </a:lnTo>
                  <a:lnTo>
                    <a:pt x="169" y="867"/>
                  </a:lnTo>
                  <a:lnTo>
                    <a:pt x="167" y="842"/>
                  </a:lnTo>
                  <a:lnTo>
                    <a:pt x="165" y="817"/>
                  </a:lnTo>
                  <a:lnTo>
                    <a:pt x="161" y="766"/>
                  </a:lnTo>
                  <a:lnTo>
                    <a:pt x="160" y="714"/>
                  </a:lnTo>
                  <a:lnTo>
                    <a:pt x="160" y="689"/>
                  </a:lnTo>
                  <a:lnTo>
                    <a:pt x="161" y="665"/>
                  </a:lnTo>
                  <a:lnTo>
                    <a:pt x="162" y="642"/>
                  </a:lnTo>
                  <a:lnTo>
                    <a:pt x="165" y="618"/>
                  </a:lnTo>
                  <a:lnTo>
                    <a:pt x="168" y="594"/>
                  </a:lnTo>
                  <a:lnTo>
                    <a:pt x="171" y="571"/>
                  </a:lnTo>
                  <a:lnTo>
                    <a:pt x="174" y="549"/>
                  </a:lnTo>
                  <a:lnTo>
                    <a:pt x="179" y="526"/>
                  </a:lnTo>
                  <a:lnTo>
                    <a:pt x="183" y="504"/>
                  </a:lnTo>
                  <a:lnTo>
                    <a:pt x="188" y="483"/>
                  </a:lnTo>
                  <a:lnTo>
                    <a:pt x="195" y="462"/>
                  </a:lnTo>
                  <a:lnTo>
                    <a:pt x="201" y="443"/>
                  </a:lnTo>
                  <a:lnTo>
                    <a:pt x="208" y="423"/>
                  </a:lnTo>
                  <a:lnTo>
                    <a:pt x="215" y="404"/>
                  </a:lnTo>
                  <a:lnTo>
                    <a:pt x="223" y="385"/>
                  </a:lnTo>
                  <a:lnTo>
                    <a:pt x="232" y="368"/>
                  </a:lnTo>
                  <a:lnTo>
                    <a:pt x="240" y="352"/>
                  </a:lnTo>
                  <a:lnTo>
                    <a:pt x="249" y="336"/>
                  </a:lnTo>
                  <a:lnTo>
                    <a:pt x="259" y="320"/>
                  </a:lnTo>
                  <a:lnTo>
                    <a:pt x="270" y="306"/>
                  </a:lnTo>
                  <a:lnTo>
                    <a:pt x="279" y="293"/>
                  </a:lnTo>
                  <a:lnTo>
                    <a:pt x="290" y="281"/>
                  </a:lnTo>
                  <a:lnTo>
                    <a:pt x="302" y="270"/>
                  </a:lnTo>
                  <a:lnTo>
                    <a:pt x="314" y="260"/>
                  </a:lnTo>
                  <a:lnTo>
                    <a:pt x="326" y="250"/>
                  </a:lnTo>
                  <a:lnTo>
                    <a:pt x="339" y="242"/>
                  </a:lnTo>
                  <a:lnTo>
                    <a:pt x="352" y="235"/>
                  </a:lnTo>
                  <a:lnTo>
                    <a:pt x="365" y="229"/>
                  </a:lnTo>
                  <a:lnTo>
                    <a:pt x="379" y="225"/>
                  </a:lnTo>
                  <a:lnTo>
                    <a:pt x="393" y="222"/>
                  </a:lnTo>
                  <a:lnTo>
                    <a:pt x="407" y="220"/>
                  </a:lnTo>
                  <a:lnTo>
                    <a:pt x="422" y="219"/>
                  </a:lnTo>
                  <a:close/>
                  <a:moveTo>
                    <a:pt x="845" y="29"/>
                  </a:moveTo>
                  <a:lnTo>
                    <a:pt x="699" y="29"/>
                  </a:lnTo>
                  <a:lnTo>
                    <a:pt x="699" y="234"/>
                  </a:lnTo>
                  <a:lnTo>
                    <a:pt x="685" y="207"/>
                  </a:lnTo>
                  <a:lnTo>
                    <a:pt x="670" y="182"/>
                  </a:lnTo>
                  <a:lnTo>
                    <a:pt x="655" y="158"/>
                  </a:lnTo>
                  <a:lnTo>
                    <a:pt x="639" y="135"/>
                  </a:lnTo>
                  <a:lnTo>
                    <a:pt x="622" y="115"/>
                  </a:lnTo>
                  <a:lnTo>
                    <a:pt x="606" y="96"/>
                  </a:lnTo>
                  <a:lnTo>
                    <a:pt x="588" y="78"/>
                  </a:lnTo>
                  <a:lnTo>
                    <a:pt x="570" y="63"/>
                  </a:lnTo>
                  <a:lnTo>
                    <a:pt x="551" y="49"/>
                  </a:lnTo>
                  <a:lnTo>
                    <a:pt x="531" y="36"/>
                  </a:lnTo>
                  <a:lnTo>
                    <a:pt x="512" y="25"/>
                  </a:lnTo>
                  <a:lnTo>
                    <a:pt x="492" y="16"/>
                  </a:lnTo>
                  <a:lnTo>
                    <a:pt x="472" y="10"/>
                  </a:lnTo>
                  <a:lnTo>
                    <a:pt x="451" y="5"/>
                  </a:lnTo>
                  <a:lnTo>
                    <a:pt x="430" y="1"/>
                  </a:lnTo>
                  <a:lnTo>
                    <a:pt x="408" y="0"/>
                  </a:lnTo>
                  <a:lnTo>
                    <a:pt x="385" y="1"/>
                  </a:lnTo>
                  <a:lnTo>
                    <a:pt x="363" y="5"/>
                  </a:lnTo>
                  <a:lnTo>
                    <a:pt x="341" y="9"/>
                  </a:lnTo>
                  <a:lnTo>
                    <a:pt x="319" y="15"/>
                  </a:lnTo>
                  <a:lnTo>
                    <a:pt x="299" y="24"/>
                  </a:lnTo>
                  <a:lnTo>
                    <a:pt x="278" y="34"/>
                  </a:lnTo>
                  <a:lnTo>
                    <a:pt x="259" y="46"/>
                  </a:lnTo>
                  <a:lnTo>
                    <a:pt x="239" y="60"/>
                  </a:lnTo>
                  <a:lnTo>
                    <a:pt x="221" y="74"/>
                  </a:lnTo>
                  <a:lnTo>
                    <a:pt x="204" y="90"/>
                  </a:lnTo>
                  <a:lnTo>
                    <a:pt x="186" y="108"/>
                  </a:lnTo>
                  <a:lnTo>
                    <a:pt x="170" y="128"/>
                  </a:lnTo>
                  <a:lnTo>
                    <a:pt x="154" y="148"/>
                  </a:lnTo>
                  <a:lnTo>
                    <a:pt x="139" y="170"/>
                  </a:lnTo>
                  <a:lnTo>
                    <a:pt x="125" y="193"/>
                  </a:lnTo>
                  <a:lnTo>
                    <a:pt x="112" y="218"/>
                  </a:lnTo>
                  <a:lnTo>
                    <a:pt x="99" y="242"/>
                  </a:lnTo>
                  <a:lnTo>
                    <a:pt x="86" y="270"/>
                  </a:lnTo>
                  <a:lnTo>
                    <a:pt x="75" y="297"/>
                  </a:lnTo>
                  <a:lnTo>
                    <a:pt x="64" y="326"/>
                  </a:lnTo>
                  <a:lnTo>
                    <a:pt x="54" y="355"/>
                  </a:lnTo>
                  <a:lnTo>
                    <a:pt x="45" y="385"/>
                  </a:lnTo>
                  <a:lnTo>
                    <a:pt x="37" y="417"/>
                  </a:lnTo>
                  <a:lnTo>
                    <a:pt x="29" y="449"/>
                  </a:lnTo>
                  <a:lnTo>
                    <a:pt x="22" y="482"/>
                  </a:lnTo>
                  <a:lnTo>
                    <a:pt x="16" y="515"/>
                  </a:lnTo>
                  <a:lnTo>
                    <a:pt x="11" y="550"/>
                  </a:lnTo>
                  <a:lnTo>
                    <a:pt x="8" y="584"/>
                  </a:lnTo>
                  <a:lnTo>
                    <a:pt x="4" y="620"/>
                  </a:lnTo>
                  <a:lnTo>
                    <a:pt x="2" y="656"/>
                  </a:lnTo>
                  <a:lnTo>
                    <a:pt x="0" y="692"/>
                  </a:lnTo>
                  <a:lnTo>
                    <a:pt x="0" y="728"/>
                  </a:lnTo>
                  <a:lnTo>
                    <a:pt x="1" y="765"/>
                  </a:lnTo>
                  <a:lnTo>
                    <a:pt x="4" y="802"/>
                  </a:lnTo>
                  <a:lnTo>
                    <a:pt x="8" y="837"/>
                  </a:lnTo>
                  <a:lnTo>
                    <a:pt x="12" y="873"/>
                  </a:lnTo>
                  <a:lnTo>
                    <a:pt x="16" y="909"/>
                  </a:lnTo>
                  <a:lnTo>
                    <a:pt x="22" y="943"/>
                  </a:lnTo>
                  <a:lnTo>
                    <a:pt x="28" y="977"/>
                  </a:lnTo>
                  <a:lnTo>
                    <a:pt x="35" y="1010"/>
                  </a:lnTo>
                  <a:lnTo>
                    <a:pt x="42" y="1043"/>
                  </a:lnTo>
                  <a:lnTo>
                    <a:pt x="51" y="1075"/>
                  </a:lnTo>
                  <a:lnTo>
                    <a:pt x="61" y="1106"/>
                  </a:lnTo>
                  <a:lnTo>
                    <a:pt x="70" y="1136"/>
                  </a:lnTo>
                  <a:lnTo>
                    <a:pt x="80" y="1165"/>
                  </a:lnTo>
                  <a:lnTo>
                    <a:pt x="92" y="1194"/>
                  </a:lnTo>
                  <a:lnTo>
                    <a:pt x="104" y="1221"/>
                  </a:lnTo>
                  <a:lnTo>
                    <a:pt x="117" y="1247"/>
                  </a:lnTo>
                  <a:lnTo>
                    <a:pt x="130" y="1272"/>
                  </a:lnTo>
                  <a:lnTo>
                    <a:pt x="144" y="1296"/>
                  </a:lnTo>
                  <a:lnTo>
                    <a:pt x="158" y="1319"/>
                  </a:lnTo>
                  <a:lnTo>
                    <a:pt x="174" y="1339"/>
                  </a:lnTo>
                  <a:lnTo>
                    <a:pt x="189" y="1360"/>
                  </a:lnTo>
                  <a:lnTo>
                    <a:pt x="207" y="1378"/>
                  </a:lnTo>
                  <a:lnTo>
                    <a:pt x="224" y="1394"/>
                  </a:lnTo>
                  <a:lnTo>
                    <a:pt x="241" y="1411"/>
                  </a:lnTo>
                  <a:lnTo>
                    <a:pt x="260" y="1424"/>
                  </a:lnTo>
                  <a:lnTo>
                    <a:pt x="279" y="1437"/>
                  </a:lnTo>
                  <a:lnTo>
                    <a:pt x="300" y="1446"/>
                  </a:lnTo>
                  <a:lnTo>
                    <a:pt x="319" y="1455"/>
                  </a:lnTo>
                  <a:lnTo>
                    <a:pt x="341" y="1463"/>
                  </a:lnTo>
                  <a:lnTo>
                    <a:pt x="363" y="1467"/>
                  </a:lnTo>
                  <a:lnTo>
                    <a:pt x="385" y="1470"/>
                  </a:lnTo>
                  <a:lnTo>
                    <a:pt x="408" y="1471"/>
                  </a:lnTo>
                  <a:lnTo>
                    <a:pt x="430" y="1470"/>
                  </a:lnTo>
                  <a:lnTo>
                    <a:pt x="451" y="1467"/>
                  </a:lnTo>
                  <a:lnTo>
                    <a:pt x="472" y="1463"/>
                  </a:lnTo>
                  <a:lnTo>
                    <a:pt x="492" y="1455"/>
                  </a:lnTo>
                  <a:lnTo>
                    <a:pt x="512" y="1446"/>
                  </a:lnTo>
                  <a:lnTo>
                    <a:pt x="531" y="1436"/>
                  </a:lnTo>
                  <a:lnTo>
                    <a:pt x="551" y="1424"/>
                  </a:lnTo>
                  <a:lnTo>
                    <a:pt x="570" y="1410"/>
                  </a:lnTo>
                  <a:lnTo>
                    <a:pt x="588" y="1393"/>
                  </a:lnTo>
                  <a:lnTo>
                    <a:pt x="606" y="1376"/>
                  </a:lnTo>
                  <a:lnTo>
                    <a:pt x="622" y="1357"/>
                  </a:lnTo>
                  <a:lnTo>
                    <a:pt x="639" y="1336"/>
                  </a:lnTo>
                  <a:lnTo>
                    <a:pt x="655" y="1313"/>
                  </a:lnTo>
                  <a:lnTo>
                    <a:pt x="670" y="1290"/>
                  </a:lnTo>
                  <a:lnTo>
                    <a:pt x="685" y="1265"/>
                  </a:lnTo>
                  <a:lnTo>
                    <a:pt x="699" y="1238"/>
                  </a:lnTo>
                  <a:lnTo>
                    <a:pt x="699" y="1427"/>
                  </a:lnTo>
                  <a:lnTo>
                    <a:pt x="845" y="1427"/>
                  </a:lnTo>
                  <a:lnTo>
                    <a:pt x="845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7" name="Rectangle 140">
              <a:extLst>
                <a:ext uri="{FF2B5EF4-FFF2-40B4-BE49-F238E27FC236}">
                  <a16:creationId xmlns:a16="http://schemas.microsoft.com/office/drawing/2014/main" id="{70E8E61B-7AEE-427C-8C84-D3786B2FCCD8}"/>
                </a:ext>
              </a:extLst>
            </p:cNvPr>
            <p:cNvSpPr>
              <a:spLocks noChangeAspect="1" noChangeArrowheads="1"/>
            </p:cNvSpPr>
            <p:nvPr/>
          </p:nvSpPr>
          <p:spPr bwMode="black">
            <a:xfrm>
              <a:off x="5118" y="1799"/>
              <a:ext cx="15" cy="2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18" name="Freeform 141">
              <a:extLst>
                <a:ext uri="{FF2B5EF4-FFF2-40B4-BE49-F238E27FC236}">
                  <a16:creationId xmlns:a16="http://schemas.microsoft.com/office/drawing/2014/main" id="{38EF5798-DB1F-4034-81D4-2CB1B8058C03}"/>
                </a:ext>
              </a:extLst>
            </p:cNvPr>
            <p:cNvSpPr>
              <a:spLocks noChangeAspect="1"/>
            </p:cNvSpPr>
            <p:nvPr/>
          </p:nvSpPr>
          <p:spPr bwMode="black">
            <a:xfrm>
              <a:off x="3876" y="2111"/>
              <a:ext cx="58" cy="249"/>
            </a:xfrm>
            <a:custGeom>
              <a:avLst/>
              <a:gdLst>
                <a:gd name="T0" fmla="*/ 18 w 524"/>
                <a:gd name="T1" fmla="*/ 223 h 2243"/>
                <a:gd name="T2" fmla="*/ 58 w 524"/>
                <a:gd name="T3" fmla="*/ 223 h 2243"/>
                <a:gd name="T4" fmla="*/ 58 w 524"/>
                <a:gd name="T5" fmla="*/ 249 h 2243"/>
                <a:gd name="T6" fmla="*/ 0 w 524"/>
                <a:gd name="T7" fmla="*/ 249 h 2243"/>
                <a:gd name="T8" fmla="*/ 0 w 524"/>
                <a:gd name="T9" fmla="*/ 0 h 2243"/>
                <a:gd name="T10" fmla="*/ 18 w 524"/>
                <a:gd name="T11" fmla="*/ 0 h 2243"/>
                <a:gd name="T12" fmla="*/ 18 w 524"/>
                <a:gd name="T13" fmla="*/ 223 h 22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4" h="2243">
                  <a:moveTo>
                    <a:pt x="160" y="2009"/>
                  </a:moveTo>
                  <a:lnTo>
                    <a:pt x="524" y="2009"/>
                  </a:lnTo>
                  <a:lnTo>
                    <a:pt x="524" y="2243"/>
                  </a:lnTo>
                  <a:lnTo>
                    <a:pt x="0" y="2243"/>
                  </a:lnTo>
                  <a:lnTo>
                    <a:pt x="0" y="0"/>
                  </a:lnTo>
                  <a:lnTo>
                    <a:pt x="160" y="0"/>
                  </a:lnTo>
                  <a:lnTo>
                    <a:pt x="160" y="20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9" name="Freeform 142">
              <a:extLst>
                <a:ext uri="{FF2B5EF4-FFF2-40B4-BE49-F238E27FC236}">
                  <a16:creationId xmlns:a16="http://schemas.microsoft.com/office/drawing/2014/main" id="{0B903EF3-0C00-4FF8-BC55-6DBA63FF6BEC}"/>
                </a:ext>
              </a:extLst>
            </p:cNvPr>
            <p:cNvSpPr>
              <a:spLocks noChangeAspect="1" noEditPoints="1"/>
            </p:cNvSpPr>
            <p:nvPr/>
          </p:nvSpPr>
          <p:spPr bwMode="black">
            <a:xfrm>
              <a:off x="3942" y="2200"/>
              <a:ext cx="92" cy="164"/>
            </a:xfrm>
            <a:custGeom>
              <a:avLst/>
              <a:gdLst>
                <a:gd name="T0" fmla="*/ 52 w 830"/>
                <a:gd name="T1" fmla="*/ 25 h 1471"/>
                <a:gd name="T2" fmla="*/ 58 w 830"/>
                <a:gd name="T3" fmla="*/ 28 h 1471"/>
                <a:gd name="T4" fmla="*/ 64 w 830"/>
                <a:gd name="T5" fmla="*/ 33 h 1471"/>
                <a:gd name="T6" fmla="*/ 68 w 830"/>
                <a:gd name="T7" fmla="*/ 39 h 1471"/>
                <a:gd name="T8" fmla="*/ 72 w 830"/>
                <a:gd name="T9" fmla="*/ 47 h 1471"/>
                <a:gd name="T10" fmla="*/ 75 w 830"/>
                <a:gd name="T11" fmla="*/ 57 h 1471"/>
                <a:gd name="T12" fmla="*/ 77 w 830"/>
                <a:gd name="T13" fmla="*/ 67 h 1471"/>
                <a:gd name="T14" fmla="*/ 77 w 830"/>
                <a:gd name="T15" fmla="*/ 78 h 1471"/>
                <a:gd name="T16" fmla="*/ 77 w 830"/>
                <a:gd name="T17" fmla="*/ 95 h 1471"/>
                <a:gd name="T18" fmla="*/ 75 w 830"/>
                <a:gd name="T19" fmla="*/ 106 h 1471"/>
                <a:gd name="T20" fmla="*/ 73 w 830"/>
                <a:gd name="T21" fmla="*/ 116 h 1471"/>
                <a:gd name="T22" fmla="*/ 69 w 830"/>
                <a:gd name="T23" fmla="*/ 124 h 1471"/>
                <a:gd name="T24" fmla="*/ 65 w 830"/>
                <a:gd name="T25" fmla="*/ 131 h 1471"/>
                <a:gd name="T26" fmla="*/ 59 w 830"/>
                <a:gd name="T27" fmla="*/ 136 h 1471"/>
                <a:gd name="T28" fmla="*/ 52 w 830"/>
                <a:gd name="T29" fmla="*/ 139 h 1471"/>
                <a:gd name="T30" fmla="*/ 45 w 830"/>
                <a:gd name="T31" fmla="*/ 139 h 1471"/>
                <a:gd name="T32" fmla="*/ 38 w 830"/>
                <a:gd name="T33" fmla="*/ 138 h 1471"/>
                <a:gd name="T34" fmla="*/ 32 w 830"/>
                <a:gd name="T35" fmla="*/ 134 h 1471"/>
                <a:gd name="T36" fmla="*/ 27 w 830"/>
                <a:gd name="T37" fmla="*/ 128 h 1471"/>
                <a:gd name="T38" fmla="*/ 23 w 830"/>
                <a:gd name="T39" fmla="*/ 120 h 1471"/>
                <a:gd name="T40" fmla="*/ 20 w 830"/>
                <a:gd name="T41" fmla="*/ 111 h 1471"/>
                <a:gd name="T42" fmla="*/ 18 w 830"/>
                <a:gd name="T43" fmla="*/ 101 h 1471"/>
                <a:gd name="T44" fmla="*/ 17 w 830"/>
                <a:gd name="T45" fmla="*/ 90 h 1471"/>
                <a:gd name="T46" fmla="*/ 16 w 830"/>
                <a:gd name="T47" fmla="*/ 78 h 1471"/>
                <a:gd name="T48" fmla="*/ 17 w 830"/>
                <a:gd name="T49" fmla="*/ 68 h 1471"/>
                <a:gd name="T50" fmla="*/ 19 w 830"/>
                <a:gd name="T51" fmla="*/ 58 h 1471"/>
                <a:gd name="T52" fmla="*/ 22 w 830"/>
                <a:gd name="T53" fmla="*/ 48 h 1471"/>
                <a:gd name="T54" fmla="*/ 26 w 830"/>
                <a:gd name="T55" fmla="*/ 40 h 1471"/>
                <a:gd name="T56" fmla="*/ 30 w 830"/>
                <a:gd name="T57" fmla="*/ 33 h 1471"/>
                <a:gd name="T58" fmla="*/ 36 w 830"/>
                <a:gd name="T59" fmla="*/ 28 h 1471"/>
                <a:gd name="T60" fmla="*/ 42 w 830"/>
                <a:gd name="T61" fmla="*/ 25 h 1471"/>
                <a:gd name="T62" fmla="*/ 92 w 830"/>
                <a:gd name="T63" fmla="*/ 5 h 1471"/>
                <a:gd name="T64" fmla="*/ 75 w 830"/>
                <a:gd name="T65" fmla="*/ 25 h 1471"/>
                <a:gd name="T66" fmla="*/ 69 w 830"/>
                <a:gd name="T67" fmla="*/ 14 h 1471"/>
                <a:gd name="T68" fmla="*/ 61 w 830"/>
                <a:gd name="T69" fmla="*/ 6 h 1471"/>
                <a:gd name="T70" fmla="*/ 52 w 830"/>
                <a:gd name="T71" fmla="*/ 1 h 1471"/>
                <a:gd name="T72" fmla="*/ 46 w 830"/>
                <a:gd name="T73" fmla="*/ 0 h 1471"/>
                <a:gd name="T74" fmla="*/ 38 w 830"/>
                <a:gd name="T75" fmla="*/ 1 h 1471"/>
                <a:gd name="T76" fmla="*/ 29 w 830"/>
                <a:gd name="T77" fmla="*/ 5 h 1471"/>
                <a:gd name="T78" fmla="*/ 21 w 830"/>
                <a:gd name="T79" fmla="*/ 12 h 1471"/>
                <a:gd name="T80" fmla="*/ 14 w 830"/>
                <a:gd name="T81" fmla="*/ 22 h 1471"/>
                <a:gd name="T82" fmla="*/ 8 w 830"/>
                <a:gd name="T83" fmla="*/ 34 h 1471"/>
                <a:gd name="T84" fmla="*/ 4 w 830"/>
                <a:gd name="T85" fmla="*/ 48 h 1471"/>
                <a:gd name="T86" fmla="*/ 1 w 830"/>
                <a:gd name="T87" fmla="*/ 63 h 1471"/>
                <a:gd name="T88" fmla="*/ 0 w 830"/>
                <a:gd name="T89" fmla="*/ 79 h 1471"/>
                <a:gd name="T90" fmla="*/ 1 w 830"/>
                <a:gd name="T91" fmla="*/ 95 h 1471"/>
                <a:gd name="T92" fmla="*/ 2 w 830"/>
                <a:gd name="T93" fmla="*/ 110 h 1471"/>
                <a:gd name="T94" fmla="*/ 6 w 830"/>
                <a:gd name="T95" fmla="*/ 124 h 1471"/>
                <a:gd name="T96" fmla="*/ 11 w 830"/>
                <a:gd name="T97" fmla="*/ 136 h 1471"/>
                <a:gd name="T98" fmla="*/ 17 w 830"/>
                <a:gd name="T99" fmla="*/ 147 h 1471"/>
                <a:gd name="T100" fmla="*/ 24 w 830"/>
                <a:gd name="T101" fmla="*/ 156 h 1471"/>
                <a:gd name="T102" fmla="*/ 33 w 830"/>
                <a:gd name="T103" fmla="*/ 161 h 1471"/>
                <a:gd name="T104" fmla="*/ 43 w 830"/>
                <a:gd name="T105" fmla="*/ 164 h 1471"/>
                <a:gd name="T106" fmla="*/ 52 w 830"/>
                <a:gd name="T107" fmla="*/ 163 h 1471"/>
                <a:gd name="T108" fmla="*/ 61 w 830"/>
                <a:gd name="T109" fmla="*/ 159 h 1471"/>
                <a:gd name="T110" fmla="*/ 68 w 830"/>
                <a:gd name="T111" fmla="*/ 152 h 1471"/>
                <a:gd name="T112" fmla="*/ 74 w 830"/>
                <a:gd name="T113" fmla="*/ 141 h 1471"/>
                <a:gd name="T114" fmla="*/ 92 w 830"/>
                <a:gd name="T115" fmla="*/ 161 h 147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830" h="1471">
                  <a:moveTo>
                    <a:pt x="422" y="218"/>
                  </a:moveTo>
                  <a:lnTo>
                    <a:pt x="439" y="219"/>
                  </a:lnTo>
                  <a:lnTo>
                    <a:pt x="454" y="222"/>
                  </a:lnTo>
                  <a:lnTo>
                    <a:pt x="470" y="225"/>
                  </a:lnTo>
                  <a:lnTo>
                    <a:pt x="484" y="229"/>
                  </a:lnTo>
                  <a:lnTo>
                    <a:pt x="499" y="235"/>
                  </a:lnTo>
                  <a:lnTo>
                    <a:pt x="513" y="242"/>
                  </a:lnTo>
                  <a:lnTo>
                    <a:pt x="526" y="250"/>
                  </a:lnTo>
                  <a:lnTo>
                    <a:pt x="539" y="259"/>
                  </a:lnTo>
                  <a:lnTo>
                    <a:pt x="552" y="269"/>
                  </a:lnTo>
                  <a:lnTo>
                    <a:pt x="564" y="281"/>
                  </a:lnTo>
                  <a:lnTo>
                    <a:pt x="576" y="293"/>
                  </a:lnTo>
                  <a:lnTo>
                    <a:pt x="587" y="307"/>
                  </a:lnTo>
                  <a:lnTo>
                    <a:pt x="598" y="321"/>
                  </a:lnTo>
                  <a:lnTo>
                    <a:pt x="607" y="336"/>
                  </a:lnTo>
                  <a:lnTo>
                    <a:pt x="617" y="353"/>
                  </a:lnTo>
                  <a:lnTo>
                    <a:pt x="626" y="370"/>
                  </a:lnTo>
                  <a:lnTo>
                    <a:pt x="634" y="387"/>
                  </a:lnTo>
                  <a:lnTo>
                    <a:pt x="643" y="406"/>
                  </a:lnTo>
                  <a:lnTo>
                    <a:pt x="651" y="425"/>
                  </a:lnTo>
                  <a:lnTo>
                    <a:pt x="657" y="446"/>
                  </a:lnTo>
                  <a:lnTo>
                    <a:pt x="664" y="466"/>
                  </a:lnTo>
                  <a:lnTo>
                    <a:pt x="670" y="488"/>
                  </a:lnTo>
                  <a:lnTo>
                    <a:pt x="675" y="509"/>
                  </a:lnTo>
                  <a:lnTo>
                    <a:pt x="681" y="532"/>
                  </a:lnTo>
                  <a:lnTo>
                    <a:pt x="684" y="555"/>
                  </a:lnTo>
                  <a:lnTo>
                    <a:pt x="688" y="579"/>
                  </a:lnTo>
                  <a:lnTo>
                    <a:pt x="692" y="602"/>
                  </a:lnTo>
                  <a:lnTo>
                    <a:pt x="694" y="626"/>
                  </a:lnTo>
                  <a:lnTo>
                    <a:pt x="696" y="651"/>
                  </a:lnTo>
                  <a:lnTo>
                    <a:pt x="698" y="677"/>
                  </a:lnTo>
                  <a:lnTo>
                    <a:pt x="698" y="702"/>
                  </a:lnTo>
                  <a:lnTo>
                    <a:pt x="699" y="728"/>
                  </a:lnTo>
                  <a:lnTo>
                    <a:pt x="698" y="780"/>
                  </a:lnTo>
                  <a:lnTo>
                    <a:pt x="695" y="830"/>
                  </a:lnTo>
                  <a:lnTo>
                    <a:pt x="693" y="854"/>
                  </a:lnTo>
                  <a:lnTo>
                    <a:pt x="689" y="879"/>
                  </a:lnTo>
                  <a:lnTo>
                    <a:pt x="686" y="903"/>
                  </a:lnTo>
                  <a:lnTo>
                    <a:pt x="682" y="927"/>
                  </a:lnTo>
                  <a:lnTo>
                    <a:pt x="678" y="950"/>
                  </a:lnTo>
                  <a:lnTo>
                    <a:pt x="673" y="972"/>
                  </a:lnTo>
                  <a:lnTo>
                    <a:pt x="668" y="994"/>
                  </a:lnTo>
                  <a:lnTo>
                    <a:pt x="661" y="1016"/>
                  </a:lnTo>
                  <a:lnTo>
                    <a:pt x="655" y="1036"/>
                  </a:lnTo>
                  <a:lnTo>
                    <a:pt x="647" y="1056"/>
                  </a:lnTo>
                  <a:lnTo>
                    <a:pt x="640" y="1075"/>
                  </a:lnTo>
                  <a:lnTo>
                    <a:pt x="631" y="1093"/>
                  </a:lnTo>
                  <a:lnTo>
                    <a:pt x="622" y="1112"/>
                  </a:lnTo>
                  <a:lnTo>
                    <a:pt x="614" y="1128"/>
                  </a:lnTo>
                  <a:lnTo>
                    <a:pt x="604" y="1144"/>
                  </a:lnTo>
                  <a:lnTo>
                    <a:pt x="593" y="1159"/>
                  </a:lnTo>
                  <a:lnTo>
                    <a:pt x="582" y="1174"/>
                  </a:lnTo>
                  <a:lnTo>
                    <a:pt x="570" y="1186"/>
                  </a:lnTo>
                  <a:lnTo>
                    <a:pt x="559" y="1198"/>
                  </a:lnTo>
                  <a:lnTo>
                    <a:pt x="546" y="1209"/>
                  </a:lnTo>
                  <a:lnTo>
                    <a:pt x="532" y="1219"/>
                  </a:lnTo>
                  <a:lnTo>
                    <a:pt x="519" y="1228"/>
                  </a:lnTo>
                  <a:lnTo>
                    <a:pt x="503" y="1235"/>
                  </a:lnTo>
                  <a:lnTo>
                    <a:pt x="488" y="1241"/>
                  </a:lnTo>
                  <a:lnTo>
                    <a:pt x="473" y="1246"/>
                  </a:lnTo>
                  <a:lnTo>
                    <a:pt x="457" y="1249"/>
                  </a:lnTo>
                  <a:lnTo>
                    <a:pt x="440" y="1251"/>
                  </a:lnTo>
                  <a:lnTo>
                    <a:pt x="422" y="1252"/>
                  </a:lnTo>
                  <a:lnTo>
                    <a:pt x="406" y="1251"/>
                  </a:lnTo>
                  <a:lnTo>
                    <a:pt x="391" y="1249"/>
                  </a:lnTo>
                  <a:lnTo>
                    <a:pt x="375" y="1246"/>
                  </a:lnTo>
                  <a:lnTo>
                    <a:pt x="361" y="1241"/>
                  </a:lnTo>
                  <a:lnTo>
                    <a:pt x="345" y="1235"/>
                  </a:lnTo>
                  <a:lnTo>
                    <a:pt x="331" y="1228"/>
                  </a:lnTo>
                  <a:lnTo>
                    <a:pt x="318" y="1219"/>
                  </a:lnTo>
                  <a:lnTo>
                    <a:pt x="305" y="1209"/>
                  </a:lnTo>
                  <a:lnTo>
                    <a:pt x="292" y="1198"/>
                  </a:lnTo>
                  <a:lnTo>
                    <a:pt x="281" y="1186"/>
                  </a:lnTo>
                  <a:lnTo>
                    <a:pt x="269" y="1174"/>
                  </a:lnTo>
                  <a:lnTo>
                    <a:pt x="258" y="1159"/>
                  </a:lnTo>
                  <a:lnTo>
                    <a:pt x="247" y="1144"/>
                  </a:lnTo>
                  <a:lnTo>
                    <a:pt x="237" y="1128"/>
                  </a:lnTo>
                  <a:lnTo>
                    <a:pt x="228" y="1112"/>
                  </a:lnTo>
                  <a:lnTo>
                    <a:pt x="219" y="1093"/>
                  </a:lnTo>
                  <a:lnTo>
                    <a:pt x="210" y="1075"/>
                  </a:lnTo>
                  <a:lnTo>
                    <a:pt x="202" y="1056"/>
                  </a:lnTo>
                  <a:lnTo>
                    <a:pt x="194" y="1036"/>
                  </a:lnTo>
                  <a:lnTo>
                    <a:pt x="188" y="1016"/>
                  </a:lnTo>
                  <a:lnTo>
                    <a:pt x="181" y="994"/>
                  </a:lnTo>
                  <a:lnTo>
                    <a:pt x="175" y="972"/>
                  </a:lnTo>
                  <a:lnTo>
                    <a:pt x="169" y="950"/>
                  </a:lnTo>
                  <a:lnTo>
                    <a:pt x="164" y="927"/>
                  </a:lnTo>
                  <a:lnTo>
                    <a:pt x="161" y="903"/>
                  </a:lnTo>
                  <a:lnTo>
                    <a:pt x="156" y="879"/>
                  </a:lnTo>
                  <a:lnTo>
                    <a:pt x="153" y="854"/>
                  </a:lnTo>
                  <a:lnTo>
                    <a:pt x="151" y="830"/>
                  </a:lnTo>
                  <a:lnTo>
                    <a:pt x="149" y="805"/>
                  </a:lnTo>
                  <a:lnTo>
                    <a:pt x="146" y="780"/>
                  </a:lnTo>
                  <a:lnTo>
                    <a:pt x="146" y="754"/>
                  </a:lnTo>
                  <a:lnTo>
                    <a:pt x="145" y="728"/>
                  </a:lnTo>
                  <a:lnTo>
                    <a:pt x="146" y="703"/>
                  </a:lnTo>
                  <a:lnTo>
                    <a:pt x="148" y="679"/>
                  </a:lnTo>
                  <a:lnTo>
                    <a:pt x="149" y="655"/>
                  </a:lnTo>
                  <a:lnTo>
                    <a:pt x="151" y="631"/>
                  </a:lnTo>
                  <a:lnTo>
                    <a:pt x="154" y="607"/>
                  </a:lnTo>
                  <a:lnTo>
                    <a:pt x="157" y="584"/>
                  </a:lnTo>
                  <a:lnTo>
                    <a:pt x="162" y="560"/>
                  </a:lnTo>
                  <a:lnTo>
                    <a:pt x="166" y="537"/>
                  </a:lnTo>
                  <a:lnTo>
                    <a:pt x="171" y="516"/>
                  </a:lnTo>
                  <a:lnTo>
                    <a:pt x="178" y="494"/>
                  </a:lnTo>
                  <a:lnTo>
                    <a:pt x="184" y="473"/>
                  </a:lnTo>
                  <a:lnTo>
                    <a:pt x="191" y="452"/>
                  </a:lnTo>
                  <a:lnTo>
                    <a:pt x="198" y="431"/>
                  </a:lnTo>
                  <a:lnTo>
                    <a:pt x="206" y="412"/>
                  </a:lnTo>
                  <a:lnTo>
                    <a:pt x="215" y="394"/>
                  </a:lnTo>
                  <a:lnTo>
                    <a:pt x="224" y="375"/>
                  </a:lnTo>
                  <a:lnTo>
                    <a:pt x="233" y="358"/>
                  </a:lnTo>
                  <a:lnTo>
                    <a:pt x="244" y="341"/>
                  </a:lnTo>
                  <a:lnTo>
                    <a:pt x="254" y="325"/>
                  </a:lnTo>
                  <a:lnTo>
                    <a:pt x="264" y="310"/>
                  </a:lnTo>
                  <a:lnTo>
                    <a:pt x="275" y="296"/>
                  </a:lnTo>
                  <a:lnTo>
                    <a:pt x="287" y="284"/>
                  </a:lnTo>
                  <a:lnTo>
                    <a:pt x="299" y="272"/>
                  </a:lnTo>
                  <a:lnTo>
                    <a:pt x="312" y="262"/>
                  </a:lnTo>
                  <a:lnTo>
                    <a:pt x="324" y="252"/>
                  </a:lnTo>
                  <a:lnTo>
                    <a:pt x="337" y="243"/>
                  </a:lnTo>
                  <a:lnTo>
                    <a:pt x="351" y="236"/>
                  </a:lnTo>
                  <a:lnTo>
                    <a:pt x="364" y="229"/>
                  </a:lnTo>
                  <a:lnTo>
                    <a:pt x="378" y="225"/>
                  </a:lnTo>
                  <a:lnTo>
                    <a:pt x="393" y="222"/>
                  </a:lnTo>
                  <a:lnTo>
                    <a:pt x="407" y="219"/>
                  </a:lnTo>
                  <a:lnTo>
                    <a:pt x="422" y="218"/>
                  </a:lnTo>
                  <a:close/>
                  <a:moveTo>
                    <a:pt x="830" y="44"/>
                  </a:moveTo>
                  <a:lnTo>
                    <a:pt x="699" y="44"/>
                  </a:lnTo>
                  <a:lnTo>
                    <a:pt x="699" y="248"/>
                  </a:lnTo>
                  <a:lnTo>
                    <a:pt x="684" y="248"/>
                  </a:lnTo>
                  <a:lnTo>
                    <a:pt x="673" y="221"/>
                  </a:lnTo>
                  <a:lnTo>
                    <a:pt x="660" y="196"/>
                  </a:lnTo>
                  <a:lnTo>
                    <a:pt x="647" y="171"/>
                  </a:lnTo>
                  <a:lnTo>
                    <a:pt x="633" y="147"/>
                  </a:lnTo>
                  <a:lnTo>
                    <a:pt x="618" y="125"/>
                  </a:lnTo>
                  <a:lnTo>
                    <a:pt x="602" y="105"/>
                  </a:lnTo>
                  <a:lnTo>
                    <a:pt x="586" y="86"/>
                  </a:lnTo>
                  <a:lnTo>
                    <a:pt x="568" y="69"/>
                  </a:lnTo>
                  <a:lnTo>
                    <a:pt x="550" y="54"/>
                  </a:lnTo>
                  <a:lnTo>
                    <a:pt x="532" y="40"/>
                  </a:lnTo>
                  <a:lnTo>
                    <a:pt x="512" y="28"/>
                  </a:lnTo>
                  <a:lnTo>
                    <a:pt x="492" y="18"/>
                  </a:lnTo>
                  <a:lnTo>
                    <a:pt x="472" y="11"/>
                  </a:lnTo>
                  <a:lnTo>
                    <a:pt x="450" y="4"/>
                  </a:lnTo>
                  <a:lnTo>
                    <a:pt x="440" y="3"/>
                  </a:lnTo>
                  <a:lnTo>
                    <a:pt x="430" y="1"/>
                  </a:lnTo>
                  <a:lnTo>
                    <a:pt x="419" y="0"/>
                  </a:lnTo>
                  <a:lnTo>
                    <a:pt x="408" y="0"/>
                  </a:lnTo>
                  <a:lnTo>
                    <a:pt x="384" y="1"/>
                  </a:lnTo>
                  <a:lnTo>
                    <a:pt x="363" y="4"/>
                  </a:lnTo>
                  <a:lnTo>
                    <a:pt x="340" y="9"/>
                  </a:lnTo>
                  <a:lnTo>
                    <a:pt x="320" y="16"/>
                  </a:lnTo>
                  <a:lnTo>
                    <a:pt x="298" y="25"/>
                  </a:lnTo>
                  <a:lnTo>
                    <a:pt x="278" y="34"/>
                  </a:lnTo>
                  <a:lnTo>
                    <a:pt x="259" y="47"/>
                  </a:lnTo>
                  <a:lnTo>
                    <a:pt x="239" y="60"/>
                  </a:lnTo>
                  <a:lnTo>
                    <a:pt x="221" y="77"/>
                  </a:lnTo>
                  <a:lnTo>
                    <a:pt x="204" y="93"/>
                  </a:lnTo>
                  <a:lnTo>
                    <a:pt x="186" y="111"/>
                  </a:lnTo>
                  <a:lnTo>
                    <a:pt x="170" y="132"/>
                  </a:lnTo>
                  <a:lnTo>
                    <a:pt x="154" y="152"/>
                  </a:lnTo>
                  <a:lnTo>
                    <a:pt x="139" y="175"/>
                  </a:lnTo>
                  <a:lnTo>
                    <a:pt x="125" y="199"/>
                  </a:lnTo>
                  <a:lnTo>
                    <a:pt x="111" y="224"/>
                  </a:lnTo>
                  <a:lnTo>
                    <a:pt x="98" y="250"/>
                  </a:lnTo>
                  <a:lnTo>
                    <a:pt x="86" y="278"/>
                  </a:lnTo>
                  <a:lnTo>
                    <a:pt x="74" y="306"/>
                  </a:lnTo>
                  <a:lnTo>
                    <a:pt x="64" y="335"/>
                  </a:lnTo>
                  <a:lnTo>
                    <a:pt x="53" y="365"/>
                  </a:lnTo>
                  <a:lnTo>
                    <a:pt x="45" y="396"/>
                  </a:lnTo>
                  <a:lnTo>
                    <a:pt x="36" y="428"/>
                  </a:lnTo>
                  <a:lnTo>
                    <a:pt x="29" y="461"/>
                  </a:lnTo>
                  <a:lnTo>
                    <a:pt x="22" y="494"/>
                  </a:lnTo>
                  <a:lnTo>
                    <a:pt x="17" y="528"/>
                  </a:lnTo>
                  <a:lnTo>
                    <a:pt x="11" y="562"/>
                  </a:lnTo>
                  <a:lnTo>
                    <a:pt x="7" y="598"/>
                  </a:lnTo>
                  <a:lnTo>
                    <a:pt x="5" y="634"/>
                  </a:lnTo>
                  <a:lnTo>
                    <a:pt x="2" y="669"/>
                  </a:lnTo>
                  <a:lnTo>
                    <a:pt x="0" y="706"/>
                  </a:lnTo>
                  <a:lnTo>
                    <a:pt x="0" y="743"/>
                  </a:lnTo>
                  <a:lnTo>
                    <a:pt x="0" y="778"/>
                  </a:lnTo>
                  <a:lnTo>
                    <a:pt x="2" y="813"/>
                  </a:lnTo>
                  <a:lnTo>
                    <a:pt x="5" y="848"/>
                  </a:lnTo>
                  <a:lnTo>
                    <a:pt x="7" y="883"/>
                  </a:lnTo>
                  <a:lnTo>
                    <a:pt x="11" y="917"/>
                  </a:lnTo>
                  <a:lnTo>
                    <a:pt x="17" y="951"/>
                  </a:lnTo>
                  <a:lnTo>
                    <a:pt x="22" y="983"/>
                  </a:lnTo>
                  <a:lnTo>
                    <a:pt x="29" y="1016"/>
                  </a:lnTo>
                  <a:lnTo>
                    <a:pt x="36" y="1048"/>
                  </a:lnTo>
                  <a:lnTo>
                    <a:pt x="45" y="1079"/>
                  </a:lnTo>
                  <a:lnTo>
                    <a:pt x="53" y="1110"/>
                  </a:lnTo>
                  <a:lnTo>
                    <a:pt x="64" y="1139"/>
                  </a:lnTo>
                  <a:lnTo>
                    <a:pt x="74" y="1168"/>
                  </a:lnTo>
                  <a:lnTo>
                    <a:pt x="86" y="1196"/>
                  </a:lnTo>
                  <a:lnTo>
                    <a:pt x="98" y="1222"/>
                  </a:lnTo>
                  <a:lnTo>
                    <a:pt x="111" y="1248"/>
                  </a:lnTo>
                  <a:lnTo>
                    <a:pt x="125" y="1273"/>
                  </a:lnTo>
                  <a:lnTo>
                    <a:pt x="139" y="1297"/>
                  </a:lnTo>
                  <a:lnTo>
                    <a:pt x="154" y="1318"/>
                  </a:lnTo>
                  <a:lnTo>
                    <a:pt x="170" y="1340"/>
                  </a:lnTo>
                  <a:lnTo>
                    <a:pt x="186" y="1360"/>
                  </a:lnTo>
                  <a:lnTo>
                    <a:pt x="204" y="1378"/>
                  </a:lnTo>
                  <a:lnTo>
                    <a:pt x="221" y="1395"/>
                  </a:lnTo>
                  <a:lnTo>
                    <a:pt x="239" y="1410"/>
                  </a:lnTo>
                  <a:lnTo>
                    <a:pt x="259" y="1423"/>
                  </a:lnTo>
                  <a:lnTo>
                    <a:pt x="278" y="1435"/>
                  </a:lnTo>
                  <a:lnTo>
                    <a:pt x="298" y="1446"/>
                  </a:lnTo>
                  <a:lnTo>
                    <a:pt x="320" y="1455"/>
                  </a:lnTo>
                  <a:lnTo>
                    <a:pt x="340" y="1461"/>
                  </a:lnTo>
                  <a:lnTo>
                    <a:pt x="363" y="1467"/>
                  </a:lnTo>
                  <a:lnTo>
                    <a:pt x="384" y="1470"/>
                  </a:lnTo>
                  <a:lnTo>
                    <a:pt x="408" y="1471"/>
                  </a:lnTo>
                  <a:lnTo>
                    <a:pt x="429" y="1470"/>
                  </a:lnTo>
                  <a:lnTo>
                    <a:pt x="450" y="1467"/>
                  </a:lnTo>
                  <a:lnTo>
                    <a:pt x="470" y="1462"/>
                  </a:lnTo>
                  <a:lnTo>
                    <a:pt x="489" y="1457"/>
                  </a:lnTo>
                  <a:lnTo>
                    <a:pt x="509" y="1448"/>
                  </a:lnTo>
                  <a:lnTo>
                    <a:pt x="527" y="1439"/>
                  </a:lnTo>
                  <a:lnTo>
                    <a:pt x="546" y="1428"/>
                  </a:lnTo>
                  <a:lnTo>
                    <a:pt x="563" y="1414"/>
                  </a:lnTo>
                  <a:lnTo>
                    <a:pt x="579" y="1398"/>
                  </a:lnTo>
                  <a:lnTo>
                    <a:pt x="595" y="1381"/>
                  </a:lnTo>
                  <a:lnTo>
                    <a:pt x="612" y="1363"/>
                  </a:lnTo>
                  <a:lnTo>
                    <a:pt x="627" y="1341"/>
                  </a:lnTo>
                  <a:lnTo>
                    <a:pt x="642" y="1318"/>
                  </a:lnTo>
                  <a:lnTo>
                    <a:pt x="656" y="1294"/>
                  </a:lnTo>
                  <a:lnTo>
                    <a:pt x="671" y="1267"/>
                  </a:lnTo>
                  <a:lnTo>
                    <a:pt x="684" y="1237"/>
                  </a:lnTo>
                  <a:lnTo>
                    <a:pt x="699" y="1237"/>
                  </a:lnTo>
                  <a:lnTo>
                    <a:pt x="699" y="1442"/>
                  </a:lnTo>
                  <a:lnTo>
                    <a:pt x="830" y="1442"/>
                  </a:lnTo>
                  <a:lnTo>
                    <a:pt x="83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" name="Freeform 143">
              <a:extLst>
                <a:ext uri="{FF2B5EF4-FFF2-40B4-BE49-F238E27FC236}">
                  <a16:creationId xmlns:a16="http://schemas.microsoft.com/office/drawing/2014/main" id="{F1772B40-E79A-401C-A164-76F6DFDDB9D6}"/>
                </a:ext>
              </a:extLst>
            </p:cNvPr>
            <p:cNvSpPr>
              <a:spLocks noChangeAspect="1" noEditPoints="1"/>
            </p:cNvSpPr>
            <p:nvPr/>
          </p:nvSpPr>
          <p:spPr bwMode="black">
            <a:xfrm>
              <a:off x="4063" y="2089"/>
              <a:ext cx="93" cy="275"/>
            </a:xfrm>
            <a:custGeom>
              <a:avLst/>
              <a:gdLst>
                <a:gd name="T0" fmla="*/ 51 w 830"/>
                <a:gd name="T1" fmla="*/ 137 h 2475"/>
                <a:gd name="T2" fmla="*/ 57 w 830"/>
                <a:gd name="T3" fmla="*/ 139 h 2475"/>
                <a:gd name="T4" fmla="*/ 63 w 830"/>
                <a:gd name="T5" fmla="*/ 144 h 2475"/>
                <a:gd name="T6" fmla="*/ 67 w 830"/>
                <a:gd name="T7" fmla="*/ 151 h 2475"/>
                <a:gd name="T8" fmla="*/ 71 w 830"/>
                <a:gd name="T9" fmla="*/ 159 h 2475"/>
                <a:gd name="T10" fmla="*/ 74 w 830"/>
                <a:gd name="T11" fmla="*/ 168 h 2475"/>
                <a:gd name="T12" fmla="*/ 76 w 830"/>
                <a:gd name="T13" fmla="*/ 178 h 2475"/>
                <a:gd name="T14" fmla="*/ 77 w 830"/>
                <a:gd name="T15" fmla="*/ 190 h 2475"/>
                <a:gd name="T16" fmla="*/ 76 w 830"/>
                <a:gd name="T17" fmla="*/ 206 h 2475"/>
                <a:gd name="T18" fmla="*/ 74 w 830"/>
                <a:gd name="T19" fmla="*/ 217 h 2475"/>
                <a:gd name="T20" fmla="*/ 72 w 830"/>
                <a:gd name="T21" fmla="*/ 227 h 2475"/>
                <a:gd name="T22" fmla="*/ 68 w 830"/>
                <a:gd name="T23" fmla="*/ 235 h 2475"/>
                <a:gd name="T24" fmla="*/ 64 w 830"/>
                <a:gd name="T25" fmla="*/ 242 h 2475"/>
                <a:gd name="T26" fmla="*/ 58 w 830"/>
                <a:gd name="T27" fmla="*/ 247 h 2475"/>
                <a:gd name="T28" fmla="*/ 51 w 830"/>
                <a:gd name="T29" fmla="*/ 250 h 2475"/>
                <a:gd name="T30" fmla="*/ 44 w 830"/>
                <a:gd name="T31" fmla="*/ 251 h 2475"/>
                <a:gd name="T32" fmla="*/ 37 w 830"/>
                <a:gd name="T33" fmla="*/ 249 h 2475"/>
                <a:gd name="T34" fmla="*/ 31 w 830"/>
                <a:gd name="T35" fmla="*/ 245 h 2475"/>
                <a:gd name="T36" fmla="*/ 26 w 830"/>
                <a:gd name="T37" fmla="*/ 239 h 2475"/>
                <a:gd name="T38" fmla="*/ 22 w 830"/>
                <a:gd name="T39" fmla="*/ 231 h 2475"/>
                <a:gd name="T40" fmla="*/ 19 w 830"/>
                <a:gd name="T41" fmla="*/ 222 h 2475"/>
                <a:gd name="T42" fmla="*/ 16 w 830"/>
                <a:gd name="T43" fmla="*/ 212 h 2475"/>
                <a:gd name="T44" fmla="*/ 15 w 830"/>
                <a:gd name="T45" fmla="*/ 201 h 2475"/>
                <a:gd name="T46" fmla="*/ 15 w 830"/>
                <a:gd name="T47" fmla="*/ 190 h 2475"/>
                <a:gd name="T48" fmla="*/ 16 w 830"/>
                <a:gd name="T49" fmla="*/ 179 h 2475"/>
                <a:gd name="T50" fmla="*/ 18 w 830"/>
                <a:gd name="T51" fmla="*/ 169 h 2475"/>
                <a:gd name="T52" fmla="*/ 21 w 830"/>
                <a:gd name="T53" fmla="*/ 159 h 2475"/>
                <a:gd name="T54" fmla="*/ 24 w 830"/>
                <a:gd name="T55" fmla="*/ 151 h 2475"/>
                <a:gd name="T56" fmla="*/ 29 w 830"/>
                <a:gd name="T57" fmla="*/ 144 h 2475"/>
                <a:gd name="T58" fmla="*/ 35 w 830"/>
                <a:gd name="T59" fmla="*/ 140 h 2475"/>
                <a:gd name="T60" fmla="*/ 41 w 830"/>
                <a:gd name="T61" fmla="*/ 137 h 2475"/>
                <a:gd name="T62" fmla="*/ 0 w 830"/>
                <a:gd name="T63" fmla="*/ 272 h 2475"/>
                <a:gd name="T64" fmla="*/ 19 w 830"/>
                <a:gd name="T65" fmla="*/ 255 h 2475"/>
                <a:gd name="T66" fmla="*/ 27 w 830"/>
                <a:gd name="T67" fmla="*/ 265 h 2475"/>
                <a:gd name="T68" fmla="*/ 35 w 830"/>
                <a:gd name="T69" fmla="*/ 271 h 2475"/>
                <a:gd name="T70" fmla="*/ 44 w 830"/>
                <a:gd name="T71" fmla="*/ 275 h 2475"/>
                <a:gd name="T72" fmla="*/ 54 w 830"/>
                <a:gd name="T73" fmla="*/ 275 h 2475"/>
                <a:gd name="T74" fmla="*/ 63 w 830"/>
                <a:gd name="T75" fmla="*/ 271 h 2475"/>
                <a:gd name="T76" fmla="*/ 71 w 830"/>
                <a:gd name="T77" fmla="*/ 265 h 2475"/>
                <a:gd name="T78" fmla="*/ 78 w 830"/>
                <a:gd name="T79" fmla="*/ 256 h 2475"/>
                <a:gd name="T80" fmla="*/ 84 w 830"/>
                <a:gd name="T81" fmla="*/ 244 h 2475"/>
                <a:gd name="T82" fmla="*/ 88 w 830"/>
                <a:gd name="T83" fmla="*/ 231 h 2475"/>
                <a:gd name="T84" fmla="*/ 91 w 830"/>
                <a:gd name="T85" fmla="*/ 217 h 2475"/>
                <a:gd name="T86" fmla="*/ 93 w 830"/>
                <a:gd name="T87" fmla="*/ 202 h 2475"/>
                <a:gd name="T88" fmla="*/ 93 w 830"/>
                <a:gd name="T89" fmla="*/ 186 h 2475"/>
                <a:gd name="T90" fmla="*/ 91 w 830"/>
                <a:gd name="T91" fmla="*/ 170 h 2475"/>
                <a:gd name="T92" fmla="*/ 88 w 830"/>
                <a:gd name="T93" fmla="*/ 156 h 2475"/>
                <a:gd name="T94" fmla="*/ 84 w 830"/>
                <a:gd name="T95" fmla="*/ 142 h 2475"/>
                <a:gd name="T96" fmla="*/ 78 w 830"/>
                <a:gd name="T97" fmla="*/ 131 h 2475"/>
                <a:gd name="T98" fmla="*/ 71 w 830"/>
                <a:gd name="T99" fmla="*/ 122 h 2475"/>
                <a:gd name="T100" fmla="*/ 63 w 830"/>
                <a:gd name="T101" fmla="*/ 115 h 2475"/>
                <a:gd name="T102" fmla="*/ 54 w 830"/>
                <a:gd name="T103" fmla="*/ 112 h 2475"/>
                <a:gd name="T104" fmla="*/ 47 w 830"/>
                <a:gd name="T105" fmla="*/ 112 h 2475"/>
                <a:gd name="T106" fmla="*/ 39 w 830"/>
                <a:gd name="T107" fmla="*/ 114 h 2475"/>
                <a:gd name="T108" fmla="*/ 31 w 830"/>
                <a:gd name="T109" fmla="*/ 119 h 2475"/>
                <a:gd name="T110" fmla="*/ 23 w 830"/>
                <a:gd name="T111" fmla="*/ 128 h 2475"/>
                <a:gd name="T112" fmla="*/ 16 w 830"/>
                <a:gd name="T113" fmla="*/ 139 h 247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30" h="2475">
                  <a:moveTo>
                    <a:pt x="408" y="1222"/>
                  </a:moveTo>
                  <a:lnTo>
                    <a:pt x="424" y="1223"/>
                  </a:lnTo>
                  <a:lnTo>
                    <a:pt x="439" y="1226"/>
                  </a:lnTo>
                  <a:lnTo>
                    <a:pt x="455" y="1229"/>
                  </a:lnTo>
                  <a:lnTo>
                    <a:pt x="469" y="1233"/>
                  </a:lnTo>
                  <a:lnTo>
                    <a:pt x="484" y="1239"/>
                  </a:lnTo>
                  <a:lnTo>
                    <a:pt x="499" y="1246"/>
                  </a:lnTo>
                  <a:lnTo>
                    <a:pt x="511" y="1254"/>
                  </a:lnTo>
                  <a:lnTo>
                    <a:pt x="524" y="1263"/>
                  </a:lnTo>
                  <a:lnTo>
                    <a:pt x="537" y="1273"/>
                  </a:lnTo>
                  <a:lnTo>
                    <a:pt x="549" y="1285"/>
                  </a:lnTo>
                  <a:lnTo>
                    <a:pt x="561" y="1297"/>
                  </a:lnTo>
                  <a:lnTo>
                    <a:pt x="572" y="1311"/>
                  </a:lnTo>
                  <a:lnTo>
                    <a:pt x="583" y="1325"/>
                  </a:lnTo>
                  <a:lnTo>
                    <a:pt x="593" y="1340"/>
                  </a:lnTo>
                  <a:lnTo>
                    <a:pt x="602" y="1357"/>
                  </a:lnTo>
                  <a:lnTo>
                    <a:pt x="611" y="1374"/>
                  </a:lnTo>
                  <a:lnTo>
                    <a:pt x="620" y="1391"/>
                  </a:lnTo>
                  <a:lnTo>
                    <a:pt x="628" y="1410"/>
                  </a:lnTo>
                  <a:lnTo>
                    <a:pt x="636" y="1429"/>
                  </a:lnTo>
                  <a:lnTo>
                    <a:pt x="642" y="1450"/>
                  </a:lnTo>
                  <a:lnTo>
                    <a:pt x="649" y="1470"/>
                  </a:lnTo>
                  <a:lnTo>
                    <a:pt x="655" y="1492"/>
                  </a:lnTo>
                  <a:lnTo>
                    <a:pt x="661" y="1513"/>
                  </a:lnTo>
                  <a:lnTo>
                    <a:pt x="666" y="1536"/>
                  </a:lnTo>
                  <a:lnTo>
                    <a:pt x="669" y="1559"/>
                  </a:lnTo>
                  <a:lnTo>
                    <a:pt x="674" y="1583"/>
                  </a:lnTo>
                  <a:lnTo>
                    <a:pt x="677" y="1606"/>
                  </a:lnTo>
                  <a:lnTo>
                    <a:pt x="679" y="1630"/>
                  </a:lnTo>
                  <a:lnTo>
                    <a:pt x="681" y="1655"/>
                  </a:lnTo>
                  <a:lnTo>
                    <a:pt x="683" y="1681"/>
                  </a:lnTo>
                  <a:lnTo>
                    <a:pt x="683" y="1706"/>
                  </a:lnTo>
                  <a:lnTo>
                    <a:pt x="685" y="1732"/>
                  </a:lnTo>
                  <a:lnTo>
                    <a:pt x="683" y="1784"/>
                  </a:lnTo>
                  <a:lnTo>
                    <a:pt x="680" y="1834"/>
                  </a:lnTo>
                  <a:lnTo>
                    <a:pt x="678" y="1858"/>
                  </a:lnTo>
                  <a:lnTo>
                    <a:pt x="675" y="1883"/>
                  </a:lnTo>
                  <a:lnTo>
                    <a:pt x="672" y="1907"/>
                  </a:lnTo>
                  <a:lnTo>
                    <a:pt x="667" y="1931"/>
                  </a:lnTo>
                  <a:lnTo>
                    <a:pt x="663" y="1954"/>
                  </a:lnTo>
                  <a:lnTo>
                    <a:pt x="659" y="1976"/>
                  </a:lnTo>
                  <a:lnTo>
                    <a:pt x="653" y="1998"/>
                  </a:lnTo>
                  <a:lnTo>
                    <a:pt x="647" y="2020"/>
                  </a:lnTo>
                  <a:lnTo>
                    <a:pt x="640" y="2040"/>
                  </a:lnTo>
                  <a:lnTo>
                    <a:pt x="633" y="2060"/>
                  </a:lnTo>
                  <a:lnTo>
                    <a:pt x="625" y="2079"/>
                  </a:lnTo>
                  <a:lnTo>
                    <a:pt x="616" y="2097"/>
                  </a:lnTo>
                  <a:lnTo>
                    <a:pt x="608" y="2116"/>
                  </a:lnTo>
                  <a:lnTo>
                    <a:pt x="599" y="2132"/>
                  </a:lnTo>
                  <a:lnTo>
                    <a:pt x="589" y="2148"/>
                  </a:lnTo>
                  <a:lnTo>
                    <a:pt x="579" y="2163"/>
                  </a:lnTo>
                  <a:lnTo>
                    <a:pt x="568" y="2178"/>
                  </a:lnTo>
                  <a:lnTo>
                    <a:pt x="556" y="2190"/>
                  </a:lnTo>
                  <a:lnTo>
                    <a:pt x="544" y="2202"/>
                  </a:lnTo>
                  <a:lnTo>
                    <a:pt x="531" y="2213"/>
                  </a:lnTo>
                  <a:lnTo>
                    <a:pt x="517" y="2223"/>
                  </a:lnTo>
                  <a:lnTo>
                    <a:pt x="504" y="2232"/>
                  </a:lnTo>
                  <a:lnTo>
                    <a:pt x="489" y="2239"/>
                  </a:lnTo>
                  <a:lnTo>
                    <a:pt x="474" y="2245"/>
                  </a:lnTo>
                  <a:lnTo>
                    <a:pt x="458" y="2250"/>
                  </a:lnTo>
                  <a:lnTo>
                    <a:pt x="442" y="2253"/>
                  </a:lnTo>
                  <a:lnTo>
                    <a:pt x="425" y="2255"/>
                  </a:lnTo>
                  <a:lnTo>
                    <a:pt x="408" y="2256"/>
                  </a:lnTo>
                  <a:lnTo>
                    <a:pt x="391" y="2255"/>
                  </a:lnTo>
                  <a:lnTo>
                    <a:pt x="376" y="2253"/>
                  </a:lnTo>
                  <a:lnTo>
                    <a:pt x="360" y="2250"/>
                  </a:lnTo>
                  <a:lnTo>
                    <a:pt x="346" y="2245"/>
                  </a:lnTo>
                  <a:lnTo>
                    <a:pt x="331" y="2239"/>
                  </a:lnTo>
                  <a:lnTo>
                    <a:pt x="317" y="2232"/>
                  </a:lnTo>
                  <a:lnTo>
                    <a:pt x="304" y="2223"/>
                  </a:lnTo>
                  <a:lnTo>
                    <a:pt x="291" y="2213"/>
                  </a:lnTo>
                  <a:lnTo>
                    <a:pt x="278" y="2202"/>
                  </a:lnTo>
                  <a:lnTo>
                    <a:pt x="266" y="2190"/>
                  </a:lnTo>
                  <a:lnTo>
                    <a:pt x="254" y="2178"/>
                  </a:lnTo>
                  <a:lnTo>
                    <a:pt x="243" y="2163"/>
                  </a:lnTo>
                  <a:lnTo>
                    <a:pt x="232" y="2148"/>
                  </a:lnTo>
                  <a:lnTo>
                    <a:pt x="223" y="2132"/>
                  </a:lnTo>
                  <a:lnTo>
                    <a:pt x="213" y="2116"/>
                  </a:lnTo>
                  <a:lnTo>
                    <a:pt x="204" y="2097"/>
                  </a:lnTo>
                  <a:lnTo>
                    <a:pt x="196" y="2079"/>
                  </a:lnTo>
                  <a:lnTo>
                    <a:pt x="187" y="2060"/>
                  </a:lnTo>
                  <a:lnTo>
                    <a:pt x="179" y="2040"/>
                  </a:lnTo>
                  <a:lnTo>
                    <a:pt x="173" y="2020"/>
                  </a:lnTo>
                  <a:lnTo>
                    <a:pt x="166" y="1998"/>
                  </a:lnTo>
                  <a:lnTo>
                    <a:pt x="160" y="1976"/>
                  </a:lnTo>
                  <a:lnTo>
                    <a:pt x="155" y="1954"/>
                  </a:lnTo>
                  <a:lnTo>
                    <a:pt x="150" y="1931"/>
                  </a:lnTo>
                  <a:lnTo>
                    <a:pt x="146" y="1907"/>
                  </a:lnTo>
                  <a:lnTo>
                    <a:pt x="142" y="1883"/>
                  </a:lnTo>
                  <a:lnTo>
                    <a:pt x="138" y="1858"/>
                  </a:lnTo>
                  <a:lnTo>
                    <a:pt x="136" y="1834"/>
                  </a:lnTo>
                  <a:lnTo>
                    <a:pt x="134" y="1809"/>
                  </a:lnTo>
                  <a:lnTo>
                    <a:pt x="132" y="1784"/>
                  </a:lnTo>
                  <a:lnTo>
                    <a:pt x="132" y="1758"/>
                  </a:lnTo>
                  <a:lnTo>
                    <a:pt x="131" y="1732"/>
                  </a:lnTo>
                  <a:lnTo>
                    <a:pt x="132" y="1707"/>
                  </a:lnTo>
                  <a:lnTo>
                    <a:pt x="133" y="1683"/>
                  </a:lnTo>
                  <a:lnTo>
                    <a:pt x="134" y="1659"/>
                  </a:lnTo>
                  <a:lnTo>
                    <a:pt x="136" y="1635"/>
                  </a:lnTo>
                  <a:lnTo>
                    <a:pt x="139" y="1611"/>
                  </a:lnTo>
                  <a:lnTo>
                    <a:pt x="143" y="1588"/>
                  </a:lnTo>
                  <a:lnTo>
                    <a:pt x="147" y="1564"/>
                  </a:lnTo>
                  <a:lnTo>
                    <a:pt x="151" y="1541"/>
                  </a:lnTo>
                  <a:lnTo>
                    <a:pt x="157" y="1520"/>
                  </a:lnTo>
                  <a:lnTo>
                    <a:pt x="163" y="1498"/>
                  </a:lnTo>
                  <a:lnTo>
                    <a:pt x="170" y="1477"/>
                  </a:lnTo>
                  <a:lnTo>
                    <a:pt x="176" y="1456"/>
                  </a:lnTo>
                  <a:lnTo>
                    <a:pt x="184" y="1435"/>
                  </a:lnTo>
                  <a:lnTo>
                    <a:pt x="191" y="1416"/>
                  </a:lnTo>
                  <a:lnTo>
                    <a:pt x="200" y="1398"/>
                  </a:lnTo>
                  <a:lnTo>
                    <a:pt x="210" y="1379"/>
                  </a:lnTo>
                  <a:lnTo>
                    <a:pt x="218" y="1362"/>
                  </a:lnTo>
                  <a:lnTo>
                    <a:pt x="229" y="1345"/>
                  </a:lnTo>
                  <a:lnTo>
                    <a:pt x="239" y="1329"/>
                  </a:lnTo>
                  <a:lnTo>
                    <a:pt x="250" y="1314"/>
                  </a:lnTo>
                  <a:lnTo>
                    <a:pt x="261" y="1300"/>
                  </a:lnTo>
                  <a:lnTo>
                    <a:pt x="272" y="1288"/>
                  </a:lnTo>
                  <a:lnTo>
                    <a:pt x="284" y="1276"/>
                  </a:lnTo>
                  <a:lnTo>
                    <a:pt x="297" y="1266"/>
                  </a:lnTo>
                  <a:lnTo>
                    <a:pt x="309" y="1256"/>
                  </a:lnTo>
                  <a:lnTo>
                    <a:pt x="322" y="1247"/>
                  </a:lnTo>
                  <a:lnTo>
                    <a:pt x="336" y="1240"/>
                  </a:lnTo>
                  <a:lnTo>
                    <a:pt x="349" y="1233"/>
                  </a:lnTo>
                  <a:lnTo>
                    <a:pt x="363" y="1229"/>
                  </a:lnTo>
                  <a:lnTo>
                    <a:pt x="378" y="1226"/>
                  </a:lnTo>
                  <a:lnTo>
                    <a:pt x="393" y="1223"/>
                  </a:lnTo>
                  <a:lnTo>
                    <a:pt x="408" y="1222"/>
                  </a:lnTo>
                  <a:close/>
                  <a:moveTo>
                    <a:pt x="0" y="2446"/>
                  </a:moveTo>
                  <a:lnTo>
                    <a:pt x="146" y="2446"/>
                  </a:lnTo>
                  <a:lnTo>
                    <a:pt x="146" y="2241"/>
                  </a:lnTo>
                  <a:lnTo>
                    <a:pt x="160" y="2271"/>
                  </a:lnTo>
                  <a:lnTo>
                    <a:pt x="174" y="2298"/>
                  </a:lnTo>
                  <a:lnTo>
                    <a:pt x="189" y="2322"/>
                  </a:lnTo>
                  <a:lnTo>
                    <a:pt x="205" y="2345"/>
                  </a:lnTo>
                  <a:lnTo>
                    <a:pt x="222" y="2367"/>
                  </a:lnTo>
                  <a:lnTo>
                    <a:pt x="239" y="2385"/>
                  </a:lnTo>
                  <a:lnTo>
                    <a:pt x="256" y="2402"/>
                  </a:lnTo>
                  <a:lnTo>
                    <a:pt x="275" y="2418"/>
                  </a:lnTo>
                  <a:lnTo>
                    <a:pt x="293" y="2432"/>
                  </a:lnTo>
                  <a:lnTo>
                    <a:pt x="312" y="2443"/>
                  </a:lnTo>
                  <a:lnTo>
                    <a:pt x="332" y="2452"/>
                  </a:lnTo>
                  <a:lnTo>
                    <a:pt x="352" y="2461"/>
                  </a:lnTo>
                  <a:lnTo>
                    <a:pt x="373" y="2466"/>
                  </a:lnTo>
                  <a:lnTo>
                    <a:pt x="394" y="2471"/>
                  </a:lnTo>
                  <a:lnTo>
                    <a:pt x="415" y="2474"/>
                  </a:lnTo>
                  <a:lnTo>
                    <a:pt x="437" y="2475"/>
                  </a:lnTo>
                  <a:lnTo>
                    <a:pt x="460" y="2474"/>
                  </a:lnTo>
                  <a:lnTo>
                    <a:pt x="482" y="2471"/>
                  </a:lnTo>
                  <a:lnTo>
                    <a:pt x="504" y="2465"/>
                  </a:lnTo>
                  <a:lnTo>
                    <a:pt x="524" y="2459"/>
                  </a:lnTo>
                  <a:lnTo>
                    <a:pt x="545" y="2450"/>
                  </a:lnTo>
                  <a:lnTo>
                    <a:pt x="564" y="2439"/>
                  </a:lnTo>
                  <a:lnTo>
                    <a:pt x="584" y="2427"/>
                  </a:lnTo>
                  <a:lnTo>
                    <a:pt x="602" y="2414"/>
                  </a:lnTo>
                  <a:lnTo>
                    <a:pt x="621" y="2399"/>
                  </a:lnTo>
                  <a:lnTo>
                    <a:pt x="638" y="2382"/>
                  </a:lnTo>
                  <a:lnTo>
                    <a:pt x="654" y="2364"/>
                  </a:lnTo>
                  <a:lnTo>
                    <a:pt x="669" y="2344"/>
                  </a:lnTo>
                  <a:lnTo>
                    <a:pt x="685" y="2322"/>
                  </a:lnTo>
                  <a:lnTo>
                    <a:pt x="700" y="2301"/>
                  </a:lnTo>
                  <a:lnTo>
                    <a:pt x="713" y="2277"/>
                  </a:lnTo>
                  <a:lnTo>
                    <a:pt x="726" y="2252"/>
                  </a:lnTo>
                  <a:lnTo>
                    <a:pt x="739" y="2226"/>
                  </a:lnTo>
                  <a:lnTo>
                    <a:pt x="749" y="2200"/>
                  </a:lnTo>
                  <a:lnTo>
                    <a:pt x="760" y="2172"/>
                  </a:lnTo>
                  <a:lnTo>
                    <a:pt x="771" y="2143"/>
                  </a:lnTo>
                  <a:lnTo>
                    <a:pt x="780" y="2114"/>
                  </a:lnTo>
                  <a:lnTo>
                    <a:pt x="788" y="2083"/>
                  </a:lnTo>
                  <a:lnTo>
                    <a:pt x="796" y="2052"/>
                  </a:lnTo>
                  <a:lnTo>
                    <a:pt x="804" y="2020"/>
                  </a:lnTo>
                  <a:lnTo>
                    <a:pt x="809" y="1987"/>
                  </a:lnTo>
                  <a:lnTo>
                    <a:pt x="814" y="1955"/>
                  </a:lnTo>
                  <a:lnTo>
                    <a:pt x="820" y="1921"/>
                  </a:lnTo>
                  <a:lnTo>
                    <a:pt x="823" y="1887"/>
                  </a:lnTo>
                  <a:lnTo>
                    <a:pt x="826" y="1852"/>
                  </a:lnTo>
                  <a:lnTo>
                    <a:pt x="828" y="1817"/>
                  </a:lnTo>
                  <a:lnTo>
                    <a:pt x="830" y="1782"/>
                  </a:lnTo>
                  <a:lnTo>
                    <a:pt x="830" y="1747"/>
                  </a:lnTo>
                  <a:lnTo>
                    <a:pt x="830" y="1710"/>
                  </a:lnTo>
                  <a:lnTo>
                    <a:pt x="828" y="1673"/>
                  </a:lnTo>
                  <a:lnTo>
                    <a:pt x="826" y="1638"/>
                  </a:lnTo>
                  <a:lnTo>
                    <a:pt x="823" y="1602"/>
                  </a:lnTo>
                  <a:lnTo>
                    <a:pt x="820" y="1566"/>
                  </a:lnTo>
                  <a:lnTo>
                    <a:pt x="814" y="1532"/>
                  </a:lnTo>
                  <a:lnTo>
                    <a:pt x="809" y="1498"/>
                  </a:lnTo>
                  <a:lnTo>
                    <a:pt x="804" y="1465"/>
                  </a:lnTo>
                  <a:lnTo>
                    <a:pt x="796" y="1432"/>
                  </a:lnTo>
                  <a:lnTo>
                    <a:pt x="788" y="1400"/>
                  </a:lnTo>
                  <a:lnTo>
                    <a:pt x="780" y="1369"/>
                  </a:lnTo>
                  <a:lnTo>
                    <a:pt x="771" y="1339"/>
                  </a:lnTo>
                  <a:lnTo>
                    <a:pt x="760" y="1310"/>
                  </a:lnTo>
                  <a:lnTo>
                    <a:pt x="749" y="1282"/>
                  </a:lnTo>
                  <a:lnTo>
                    <a:pt x="739" y="1254"/>
                  </a:lnTo>
                  <a:lnTo>
                    <a:pt x="726" y="1228"/>
                  </a:lnTo>
                  <a:lnTo>
                    <a:pt x="713" y="1203"/>
                  </a:lnTo>
                  <a:lnTo>
                    <a:pt x="700" y="1179"/>
                  </a:lnTo>
                  <a:lnTo>
                    <a:pt x="685" y="1156"/>
                  </a:lnTo>
                  <a:lnTo>
                    <a:pt x="669" y="1136"/>
                  </a:lnTo>
                  <a:lnTo>
                    <a:pt x="654" y="1115"/>
                  </a:lnTo>
                  <a:lnTo>
                    <a:pt x="638" y="1097"/>
                  </a:lnTo>
                  <a:lnTo>
                    <a:pt x="621" y="1081"/>
                  </a:lnTo>
                  <a:lnTo>
                    <a:pt x="602" y="1064"/>
                  </a:lnTo>
                  <a:lnTo>
                    <a:pt x="584" y="1051"/>
                  </a:lnTo>
                  <a:lnTo>
                    <a:pt x="564" y="1038"/>
                  </a:lnTo>
                  <a:lnTo>
                    <a:pt x="545" y="1029"/>
                  </a:lnTo>
                  <a:lnTo>
                    <a:pt x="524" y="1020"/>
                  </a:lnTo>
                  <a:lnTo>
                    <a:pt x="504" y="1013"/>
                  </a:lnTo>
                  <a:lnTo>
                    <a:pt x="482" y="1008"/>
                  </a:lnTo>
                  <a:lnTo>
                    <a:pt x="460" y="1005"/>
                  </a:lnTo>
                  <a:lnTo>
                    <a:pt x="437" y="1004"/>
                  </a:lnTo>
                  <a:lnTo>
                    <a:pt x="426" y="1004"/>
                  </a:lnTo>
                  <a:lnTo>
                    <a:pt x="415" y="1005"/>
                  </a:lnTo>
                  <a:lnTo>
                    <a:pt x="404" y="1007"/>
                  </a:lnTo>
                  <a:lnTo>
                    <a:pt x="394" y="1008"/>
                  </a:lnTo>
                  <a:lnTo>
                    <a:pt x="373" y="1015"/>
                  </a:lnTo>
                  <a:lnTo>
                    <a:pt x="352" y="1022"/>
                  </a:lnTo>
                  <a:lnTo>
                    <a:pt x="332" y="1032"/>
                  </a:lnTo>
                  <a:lnTo>
                    <a:pt x="312" y="1044"/>
                  </a:lnTo>
                  <a:lnTo>
                    <a:pt x="293" y="1058"/>
                  </a:lnTo>
                  <a:lnTo>
                    <a:pt x="275" y="1073"/>
                  </a:lnTo>
                  <a:lnTo>
                    <a:pt x="256" y="1090"/>
                  </a:lnTo>
                  <a:lnTo>
                    <a:pt x="239" y="1109"/>
                  </a:lnTo>
                  <a:lnTo>
                    <a:pt x="222" y="1129"/>
                  </a:lnTo>
                  <a:lnTo>
                    <a:pt x="205" y="1151"/>
                  </a:lnTo>
                  <a:lnTo>
                    <a:pt x="189" y="1175"/>
                  </a:lnTo>
                  <a:lnTo>
                    <a:pt x="174" y="1200"/>
                  </a:lnTo>
                  <a:lnTo>
                    <a:pt x="160" y="1225"/>
                  </a:lnTo>
                  <a:lnTo>
                    <a:pt x="146" y="1252"/>
                  </a:lnTo>
                  <a:lnTo>
                    <a:pt x="146" y="0"/>
                  </a:lnTo>
                  <a:lnTo>
                    <a:pt x="0" y="0"/>
                  </a:lnTo>
                  <a:lnTo>
                    <a:pt x="0" y="24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1" name="Freeform 144">
              <a:extLst>
                <a:ext uri="{FF2B5EF4-FFF2-40B4-BE49-F238E27FC236}">
                  <a16:creationId xmlns:a16="http://schemas.microsoft.com/office/drawing/2014/main" id="{62EA3B09-B0DB-4E8F-A7D3-04C8FCCBD41B}"/>
                </a:ext>
              </a:extLst>
            </p:cNvPr>
            <p:cNvSpPr>
              <a:spLocks noChangeAspect="1" noEditPoints="1"/>
            </p:cNvSpPr>
            <p:nvPr/>
          </p:nvSpPr>
          <p:spPr bwMode="black">
            <a:xfrm>
              <a:off x="4170" y="2200"/>
              <a:ext cx="97" cy="164"/>
            </a:xfrm>
            <a:custGeom>
              <a:avLst/>
              <a:gdLst>
                <a:gd name="T0" fmla="*/ 55 w 874"/>
                <a:gd name="T1" fmla="*/ 26 h 1471"/>
                <a:gd name="T2" fmla="*/ 63 w 874"/>
                <a:gd name="T3" fmla="*/ 30 h 1471"/>
                <a:gd name="T4" fmla="*/ 70 w 874"/>
                <a:gd name="T5" fmla="*/ 38 h 1471"/>
                <a:gd name="T6" fmla="*/ 75 w 874"/>
                <a:gd name="T7" fmla="*/ 48 h 1471"/>
                <a:gd name="T8" fmla="*/ 79 w 874"/>
                <a:gd name="T9" fmla="*/ 61 h 1471"/>
                <a:gd name="T10" fmla="*/ 81 w 874"/>
                <a:gd name="T11" fmla="*/ 74 h 1471"/>
                <a:gd name="T12" fmla="*/ 81 w 874"/>
                <a:gd name="T13" fmla="*/ 89 h 1471"/>
                <a:gd name="T14" fmla="*/ 79 w 874"/>
                <a:gd name="T15" fmla="*/ 102 h 1471"/>
                <a:gd name="T16" fmla="*/ 76 w 874"/>
                <a:gd name="T17" fmla="*/ 114 h 1471"/>
                <a:gd name="T18" fmla="*/ 71 w 874"/>
                <a:gd name="T19" fmla="*/ 125 h 1471"/>
                <a:gd name="T20" fmla="*/ 65 w 874"/>
                <a:gd name="T21" fmla="*/ 133 h 1471"/>
                <a:gd name="T22" fmla="*/ 57 w 874"/>
                <a:gd name="T23" fmla="*/ 138 h 1471"/>
                <a:gd name="T24" fmla="*/ 49 w 874"/>
                <a:gd name="T25" fmla="*/ 140 h 1471"/>
                <a:gd name="T26" fmla="*/ 40 w 874"/>
                <a:gd name="T27" fmla="*/ 138 h 1471"/>
                <a:gd name="T28" fmla="*/ 32 w 874"/>
                <a:gd name="T29" fmla="*/ 133 h 1471"/>
                <a:gd name="T30" fmla="*/ 26 w 874"/>
                <a:gd name="T31" fmla="*/ 125 h 1471"/>
                <a:gd name="T32" fmla="*/ 21 w 874"/>
                <a:gd name="T33" fmla="*/ 114 h 1471"/>
                <a:gd name="T34" fmla="*/ 18 w 874"/>
                <a:gd name="T35" fmla="*/ 102 h 1471"/>
                <a:gd name="T36" fmla="*/ 16 w 874"/>
                <a:gd name="T37" fmla="*/ 89 h 1471"/>
                <a:gd name="T38" fmla="*/ 17 w 874"/>
                <a:gd name="T39" fmla="*/ 74 h 1471"/>
                <a:gd name="T40" fmla="*/ 19 w 874"/>
                <a:gd name="T41" fmla="*/ 61 h 1471"/>
                <a:gd name="T42" fmla="*/ 22 w 874"/>
                <a:gd name="T43" fmla="*/ 48 h 1471"/>
                <a:gd name="T44" fmla="*/ 27 w 874"/>
                <a:gd name="T45" fmla="*/ 38 h 1471"/>
                <a:gd name="T46" fmla="*/ 34 w 874"/>
                <a:gd name="T47" fmla="*/ 30 h 1471"/>
                <a:gd name="T48" fmla="*/ 42 w 874"/>
                <a:gd name="T49" fmla="*/ 26 h 1471"/>
                <a:gd name="T50" fmla="*/ 49 w 874"/>
                <a:gd name="T51" fmla="*/ 164 h 1471"/>
                <a:gd name="T52" fmla="*/ 61 w 874"/>
                <a:gd name="T53" fmla="*/ 161 h 1471"/>
                <a:gd name="T54" fmla="*/ 72 w 874"/>
                <a:gd name="T55" fmla="*/ 154 h 1471"/>
                <a:gd name="T56" fmla="*/ 81 w 874"/>
                <a:gd name="T57" fmla="*/ 143 h 1471"/>
                <a:gd name="T58" fmla="*/ 89 w 874"/>
                <a:gd name="T59" fmla="*/ 128 h 1471"/>
                <a:gd name="T60" fmla="*/ 94 w 874"/>
                <a:gd name="T61" fmla="*/ 111 h 1471"/>
                <a:gd name="T62" fmla="*/ 97 w 874"/>
                <a:gd name="T63" fmla="*/ 91 h 1471"/>
                <a:gd name="T64" fmla="*/ 97 w 874"/>
                <a:gd name="T65" fmla="*/ 70 h 1471"/>
                <a:gd name="T66" fmla="*/ 93 w 874"/>
                <a:gd name="T67" fmla="*/ 51 h 1471"/>
                <a:gd name="T68" fmla="*/ 88 w 874"/>
                <a:gd name="T69" fmla="*/ 33 h 1471"/>
                <a:gd name="T70" fmla="*/ 80 w 874"/>
                <a:gd name="T71" fmla="*/ 19 h 1471"/>
                <a:gd name="T72" fmla="*/ 70 w 874"/>
                <a:gd name="T73" fmla="*/ 8 h 1471"/>
                <a:gd name="T74" fmla="*/ 58 w 874"/>
                <a:gd name="T75" fmla="*/ 2 h 1471"/>
                <a:gd name="T76" fmla="*/ 46 w 874"/>
                <a:gd name="T77" fmla="*/ 0 h 1471"/>
                <a:gd name="T78" fmla="*/ 34 w 874"/>
                <a:gd name="T79" fmla="*/ 4 h 1471"/>
                <a:gd name="T80" fmla="*/ 23 w 874"/>
                <a:gd name="T81" fmla="*/ 12 h 1471"/>
                <a:gd name="T82" fmla="*/ 14 w 874"/>
                <a:gd name="T83" fmla="*/ 24 h 1471"/>
                <a:gd name="T84" fmla="*/ 7 w 874"/>
                <a:gd name="T85" fmla="*/ 40 h 1471"/>
                <a:gd name="T86" fmla="*/ 2 w 874"/>
                <a:gd name="T87" fmla="*/ 58 h 1471"/>
                <a:gd name="T88" fmla="*/ 0 w 874"/>
                <a:gd name="T89" fmla="*/ 78 h 1471"/>
                <a:gd name="T90" fmla="*/ 1 w 874"/>
                <a:gd name="T91" fmla="*/ 99 h 1471"/>
                <a:gd name="T92" fmla="*/ 5 w 874"/>
                <a:gd name="T93" fmla="*/ 118 h 1471"/>
                <a:gd name="T94" fmla="*/ 11 w 874"/>
                <a:gd name="T95" fmla="*/ 135 h 1471"/>
                <a:gd name="T96" fmla="*/ 19 w 874"/>
                <a:gd name="T97" fmla="*/ 148 h 1471"/>
                <a:gd name="T98" fmla="*/ 29 w 874"/>
                <a:gd name="T99" fmla="*/ 158 h 1471"/>
                <a:gd name="T100" fmla="*/ 41 w 874"/>
                <a:gd name="T101" fmla="*/ 163 h 147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874" h="1471">
                  <a:moveTo>
                    <a:pt x="437" y="218"/>
                  </a:moveTo>
                  <a:lnTo>
                    <a:pt x="454" y="219"/>
                  </a:lnTo>
                  <a:lnTo>
                    <a:pt x="470" y="222"/>
                  </a:lnTo>
                  <a:lnTo>
                    <a:pt x="485" y="225"/>
                  </a:lnTo>
                  <a:lnTo>
                    <a:pt x="500" y="229"/>
                  </a:lnTo>
                  <a:lnTo>
                    <a:pt x="515" y="236"/>
                  </a:lnTo>
                  <a:lnTo>
                    <a:pt x="529" y="243"/>
                  </a:lnTo>
                  <a:lnTo>
                    <a:pt x="543" y="252"/>
                  </a:lnTo>
                  <a:lnTo>
                    <a:pt x="556" y="262"/>
                  </a:lnTo>
                  <a:lnTo>
                    <a:pt x="570" y="272"/>
                  </a:lnTo>
                  <a:lnTo>
                    <a:pt x="582" y="284"/>
                  </a:lnTo>
                  <a:lnTo>
                    <a:pt x="595" y="297"/>
                  </a:lnTo>
                  <a:lnTo>
                    <a:pt x="606" y="311"/>
                  </a:lnTo>
                  <a:lnTo>
                    <a:pt x="618" y="327"/>
                  </a:lnTo>
                  <a:lnTo>
                    <a:pt x="629" y="343"/>
                  </a:lnTo>
                  <a:lnTo>
                    <a:pt x="639" y="359"/>
                  </a:lnTo>
                  <a:lnTo>
                    <a:pt x="648" y="376"/>
                  </a:lnTo>
                  <a:lnTo>
                    <a:pt x="658" y="396"/>
                  </a:lnTo>
                  <a:lnTo>
                    <a:pt x="667" y="414"/>
                  </a:lnTo>
                  <a:lnTo>
                    <a:pt x="675" y="435"/>
                  </a:lnTo>
                  <a:lnTo>
                    <a:pt x="683" y="455"/>
                  </a:lnTo>
                  <a:lnTo>
                    <a:pt x="689" y="477"/>
                  </a:lnTo>
                  <a:lnTo>
                    <a:pt x="697" y="499"/>
                  </a:lnTo>
                  <a:lnTo>
                    <a:pt x="702" y="521"/>
                  </a:lnTo>
                  <a:lnTo>
                    <a:pt x="708" y="544"/>
                  </a:lnTo>
                  <a:lnTo>
                    <a:pt x="713" y="568"/>
                  </a:lnTo>
                  <a:lnTo>
                    <a:pt x="716" y="592"/>
                  </a:lnTo>
                  <a:lnTo>
                    <a:pt x="721" y="616"/>
                  </a:lnTo>
                  <a:lnTo>
                    <a:pt x="724" y="640"/>
                  </a:lnTo>
                  <a:lnTo>
                    <a:pt x="726" y="666"/>
                  </a:lnTo>
                  <a:lnTo>
                    <a:pt x="727" y="691"/>
                  </a:lnTo>
                  <a:lnTo>
                    <a:pt x="728" y="717"/>
                  </a:lnTo>
                  <a:lnTo>
                    <a:pt x="728" y="743"/>
                  </a:lnTo>
                  <a:lnTo>
                    <a:pt x="728" y="768"/>
                  </a:lnTo>
                  <a:lnTo>
                    <a:pt x="727" y="794"/>
                  </a:lnTo>
                  <a:lnTo>
                    <a:pt x="726" y="819"/>
                  </a:lnTo>
                  <a:lnTo>
                    <a:pt x="724" y="844"/>
                  </a:lnTo>
                  <a:lnTo>
                    <a:pt x="721" y="868"/>
                  </a:lnTo>
                  <a:lnTo>
                    <a:pt x="716" y="892"/>
                  </a:lnTo>
                  <a:lnTo>
                    <a:pt x="713" y="916"/>
                  </a:lnTo>
                  <a:lnTo>
                    <a:pt x="708" y="939"/>
                  </a:lnTo>
                  <a:lnTo>
                    <a:pt x="702" y="961"/>
                  </a:lnTo>
                  <a:lnTo>
                    <a:pt x="697" y="983"/>
                  </a:lnTo>
                  <a:lnTo>
                    <a:pt x="689" y="1005"/>
                  </a:lnTo>
                  <a:lnTo>
                    <a:pt x="683" y="1025"/>
                  </a:lnTo>
                  <a:lnTo>
                    <a:pt x="675" y="1046"/>
                  </a:lnTo>
                  <a:lnTo>
                    <a:pt x="667" y="1064"/>
                  </a:lnTo>
                  <a:lnTo>
                    <a:pt x="658" y="1084"/>
                  </a:lnTo>
                  <a:lnTo>
                    <a:pt x="648" y="1101"/>
                  </a:lnTo>
                  <a:lnTo>
                    <a:pt x="639" y="1118"/>
                  </a:lnTo>
                  <a:lnTo>
                    <a:pt x="629" y="1135"/>
                  </a:lnTo>
                  <a:lnTo>
                    <a:pt x="618" y="1150"/>
                  </a:lnTo>
                  <a:lnTo>
                    <a:pt x="606" y="1164"/>
                  </a:lnTo>
                  <a:lnTo>
                    <a:pt x="595" y="1177"/>
                  </a:lnTo>
                  <a:lnTo>
                    <a:pt x="582" y="1190"/>
                  </a:lnTo>
                  <a:lnTo>
                    <a:pt x="570" y="1201"/>
                  </a:lnTo>
                  <a:lnTo>
                    <a:pt x="556" y="1211"/>
                  </a:lnTo>
                  <a:lnTo>
                    <a:pt x="543" y="1221"/>
                  </a:lnTo>
                  <a:lnTo>
                    <a:pt x="529" y="1229"/>
                  </a:lnTo>
                  <a:lnTo>
                    <a:pt x="515" y="1236"/>
                  </a:lnTo>
                  <a:lnTo>
                    <a:pt x="500" y="1242"/>
                  </a:lnTo>
                  <a:lnTo>
                    <a:pt x="485" y="1246"/>
                  </a:lnTo>
                  <a:lnTo>
                    <a:pt x="470" y="1249"/>
                  </a:lnTo>
                  <a:lnTo>
                    <a:pt x="454" y="1251"/>
                  </a:lnTo>
                  <a:lnTo>
                    <a:pt x="437" y="1252"/>
                  </a:lnTo>
                  <a:lnTo>
                    <a:pt x="421" y="1251"/>
                  </a:lnTo>
                  <a:lnTo>
                    <a:pt x="406" y="1249"/>
                  </a:lnTo>
                  <a:lnTo>
                    <a:pt x="390" y="1246"/>
                  </a:lnTo>
                  <a:lnTo>
                    <a:pt x="375" y="1242"/>
                  </a:lnTo>
                  <a:lnTo>
                    <a:pt x="361" y="1236"/>
                  </a:lnTo>
                  <a:lnTo>
                    <a:pt x="345" y="1229"/>
                  </a:lnTo>
                  <a:lnTo>
                    <a:pt x="332" y="1221"/>
                  </a:lnTo>
                  <a:lnTo>
                    <a:pt x="318" y="1211"/>
                  </a:lnTo>
                  <a:lnTo>
                    <a:pt x="305" y="1201"/>
                  </a:lnTo>
                  <a:lnTo>
                    <a:pt x="292" y="1190"/>
                  </a:lnTo>
                  <a:lnTo>
                    <a:pt x="281" y="1177"/>
                  </a:lnTo>
                  <a:lnTo>
                    <a:pt x="269" y="1164"/>
                  </a:lnTo>
                  <a:lnTo>
                    <a:pt x="258" y="1150"/>
                  </a:lnTo>
                  <a:lnTo>
                    <a:pt x="247" y="1135"/>
                  </a:lnTo>
                  <a:lnTo>
                    <a:pt x="236" y="1118"/>
                  </a:lnTo>
                  <a:lnTo>
                    <a:pt x="226" y="1101"/>
                  </a:lnTo>
                  <a:lnTo>
                    <a:pt x="218" y="1084"/>
                  </a:lnTo>
                  <a:lnTo>
                    <a:pt x="208" y="1064"/>
                  </a:lnTo>
                  <a:lnTo>
                    <a:pt x="200" y="1046"/>
                  </a:lnTo>
                  <a:lnTo>
                    <a:pt x="193" y="1025"/>
                  </a:lnTo>
                  <a:lnTo>
                    <a:pt x="185" y="1005"/>
                  </a:lnTo>
                  <a:lnTo>
                    <a:pt x="179" y="983"/>
                  </a:lnTo>
                  <a:lnTo>
                    <a:pt x="172" y="961"/>
                  </a:lnTo>
                  <a:lnTo>
                    <a:pt x="167" y="939"/>
                  </a:lnTo>
                  <a:lnTo>
                    <a:pt x="163" y="916"/>
                  </a:lnTo>
                  <a:lnTo>
                    <a:pt x="158" y="892"/>
                  </a:lnTo>
                  <a:lnTo>
                    <a:pt x="155" y="868"/>
                  </a:lnTo>
                  <a:lnTo>
                    <a:pt x="152" y="844"/>
                  </a:lnTo>
                  <a:lnTo>
                    <a:pt x="150" y="819"/>
                  </a:lnTo>
                  <a:lnTo>
                    <a:pt x="147" y="794"/>
                  </a:lnTo>
                  <a:lnTo>
                    <a:pt x="146" y="768"/>
                  </a:lnTo>
                  <a:lnTo>
                    <a:pt x="146" y="743"/>
                  </a:lnTo>
                  <a:lnTo>
                    <a:pt x="146" y="717"/>
                  </a:lnTo>
                  <a:lnTo>
                    <a:pt x="147" y="691"/>
                  </a:lnTo>
                  <a:lnTo>
                    <a:pt x="150" y="666"/>
                  </a:lnTo>
                  <a:lnTo>
                    <a:pt x="152" y="640"/>
                  </a:lnTo>
                  <a:lnTo>
                    <a:pt x="155" y="616"/>
                  </a:lnTo>
                  <a:lnTo>
                    <a:pt x="158" y="592"/>
                  </a:lnTo>
                  <a:lnTo>
                    <a:pt x="163" y="568"/>
                  </a:lnTo>
                  <a:lnTo>
                    <a:pt x="167" y="544"/>
                  </a:lnTo>
                  <a:lnTo>
                    <a:pt x="172" y="521"/>
                  </a:lnTo>
                  <a:lnTo>
                    <a:pt x="179" y="499"/>
                  </a:lnTo>
                  <a:lnTo>
                    <a:pt x="185" y="477"/>
                  </a:lnTo>
                  <a:lnTo>
                    <a:pt x="193" y="455"/>
                  </a:lnTo>
                  <a:lnTo>
                    <a:pt x="200" y="435"/>
                  </a:lnTo>
                  <a:lnTo>
                    <a:pt x="208" y="414"/>
                  </a:lnTo>
                  <a:lnTo>
                    <a:pt x="218" y="396"/>
                  </a:lnTo>
                  <a:lnTo>
                    <a:pt x="226" y="376"/>
                  </a:lnTo>
                  <a:lnTo>
                    <a:pt x="236" y="359"/>
                  </a:lnTo>
                  <a:lnTo>
                    <a:pt x="247" y="343"/>
                  </a:lnTo>
                  <a:lnTo>
                    <a:pt x="258" y="327"/>
                  </a:lnTo>
                  <a:lnTo>
                    <a:pt x="269" y="311"/>
                  </a:lnTo>
                  <a:lnTo>
                    <a:pt x="281" y="297"/>
                  </a:lnTo>
                  <a:lnTo>
                    <a:pt x="292" y="284"/>
                  </a:lnTo>
                  <a:lnTo>
                    <a:pt x="305" y="272"/>
                  </a:lnTo>
                  <a:lnTo>
                    <a:pt x="318" y="262"/>
                  </a:lnTo>
                  <a:lnTo>
                    <a:pt x="332" y="252"/>
                  </a:lnTo>
                  <a:lnTo>
                    <a:pt x="345" y="243"/>
                  </a:lnTo>
                  <a:lnTo>
                    <a:pt x="361" y="236"/>
                  </a:lnTo>
                  <a:lnTo>
                    <a:pt x="375" y="229"/>
                  </a:lnTo>
                  <a:lnTo>
                    <a:pt x="390" y="225"/>
                  </a:lnTo>
                  <a:lnTo>
                    <a:pt x="406" y="222"/>
                  </a:lnTo>
                  <a:lnTo>
                    <a:pt x="421" y="219"/>
                  </a:lnTo>
                  <a:lnTo>
                    <a:pt x="437" y="218"/>
                  </a:lnTo>
                  <a:close/>
                  <a:moveTo>
                    <a:pt x="437" y="1471"/>
                  </a:moveTo>
                  <a:lnTo>
                    <a:pt x="461" y="1470"/>
                  </a:lnTo>
                  <a:lnTo>
                    <a:pt x="484" y="1467"/>
                  </a:lnTo>
                  <a:lnTo>
                    <a:pt x="506" y="1462"/>
                  </a:lnTo>
                  <a:lnTo>
                    <a:pt x="527" y="1456"/>
                  </a:lnTo>
                  <a:lnTo>
                    <a:pt x="549" y="1448"/>
                  </a:lnTo>
                  <a:lnTo>
                    <a:pt x="570" y="1439"/>
                  </a:lnTo>
                  <a:lnTo>
                    <a:pt x="590" y="1427"/>
                  </a:lnTo>
                  <a:lnTo>
                    <a:pt x="610" y="1414"/>
                  </a:lnTo>
                  <a:lnTo>
                    <a:pt x="630" y="1400"/>
                  </a:lnTo>
                  <a:lnTo>
                    <a:pt x="648" y="1383"/>
                  </a:lnTo>
                  <a:lnTo>
                    <a:pt x="667" y="1366"/>
                  </a:lnTo>
                  <a:lnTo>
                    <a:pt x="685" y="1348"/>
                  </a:lnTo>
                  <a:lnTo>
                    <a:pt x="701" y="1327"/>
                  </a:lnTo>
                  <a:lnTo>
                    <a:pt x="719" y="1307"/>
                  </a:lnTo>
                  <a:lnTo>
                    <a:pt x="734" y="1284"/>
                  </a:lnTo>
                  <a:lnTo>
                    <a:pt x="749" y="1259"/>
                  </a:lnTo>
                  <a:lnTo>
                    <a:pt x="763" y="1234"/>
                  </a:lnTo>
                  <a:lnTo>
                    <a:pt x="777" y="1208"/>
                  </a:lnTo>
                  <a:lnTo>
                    <a:pt x="790" y="1181"/>
                  </a:lnTo>
                  <a:lnTo>
                    <a:pt x="802" y="1152"/>
                  </a:lnTo>
                  <a:lnTo>
                    <a:pt x="813" y="1123"/>
                  </a:lnTo>
                  <a:lnTo>
                    <a:pt x="822" y="1092"/>
                  </a:lnTo>
                  <a:lnTo>
                    <a:pt x="832" y="1061"/>
                  </a:lnTo>
                  <a:lnTo>
                    <a:pt x="841" y="1029"/>
                  </a:lnTo>
                  <a:lnTo>
                    <a:pt x="848" y="995"/>
                  </a:lnTo>
                  <a:lnTo>
                    <a:pt x="855" y="961"/>
                  </a:lnTo>
                  <a:lnTo>
                    <a:pt x="861" y="927"/>
                  </a:lnTo>
                  <a:lnTo>
                    <a:pt x="866" y="891"/>
                  </a:lnTo>
                  <a:lnTo>
                    <a:pt x="870" y="854"/>
                  </a:lnTo>
                  <a:lnTo>
                    <a:pt x="872" y="818"/>
                  </a:lnTo>
                  <a:lnTo>
                    <a:pt x="874" y="781"/>
                  </a:lnTo>
                  <a:lnTo>
                    <a:pt x="874" y="743"/>
                  </a:lnTo>
                  <a:lnTo>
                    <a:pt x="874" y="704"/>
                  </a:lnTo>
                  <a:lnTo>
                    <a:pt x="872" y="667"/>
                  </a:lnTo>
                  <a:lnTo>
                    <a:pt x="870" y="631"/>
                  </a:lnTo>
                  <a:lnTo>
                    <a:pt x="866" y="594"/>
                  </a:lnTo>
                  <a:lnTo>
                    <a:pt x="861" y="558"/>
                  </a:lnTo>
                  <a:lnTo>
                    <a:pt x="855" y="522"/>
                  </a:lnTo>
                  <a:lnTo>
                    <a:pt x="848" y="489"/>
                  </a:lnTo>
                  <a:lnTo>
                    <a:pt x="841" y="454"/>
                  </a:lnTo>
                  <a:lnTo>
                    <a:pt x="832" y="422"/>
                  </a:lnTo>
                  <a:lnTo>
                    <a:pt x="822" y="389"/>
                  </a:lnTo>
                  <a:lnTo>
                    <a:pt x="813" y="359"/>
                  </a:lnTo>
                  <a:lnTo>
                    <a:pt x="802" y="329"/>
                  </a:lnTo>
                  <a:lnTo>
                    <a:pt x="790" y="300"/>
                  </a:lnTo>
                  <a:lnTo>
                    <a:pt x="777" y="271"/>
                  </a:lnTo>
                  <a:lnTo>
                    <a:pt x="763" y="244"/>
                  </a:lnTo>
                  <a:lnTo>
                    <a:pt x="749" y="218"/>
                  </a:lnTo>
                  <a:lnTo>
                    <a:pt x="734" y="194"/>
                  </a:lnTo>
                  <a:lnTo>
                    <a:pt x="719" y="171"/>
                  </a:lnTo>
                  <a:lnTo>
                    <a:pt x="701" y="148"/>
                  </a:lnTo>
                  <a:lnTo>
                    <a:pt x="685" y="128"/>
                  </a:lnTo>
                  <a:lnTo>
                    <a:pt x="667" y="108"/>
                  </a:lnTo>
                  <a:lnTo>
                    <a:pt x="648" y="90"/>
                  </a:lnTo>
                  <a:lnTo>
                    <a:pt x="630" y="73"/>
                  </a:lnTo>
                  <a:lnTo>
                    <a:pt x="610" y="58"/>
                  </a:lnTo>
                  <a:lnTo>
                    <a:pt x="590" y="45"/>
                  </a:lnTo>
                  <a:lnTo>
                    <a:pt x="570" y="33"/>
                  </a:lnTo>
                  <a:lnTo>
                    <a:pt x="549" y="24"/>
                  </a:lnTo>
                  <a:lnTo>
                    <a:pt x="527" y="15"/>
                  </a:lnTo>
                  <a:lnTo>
                    <a:pt x="506" y="9"/>
                  </a:lnTo>
                  <a:lnTo>
                    <a:pt x="484" y="4"/>
                  </a:lnTo>
                  <a:lnTo>
                    <a:pt x="461" y="1"/>
                  </a:lnTo>
                  <a:lnTo>
                    <a:pt x="437" y="0"/>
                  </a:lnTo>
                  <a:lnTo>
                    <a:pt x="415" y="1"/>
                  </a:lnTo>
                  <a:lnTo>
                    <a:pt x="392" y="4"/>
                  </a:lnTo>
                  <a:lnTo>
                    <a:pt x="369" y="9"/>
                  </a:lnTo>
                  <a:lnTo>
                    <a:pt x="348" y="15"/>
                  </a:lnTo>
                  <a:lnTo>
                    <a:pt x="326" y="24"/>
                  </a:lnTo>
                  <a:lnTo>
                    <a:pt x="305" y="33"/>
                  </a:lnTo>
                  <a:lnTo>
                    <a:pt x="285" y="45"/>
                  </a:lnTo>
                  <a:lnTo>
                    <a:pt x="265" y="58"/>
                  </a:lnTo>
                  <a:lnTo>
                    <a:pt x="246" y="73"/>
                  </a:lnTo>
                  <a:lnTo>
                    <a:pt x="226" y="90"/>
                  </a:lnTo>
                  <a:lnTo>
                    <a:pt x="208" y="108"/>
                  </a:lnTo>
                  <a:lnTo>
                    <a:pt x="191" y="128"/>
                  </a:lnTo>
                  <a:lnTo>
                    <a:pt x="173" y="148"/>
                  </a:lnTo>
                  <a:lnTo>
                    <a:pt x="157" y="171"/>
                  </a:lnTo>
                  <a:lnTo>
                    <a:pt x="141" y="194"/>
                  </a:lnTo>
                  <a:lnTo>
                    <a:pt x="127" y="218"/>
                  </a:lnTo>
                  <a:lnTo>
                    <a:pt x="112" y="244"/>
                  </a:lnTo>
                  <a:lnTo>
                    <a:pt x="99" y="271"/>
                  </a:lnTo>
                  <a:lnTo>
                    <a:pt x="86" y="300"/>
                  </a:lnTo>
                  <a:lnTo>
                    <a:pt x="74" y="329"/>
                  </a:lnTo>
                  <a:lnTo>
                    <a:pt x="63" y="359"/>
                  </a:lnTo>
                  <a:lnTo>
                    <a:pt x="52" y="389"/>
                  </a:lnTo>
                  <a:lnTo>
                    <a:pt x="43" y="422"/>
                  </a:lnTo>
                  <a:lnTo>
                    <a:pt x="34" y="454"/>
                  </a:lnTo>
                  <a:lnTo>
                    <a:pt x="26" y="489"/>
                  </a:lnTo>
                  <a:lnTo>
                    <a:pt x="20" y="522"/>
                  </a:lnTo>
                  <a:lnTo>
                    <a:pt x="14" y="558"/>
                  </a:lnTo>
                  <a:lnTo>
                    <a:pt x="9" y="594"/>
                  </a:lnTo>
                  <a:lnTo>
                    <a:pt x="6" y="631"/>
                  </a:lnTo>
                  <a:lnTo>
                    <a:pt x="3" y="667"/>
                  </a:lnTo>
                  <a:lnTo>
                    <a:pt x="1" y="704"/>
                  </a:lnTo>
                  <a:lnTo>
                    <a:pt x="0" y="743"/>
                  </a:lnTo>
                  <a:lnTo>
                    <a:pt x="1" y="781"/>
                  </a:lnTo>
                  <a:lnTo>
                    <a:pt x="3" y="818"/>
                  </a:lnTo>
                  <a:lnTo>
                    <a:pt x="6" y="854"/>
                  </a:lnTo>
                  <a:lnTo>
                    <a:pt x="9" y="891"/>
                  </a:lnTo>
                  <a:lnTo>
                    <a:pt x="14" y="927"/>
                  </a:lnTo>
                  <a:lnTo>
                    <a:pt x="20" y="961"/>
                  </a:lnTo>
                  <a:lnTo>
                    <a:pt x="26" y="995"/>
                  </a:lnTo>
                  <a:lnTo>
                    <a:pt x="34" y="1029"/>
                  </a:lnTo>
                  <a:lnTo>
                    <a:pt x="43" y="1061"/>
                  </a:lnTo>
                  <a:lnTo>
                    <a:pt x="52" y="1092"/>
                  </a:lnTo>
                  <a:lnTo>
                    <a:pt x="63" y="1123"/>
                  </a:lnTo>
                  <a:lnTo>
                    <a:pt x="74" y="1152"/>
                  </a:lnTo>
                  <a:lnTo>
                    <a:pt x="86" y="1181"/>
                  </a:lnTo>
                  <a:lnTo>
                    <a:pt x="99" y="1208"/>
                  </a:lnTo>
                  <a:lnTo>
                    <a:pt x="112" y="1234"/>
                  </a:lnTo>
                  <a:lnTo>
                    <a:pt x="127" y="1259"/>
                  </a:lnTo>
                  <a:lnTo>
                    <a:pt x="141" y="1284"/>
                  </a:lnTo>
                  <a:lnTo>
                    <a:pt x="157" y="1307"/>
                  </a:lnTo>
                  <a:lnTo>
                    <a:pt x="173" y="1327"/>
                  </a:lnTo>
                  <a:lnTo>
                    <a:pt x="191" y="1348"/>
                  </a:lnTo>
                  <a:lnTo>
                    <a:pt x="208" y="1366"/>
                  </a:lnTo>
                  <a:lnTo>
                    <a:pt x="226" y="1383"/>
                  </a:lnTo>
                  <a:lnTo>
                    <a:pt x="246" y="1400"/>
                  </a:lnTo>
                  <a:lnTo>
                    <a:pt x="265" y="1414"/>
                  </a:lnTo>
                  <a:lnTo>
                    <a:pt x="285" y="1427"/>
                  </a:lnTo>
                  <a:lnTo>
                    <a:pt x="305" y="1439"/>
                  </a:lnTo>
                  <a:lnTo>
                    <a:pt x="326" y="1448"/>
                  </a:lnTo>
                  <a:lnTo>
                    <a:pt x="348" y="1456"/>
                  </a:lnTo>
                  <a:lnTo>
                    <a:pt x="369" y="1462"/>
                  </a:lnTo>
                  <a:lnTo>
                    <a:pt x="392" y="1467"/>
                  </a:lnTo>
                  <a:lnTo>
                    <a:pt x="415" y="1470"/>
                  </a:lnTo>
                  <a:lnTo>
                    <a:pt x="437" y="14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2" name="Freeform 145">
              <a:extLst>
                <a:ext uri="{FF2B5EF4-FFF2-40B4-BE49-F238E27FC236}">
                  <a16:creationId xmlns:a16="http://schemas.microsoft.com/office/drawing/2014/main" id="{67245CC7-9253-4E8F-9887-BC3061C498BB}"/>
                </a:ext>
              </a:extLst>
            </p:cNvPr>
            <p:cNvSpPr>
              <a:spLocks noChangeAspect="1"/>
            </p:cNvSpPr>
            <p:nvPr/>
          </p:nvSpPr>
          <p:spPr bwMode="black">
            <a:xfrm>
              <a:off x="4285" y="2200"/>
              <a:ext cx="50" cy="160"/>
            </a:xfrm>
            <a:custGeom>
              <a:avLst/>
              <a:gdLst>
                <a:gd name="T0" fmla="*/ 16 w 452"/>
                <a:gd name="T1" fmla="*/ 21 h 1442"/>
                <a:gd name="T2" fmla="*/ 20 w 452"/>
                <a:gd name="T3" fmla="*/ 13 h 1442"/>
                <a:gd name="T4" fmla="*/ 22 w 452"/>
                <a:gd name="T5" fmla="*/ 9 h 1442"/>
                <a:gd name="T6" fmla="*/ 24 w 452"/>
                <a:gd name="T7" fmla="*/ 6 h 1442"/>
                <a:gd name="T8" fmla="*/ 26 w 452"/>
                <a:gd name="T9" fmla="*/ 4 h 1442"/>
                <a:gd name="T10" fmla="*/ 29 w 452"/>
                <a:gd name="T11" fmla="*/ 2 h 1442"/>
                <a:gd name="T12" fmla="*/ 32 w 452"/>
                <a:gd name="T13" fmla="*/ 0 h 1442"/>
                <a:gd name="T14" fmla="*/ 36 w 452"/>
                <a:gd name="T15" fmla="*/ 0 h 1442"/>
                <a:gd name="T16" fmla="*/ 38 w 452"/>
                <a:gd name="T17" fmla="*/ 0 h 1442"/>
                <a:gd name="T18" fmla="*/ 40 w 452"/>
                <a:gd name="T19" fmla="*/ 1 h 1442"/>
                <a:gd name="T20" fmla="*/ 42 w 452"/>
                <a:gd name="T21" fmla="*/ 1 h 1442"/>
                <a:gd name="T22" fmla="*/ 43 w 452"/>
                <a:gd name="T23" fmla="*/ 2 h 1442"/>
                <a:gd name="T24" fmla="*/ 47 w 452"/>
                <a:gd name="T25" fmla="*/ 5 h 1442"/>
                <a:gd name="T26" fmla="*/ 50 w 452"/>
                <a:gd name="T27" fmla="*/ 8 h 1442"/>
                <a:gd name="T28" fmla="*/ 40 w 452"/>
                <a:gd name="T29" fmla="*/ 30 h 1442"/>
                <a:gd name="T30" fmla="*/ 37 w 452"/>
                <a:gd name="T31" fmla="*/ 26 h 1442"/>
                <a:gd name="T32" fmla="*/ 36 w 452"/>
                <a:gd name="T33" fmla="*/ 25 h 1442"/>
                <a:gd name="T34" fmla="*/ 35 w 452"/>
                <a:gd name="T35" fmla="*/ 24 h 1442"/>
                <a:gd name="T36" fmla="*/ 32 w 452"/>
                <a:gd name="T37" fmla="*/ 24 h 1442"/>
                <a:gd name="T38" fmla="*/ 29 w 452"/>
                <a:gd name="T39" fmla="*/ 25 h 1442"/>
                <a:gd name="T40" fmla="*/ 27 w 452"/>
                <a:gd name="T41" fmla="*/ 27 h 1442"/>
                <a:gd name="T42" fmla="*/ 24 w 452"/>
                <a:gd name="T43" fmla="*/ 29 h 1442"/>
                <a:gd name="T44" fmla="*/ 22 w 452"/>
                <a:gd name="T45" fmla="*/ 32 h 1442"/>
                <a:gd name="T46" fmla="*/ 21 w 452"/>
                <a:gd name="T47" fmla="*/ 35 h 1442"/>
                <a:gd name="T48" fmla="*/ 19 w 452"/>
                <a:gd name="T49" fmla="*/ 39 h 1442"/>
                <a:gd name="T50" fmla="*/ 18 w 452"/>
                <a:gd name="T51" fmla="*/ 43 h 1442"/>
                <a:gd name="T52" fmla="*/ 17 w 452"/>
                <a:gd name="T53" fmla="*/ 50 h 1442"/>
                <a:gd name="T54" fmla="*/ 15 w 452"/>
                <a:gd name="T55" fmla="*/ 60 h 1442"/>
                <a:gd name="T56" fmla="*/ 15 w 452"/>
                <a:gd name="T57" fmla="*/ 69 h 1442"/>
                <a:gd name="T58" fmla="*/ 14 w 452"/>
                <a:gd name="T59" fmla="*/ 78 h 1442"/>
                <a:gd name="T60" fmla="*/ 14 w 452"/>
                <a:gd name="T61" fmla="*/ 160 h 1442"/>
                <a:gd name="T62" fmla="*/ 0 w 452"/>
                <a:gd name="T63" fmla="*/ 5 h 1442"/>
                <a:gd name="T64" fmla="*/ 14 w 452"/>
                <a:gd name="T65" fmla="*/ 21 h 14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52" h="1442">
                  <a:moveTo>
                    <a:pt x="131" y="189"/>
                  </a:moveTo>
                  <a:lnTo>
                    <a:pt x="147" y="189"/>
                  </a:lnTo>
                  <a:lnTo>
                    <a:pt x="163" y="152"/>
                  </a:lnTo>
                  <a:lnTo>
                    <a:pt x="180" y="117"/>
                  </a:lnTo>
                  <a:lnTo>
                    <a:pt x="189" y="100"/>
                  </a:lnTo>
                  <a:lnTo>
                    <a:pt x="197" y="84"/>
                  </a:lnTo>
                  <a:lnTo>
                    <a:pt x="207" y="70"/>
                  </a:lnTo>
                  <a:lnTo>
                    <a:pt x="217" y="56"/>
                  </a:lnTo>
                  <a:lnTo>
                    <a:pt x="228" y="44"/>
                  </a:lnTo>
                  <a:lnTo>
                    <a:pt x="238" y="33"/>
                  </a:lnTo>
                  <a:lnTo>
                    <a:pt x="250" y="24"/>
                  </a:lnTo>
                  <a:lnTo>
                    <a:pt x="263" y="15"/>
                  </a:lnTo>
                  <a:lnTo>
                    <a:pt x="276" y="9"/>
                  </a:lnTo>
                  <a:lnTo>
                    <a:pt x="290" y="4"/>
                  </a:lnTo>
                  <a:lnTo>
                    <a:pt x="306" y="1"/>
                  </a:lnTo>
                  <a:lnTo>
                    <a:pt x="321" y="0"/>
                  </a:lnTo>
                  <a:lnTo>
                    <a:pt x="331" y="1"/>
                  </a:lnTo>
                  <a:lnTo>
                    <a:pt x="341" y="1"/>
                  </a:lnTo>
                  <a:lnTo>
                    <a:pt x="351" y="3"/>
                  </a:lnTo>
                  <a:lnTo>
                    <a:pt x="360" y="5"/>
                  </a:lnTo>
                  <a:lnTo>
                    <a:pt x="368" y="9"/>
                  </a:lnTo>
                  <a:lnTo>
                    <a:pt x="377" y="12"/>
                  </a:lnTo>
                  <a:lnTo>
                    <a:pt x="384" y="16"/>
                  </a:lnTo>
                  <a:lnTo>
                    <a:pt x="392" y="20"/>
                  </a:lnTo>
                  <a:lnTo>
                    <a:pt x="406" y="30"/>
                  </a:lnTo>
                  <a:lnTo>
                    <a:pt x="421" y="43"/>
                  </a:lnTo>
                  <a:lnTo>
                    <a:pt x="436" y="57"/>
                  </a:lnTo>
                  <a:lnTo>
                    <a:pt x="452" y="72"/>
                  </a:lnTo>
                  <a:lnTo>
                    <a:pt x="379" y="291"/>
                  </a:lnTo>
                  <a:lnTo>
                    <a:pt x="360" y="267"/>
                  </a:lnTo>
                  <a:lnTo>
                    <a:pt x="342" y="244"/>
                  </a:lnTo>
                  <a:lnTo>
                    <a:pt x="335" y="234"/>
                  </a:lnTo>
                  <a:lnTo>
                    <a:pt x="326" y="226"/>
                  </a:lnTo>
                  <a:lnTo>
                    <a:pt x="322" y="223"/>
                  </a:lnTo>
                  <a:lnTo>
                    <a:pt x="316" y="221"/>
                  </a:lnTo>
                  <a:lnTo>
                    <a:pt x="312" y="219"/>
                  </a:lnTo>
                  <a:lnTo>
                    <a:pt x="307" y="218"/>
                  </a:lnTo>
                  <a:lnTo>
                    <a:pt x="291" y="219"/>
                  </a:lnTo>
                  <a:lnTo>
                    <a:pt x="278" y="223"/>
                  </a:lnTo>
                  <a:lnTo>
                    <a:pt x="265" y="227"/>
                  </a:lnTo>
                  <a:lnTo>
                    <a:pt x="253" y="234"/>
                  </a:lnTo>
                  <a:lnTo>
                    <a:pt x="242" y="241"/>
                  </a:lnTo>
                  <a:lnTo>
                    <a:pt x="231" y="251"/>
                  </a:lnTo>
                  <a:lnTo>
                    <a:pt x="221" y="262"/>
                  </a:lnTo>
                  <a:lnTo>
                    <a:pt x="211" y="274"/>
                  </a:lnTo>
                  <a:lnTo>
                    <a:pt x="203" y="288"/>
                  </a:lnTo>
                  <a:lnTo>
                    <a:pt x="195" y="302"/>
                  </a:lnTo>
                  <a:lnTo>
                    <a:pt x="188" y="318"/>
                  </a:lnTo>
                  <a:lnTo>
                    <a:pt x="181" y="334"/>
                  </a:lnTo>
                  <a:lnTo>
                    <a:pt x="175" y="353"/>
                  </a:lnTo>
                  <a:lnTo>
                    <a:pt x="169" y="371"/>
                  </a:lnTo>
                  <a:lnTo>
                    <a:pt x="164" y="389"/>
                  </a:lnTo>
                  <a:lnTo>
                    <a:pt x="158" y="410"/>
                  </a:lnTo>
                  <a:lnTo>
                    <a:pt x="151" y="451"/>
                  </a:lnTo>
                  <a:lnTo>
                    <a:pt x="144" y="493"/>
                  </a:lnTo>
                  <a:lnTo>
                    <a:pt x="140" y="537"/>
                  </a:lnTo>
                  <a:lnTo>
                    <a:pt x="137" y="581"/>
                  </a:lnTo>
                  <a:lnTo>
                    <a:pt x="134" y="624"/>
                  </a:lnTo>
                  <a:lnTo>
                    <a:pt x="132" y="666"/>
                  </a:lnTo>
                  <a:lnTo>
                    <a:pt x="131" y="705"/>
                  </a:lnTo>
                  <a:lnTo>
                    <a:pt x="131" y="743"/>
                  </a:lnTo>
                  <a:lnTo>
                    <a:pt x="131" y="1442"/>
                  </a:lnTo>
                  <a:lnTo>
                    <a:pt x="0" y="1442"/>
                  </a:lnTo>
                  <a:lnTo>
                    <a:pt x="0" y="44"/>
                  </a:lnTo>
                  <a:lnTo>
                    <a:pt x="131" y="44"/>
                  </a:lnTo>
                  <a:lnTo>
                    <a:pt x="131" y="1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3" name="Freeform 146">
              <a:extLst>
                <a:ext uri="{FF2B5EF4-FFF2-40B4-BE49-F238E27FC236}">
                  <a16:creationId xmlns:a16="http://schemas.microsoft.com/office/drawing/2014/main" id="{CC733541-1B81-4BFC-8F9A-956AFADEEC47}"/>
                </a:ext>
              </a:extLst>
            </p:cNvPr>
            <p:cNvSpPr>
              <a:spLocks noChangeAspect="1" noEditPoints="1"/>
            </p:cNvSpPr>
            <p:nvPr/>
          </p:nvSpPr>
          <p:spPr bwMode="black">
            <a:xfrm>
              <a:off x="4340" y="2200"/>
              <a:ext cx="92" cy="164"/>
            </a:xfrm>
            <a:custGeom>
              <a:avLst/>
              <a:gdLst>
                <a:gd name="T0" fmla="*/ 50 w 830"/>
                <a:gd name="T1" fmla="*/ 25 h 1471"/>
                <a:gd name="T2" fmla="*/ 57 w 830"/>
                <a:gd name="T3" fmla="*/ 28 h 1471"/>
                <a:gd name="T4" fmla="*/ 63 w 830"/>
                <a:gd name="T5" fmla="*/ 33 h 1471"/>
                <a:gd name="T6" fmla="*/ 68 w 830"/>
                <a:gd name="T7" fmla="*/ 39 h 1471"/>
                <a:gd name="T8" fmla="*/ 71 w 830"/>
                <a:gd name="T9" fmla="*/ 47 h 1471"/>
                <a:gd name="T10" fmla="*/ 74 w 830"/>
                <a:gd name="T11" fmla="*/ 57 h 1471"/>
                <a:gd name="T12" fmla="*/ 76 w 830"/>
                <a:gd name="T13" fmla="*/ 67 h 1471"/>
                <a:gd name="T14" fmla="*/ 77 w 830"/>
                <a:gd name="T15" fmla="*/ 78 h 1471"/>
                <a:gd name="T16" fmla="*/ 77 w 830"/>
                <a:gd name="T17" fmla="*/ 90 h 1471"/>
                <a:gd name="T18" fmla="*/ 76 w 830"/>
                <a:gd name="T19" fmla="*/ 101 h 1471"/>
                <a:gd name="T20" fmla="*/ 73 w 830"/>
                <a:gd name="T21" fmla="*/ 111 h 1471"/>
                <a:gd name="T22" fmla="*/ 70 w 830"/>
                <a:gd name="T23" fmla="*/ 120 h 1471"/>
                <a:gd name="T24" fmla="*/ 66 w 830"/>
                <a:gd name="T25" fmla="*/ 128 h 1471"/>
                <a:gd name="T26" fmla="*/ 61 w 830"/>
                <a:gd name="T27" fmla="*/ 134 h 1471"/>
                <a:gd name="T28" fmla="*/ 54 w 830"/>
                <a:gd name="T29" fmla="*/ 138 h 1471"/>
                <a:gd name="T30" fmla="*/ 47 w 830"/>
                <a:gd name="T31" fmla="*/ 139 h 1471"/>
                <a:gd name="T32" fmla="*/ 40 w 830"/>
                <a:gd name="T33" fmla="*/ 139 h 1471"/>
                <a:gd name="T34" fmla="*/ 34 w 830"/>
                <a:gd name="T35" fmla="*/ 136 h 1471"/>
                <a:gd name="T36" fmla="*/ 29 w 830"/>
                <a:gd name="T37" fmla="*/ 131 h 1471"/>
                <a:gd name="T38" fmla="*/ 24 w 830"/>
                <a:gd name="T39" fmla="*/ 124 h 1471"/>
                <a:gd name="T40" fmla="*/ 21 w 830"/>
                <a:gd name="T41" fmla="*/ 116 h 1471"/>
                <a:gd name="T42" fmla="*/ 18 w 830"/>
                <a:gd name="T43" fmla="*/ 106 h 1471"/>
                <a:gd name="T44" fmla="*/ 17 w 830"/>
                <a:gd name="T45" fmla="*/ 95 h 1471"/>
                <a:gd name="T46" fmla="*/ 16 w 830"/>
                <a:gd name="T47" fmla="*/ 78 h 1471"/>
                <a:gd name="T48" fmla="*/ 17 w 830"/>
                <a:gd name="T49" fmla="*/ 68 h 1471"/>
                <a:gd name="T50" fmla="*/ 19 w 830"/>
                <a:gd name="T51" fmla="*/ 58 h 1471"/>
                <a:gd name="T52" fmla="*/ 21 w 830"/>
                <a:gd name="T53" fmla="*/ 48 h 1471"/>
                <a:gd name="T54" fmla="*/ 25 w 830"/>
                <a:gd name="T55" fmla="*/ 40 h 1471"/>
                <a:gd name="T56" fmla="*/ 29 w 830"/>
                <a:gd name="T57" fmla="*/ 33 h 1471"/>
                <a:gd name="T58" fmla="*/ 34 w 830"/>
                <a:gd name="T59" fmla="*/ 28 h 1471"/>
                <a:gd name="T60" fmla="*/ 40 w 830"/>
                <a:gd name="T61" fmla="*/ 25 h 1471"/>
                <a:gd name="T62" fmla="*/ 92 w 830"/>
                <a:gd name="T63" fmla="*/ 5 h 1471"/>
                <a:gd name="T64" fmla="*/ 73 w 830"/>
                <a:gd name="T65" fmla="*/ 22 h 1471"/>
                <a:gd name="T66" fmla="*/ 65 w 830"/>
                <a:gd name="T67" fmla="*/ 12 h 1471"/>
                <a:gd name="T68" fmla="*/ 57 w 830"/>
                <a:gd name="T69" fmla="*/ 4 h 1471"/>
                <a:gd name="T70" fmla="*/ 48 w 830"/>
                <a:gd name="T71" fmla="*/ 0 h 1471"/>
                <a:gd name="T72" fmla="*/ 44 w 830"/>
                <a:gd name="T73" fmla="*/ 0 h 1471"/>
                <a:gd name="T74" fmla="*/ 34 w 830"/>
                <a:gd name="T75" fmla="*/ 2 h 1471"/>
                <a:gd name="T76" fmla="*/ 25 w 830"/>
                <a:gd name="T77" fmla="*/ 7 h 1471"/>
                <a:gd name="T78" fmla="*/ 18 w 830"/>
                <a:gd name="T79" fmla="*/ 15 h 1471"/>
                <a:gd name="T80" fmla="*/ 12 w 830"/>
                <a:gd name="T81" fmla="*/ 25 h 1471"/>
                <a:gd name="T82" fmla="*/ 6 w 830"/>
                <a:gd name="T83" fmla="*/ 37 h 1471"/>
                <a:gd name="T84" fmla="*/ 3 w 830"/>
                <a:gd name="T85" fmla="*/ 51 h 1471"/>
                <a:gd name="T86" fmla="*/ 1 w 830"/>
                <a:gd name="T87" fmla="*/ 67 h 1471"/>
                <a:gd name="T88" fmla="*/ 0 w 830"/>
                <a:gd name="T89" fmla="*/ 83 h 1471"/>
                <a:gd name="T90" fmla="*/ 1 w 830"/>
                <a:gd name="T91" fmla="*/ 98 h 1471"/>
                <a:gd name="T92" fmla="*/ 3 w 830"/>
                <a:gd name="T93" fmla="*/ 113 h 1471"/>
                <a:gd name="T94" fmla="*/ 6 w 830"/>
                <a:gd name="T95" fmla="*/ 127 h 1471"/>
                <a:gd name="T96" fmla="*/ 12 w 830"/>
                <a:gd name="T97" fmla="*/ 139 h 1471"/>
                <a:gd name="T98" fmla="*/ 18 w 830"/>
                <a:gd name="T99" fmla="*/ 149 h 1471"/>
                <a:gd name="T100" fmla="*/ 25 w 830"/>
                <a:gd name="T101" fmla="*/ 157 h 1471"/>
                <a:gd name="T102" fmla="*/ 34 w 830"/>
                <a:gd name="T103" fmla="*/ 162 h 1471"/>
                <a:gd name="T104" fmla="*/ 44 w 830"/>
                <a:gd name="T105" fmla="*/ 164 h 1471"/>
                <a:gd name="T106" fmla="*/ 53 w 830"/>
                <a:gd name="T107" fmla="*/ 162 h 1471"/>
                <a:gd name="T108" fmla="*/ 62 w 830"/>
                <a:gd name="T109" fmla="*/ 158 h 1471"/>
                <a:gd name="T110" fmla="*/ 69 w 830"/>
                <a:gd name="T111" fmla="*/ 150 h 1471"/>
                <a:gd name="T112" fmla="*/ 76 w 830"/>
                <a:gd name="T113" fmla="*/ 138 h 147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30" h="1471">
                  <a:moveTo>
                    <a:pt x="408" y="218"/>
                  </a:moveTo>
                  <a:lnTo>
                    <a:pt x="424" y="219"/>
                  </a:lnTo>
                  <a:lnTo>
                    <a:pt x="439" y="222"/>
                  </a:lnTo>
                  <a:lnTo>
                    <a:pt x="455" y="225"/>
                  </a:lnTo>
                  <a:lnTo>
                    <a:pt x="470" y="229"/>
                  </a:lnTo>
                  <a:lnTo>
                    <a:pt x="484" y="235"/>
                  </a:lnTo>
                  <a:lnTo>
                    <a:pt x="499" y="242"/>
                  </a:lnTo>
                  <a:lnTo>
                    <a:pt x="513" y="250"/>
                  </a:lnTo>
                  <a:lnTo>
                    <a:pt x="527" y="259"/>
                  </a:lnTo>
                  <a:lnTo>
                    <a:pt x="540" y="269"/>
                  </a:lnTo>
                  <a:lnTo>
                    <a:pt x="553" y="281"/>
                  </a:lnTo>
                  <a:lnTo>
                    <a:pt x="565" y="293"/>
                  </a:lnTo>
                  <a:lnTo>
                    <a:pt x="576" y="307"/>
                  </a:lnTo>
                  <a:lnTo>
                    <a:pt x="587" y="321"/>
                  </a:lnTo>
                  <a:lnTo>
                    <a:pt x="598" y="336"/>
                  </a:lnTo>
                  <a:lnTo>
                    <a:pt x="609" y="353"/>
                  </a:lnTo>
                  <a:lnTo>
                    <a:pt x="619" y="370"/>
                  </a:lnTo>
                  <a:lnTo>
                    <a:pt x="627" y="387"/>
                  </a:lnTo>
                  <a:lnTo>
                    <a:pt x="636" y="406"/>
                  </a:lnTo>
                  <a:lnTo>
                    <a:pt x="645" y="425"/>
                  </a:lnTo>
                  <a:lnTo>
                    <a:pt x="652" y="446"/>
                  </a:lnTo>
                  <a:lnTo>
                    <a:pt x="660" y="466"/>
                  </a:lnTo>
                  <a:lnTo>
                    <a:pt x="666" y="488"/>
                  </a:lnTo>
                  <a:lnTo>
                    <a:pt x="672" y="509"/>
                  </a:lnTo>
                  <a:lnTo>
                    <a:pt x="677" y="532"/>
                  </a:lnTo>
                  <a:lnTo>
                    <a:pt x="682" y="555"/>
                  </a:lnTo>
                  <a:lnTo>
                    <a:pt x="687" y="579"/>
                  </a:lnTo>
                  <a:lnTo>
                    <a:pt x="690" y="602"/>
                  </a:lnTo>
                  <a:lnTo>
                    <a:pt x="693" y="626"/>
                  </a:lnTo>
                  <a:lnTo>
                    <a:pt x="695" y="651"/>
                  </a:lnTo>
                  <a:lnTo>
                    <a:pt x="698" y="677"/>
                  </a:lnTo>
                  <a:lnTo>
                    <a:pt x="698" y="702"/>
                  </a:lnTo>
                  <a:lnTo>
                    <a:pt x="699" y="728"/>
                  </a:lnTo>
                  <a:lnTo>
                    <a:pt x="699" y="754"/>
                  </a:lnTo>
                  <a:lnTo>
                    <a:pt x="698" y="780"/>
                  </a:lnTo>
                  <a:lnTo>
                    <a:pt x="695" y="805"/>
                  </a:lnTo>
                  <a:lnTo>
                    <a:pt x="693" y="830"/>
                  </a:lnTo>
                  <a:lnTo>
                    <a:pt x="691" y="854"/>
                  </a:lnTo>
                  <a:lnTo>
                    <a:pt x="688" y="879"/>
                  </a:lnTo>
                  <a:lnTo>
                    <a:pt x="684" y="903"/>
                  </a:lnTo>
                  <a:lnTo>
                    <a:pt x="679" y="927"/>
                  </a:lnTo>
                  <a:lnTo>
                    <a:pt x="675" y="950"/>
                  </a:lnTo>
                  <a:lnTo>
                    <a:pt x="669" y="972"/>
                  </a:lnTo>
                  <a:lnTo>
                    <a:pt x="663" y="994"/>
                  </a:lnTo>
                  <a:lnTo>
                    <a:pt x="656" y="1016"/>
                  </a:lnTo>
                  <a:lnTo>
                    <a:pt x="649" y="1036"/>
                  </a:lnTo>
                  <a:lnTo>
                    <a:pt x="641" y="1056"/>
                  </a:lnTo>
                  <a:lnTo>
                    <a:pt x="633" y="1075"/>
                  </a:lnTo>
                  <a:lnTo>
                    <a:pt x="624" y="1093"/>
                  </a:lnTo>
                  <a:lnTo>
                    <a:pt x="614" y="1112"/>
                  </a:lnTo>
                  <a:lnTo>
                    <a:pt x="605" y="1128"/>
                  </a:lnTo>
                  <a:lnTo>
                    <a:pt x="594" y="1144"/>
                  </a:lnTo>
                  <a:lnTo>
                    <a:pt x="583" y="1159"/>
                  </a:lnTo>
                  <a:lnTo>
                    <a:pt x="571" y="1174"/>
                  </a:lnTo>
                  <a:lnTo>
                    <a:pt x="559" y="1186"/>
                  </a:lnTo>
                  <a:lnTo>
                    <a:pt x="546" y="1198"/>
                  </a:lnTo>
                  <a:lnTo>
                    <a:pt x="532" y="1209"/>
                  </a:lnTo>
                  <a:lnTo>
                    <a:pt x="519" y="1219"/>
                  </a:lnTo>
                  <a:lnTo>
                    <a:pt x="504" y="1228"/>
                  </a:lnTo>
                  <a:lnTo>
                    <a:pt x="490" y="1235"/>
                  </a:lnTo>
                  <a:lnTo>
                    <a:pt x="474" y="1241"/>
                  </a:lnTo>
                  <a:lnTo>
                    <a:pt x="459" y="1246"/>
                  </a:lnTo>
                  <a:lnTo>
                    <a:pt x="441" y="1249"/>
                  </a:lnTo>
                  <a:lnTo>
                    <a:pt x="425" y="1251"/>
                  </a:lnTo>
                  <a:lnTo>
                    <a:pt x="408" y="1252"/>
                  </a:lnTo>
                  <a:lnTo>
                    <a:pt x="391" y="1251"/>
                  </a:lnTo>
                  <a:lnTo>
                    <a:pt x="375" y="1249"/>
                  </a:lnTo>
                  <a:lnTo>
                    <a:pt x="360" y="1246"/>
                  </a:lnTo>
                  <a:lnTo>
                    <a:pt x="346" y="1241"/>
                  </a:lnTo>
                  <a:lnTo>
                    <a:pt x="332" y="1235"/>
                  </a:lnTo>
                  <a:lnTo>
                    <a:pt x="318" y="1228"/>
                  </a:lnTo>
                  <a:lnTo>
                    <a:pt x="305" y="1219"/>
                  </a:lnTo>
                  <a:lnTo>
                    <a:pt x="293" y="1209"/>
                  </a:lnTo>
                  <a:lnTo>
                    <a:pt x="280" y="1198"/>
                  </a:lnTo>
                  <a:lnTo>
                    <a:pt x="269" y="1186"/>
                  </a:lnTo>
                  <a:lnTo>
                    <a:pt x="258" y="1174"/>
                  </a:lnTo>
                  <a:lnTo>
                    <a:pt x="248" y="1159"/>
                  </a:lnTo>
                  <a:lnTo>
                    <a:pt x="238" y="1144"/>
                  </a:lnTo>
                  <a:lnTo>
                    <a:pt x="228" y="1128"/>
                  </a:lnTo>
                  <a:lnTo>
                    <a:pt x="219" y="1112"/>
                  </a:lnTo>
                  <a:lnTo>
                    <a:pt x="211" y="1093"/>
                  </a:lnTo>
                  <a:lnTo>
                    <a:pt x="203" y="1075"/>
                  </a:lnTo>
                  <a:lnTo>
                    <a:pt x="196" y="1056"/>
                  </a:lnTo>
                  <a:lnTo>
                    <a:pt x="188" y="1036"/>
                  </a:lnTo>
                  <a:lnTo>
                    <a:pt x="182" y="1016"/>
                  </a:lnTo>
                  <a:lnTo>
                    <a:pt x="176" y="994"/>
                  </a:lnTo>
                  <a:lnTo>
                    <a:pt x="171" y="972"/>
                  </a:lnTo>
                  <a:lnTo>
                    <a:pt x="166" y="950"/>
                  </a:lnTo>
                  <a:lnTo>
                    <a:pt x="161" y="927"/>
                  </a:lnTo>
                  <a:lnTo>
                    <a:pt x="158" y="903"/>
                  </a:lnTo>
                  <a:lnTo>
                    <a:pt x="155" y="879"/>
                  </a:lnTo>
                  <a:lnTo>
                    <a:pt x="151" y="854"/>
                  </a:lnTo>
                  <a:lnTo>
                    <a:pt x="149" y="830"/>
                  </a:lnTo>
                  <a:lnTo>
                    <a:pt x="146" y="780"/>
                  </a:lnTo>
                  <a:lnTo>
                    <a:pt x="145" y="728"/>
                  </a:lnTo>
                  <a:lnTo>
                    <a:pt x="146" y="703"/>
                  </a:lnTo>
                  <a:lnTo>
                    <a:pt x="146" y="679"/>
                  </a:lnTo>
                  <a:lnTo>
                    <a:pt x="148" y="655"/>
                  </a:lnTo>
                  <a:lnTo>
                    <a:pt x="150" y="631"/>
                  </a:lnTo>
                  <a:lnTo>
                    <a:pt x="152" y="607"/>
                  </a:lnTo>
                  <a:lnTo>
                    <a:pt x="156" y="584"/>
                  </a:lnTo>
                  <a:lnTo>
                    <a:pt x="159" y="560"/>
                  </a:lnTo>
                  <a:lnTo>
                    <a:pt x="163" y="537"/>
                  </a:lnTo>
                  <a:lnTo>
                    <a:pt x="169" y="516"/>
                  </a:lnTo>
                  <a:lnTo>
                    <a:pt x="174" y="494"/>
                  </a:lnTo>
                  <a:lnTo>
                    <a:pt x="179" y="473"/>
                  </a:lnTo>
                  <a:lnTo>
                    <a:pt x="186" y="452"/>
                  </a:lnTo>
                  <a:lnTo>
                    <a:pt x="192" y="431"/>
                  </a:lnTo>
                  <a:lnTo>
                    <a:pt x="200" y="412"/>
                  </a:lnTo>
                  <a:lnTo>
                    <a:pt x="208" y="394"/>
                  </a:lnTo>
                  <a:lnTo>
                    <a:pt x="216" y="375"/>
                  </a:lnTo>
                  <a:lnTo>
                    <a:pt x="225" y="358"/>
                  </a:lnTo>
                  <a:lnTo>
                    <a:pt x="235" y="341"/>
                  </a:lnTo>
                  <a:lnTo>
                    <a:pt x="244" y="325"/>
                  </a:lnTo>
                  <a:lnTo>
                    <a:pt x="254" y="310"/>
                  </a:lnTo>
                  <a:lnTo>
                    <a:pt x="265" y="296"/>
                  </a:lnTo>
                  <a:lnTo>
                    <a:pt x="276" y="284"/>
                  </a:lnTo>
                  <a:lnTo>
                    <a:pt x="287" y="272"/>
                  </a:lnTo>
                  <a:lnTo>
                    <a:pt x="298" y="262"/>
                  </a:lnTo>
                  <a:lnTo>
                    <a:pt x="311" y="252"/>
                  </a:lnTo>
                  <a:lnTo>
                    <a:pt x="323" y="243"/>
                  </a:lnTo>
                  <a:lnTo>
                    <a:pt x="336" y="236"/>
                  </a:lnTo>
                  <a:lnTo>
                    <a:pt x="350" y="229"/>
                  </a:lnTo>
                  <a:lnTo>
                    <a:pt x="363" y="225"/>
                  </a:lnTo>
                  <a:lnTo>
                    <a:pt x="377" y="222"/>
                  </a:lnTo>
                  <a:lnTo>
                    <a:pt x="393" y="219"/>
                  </a:lnTo>
                  <a:lnTo>
                    <a:pt x="408" y="218"/>
                  </a:lnTo>
                  <a:close/>
                  <a:moveTo>
                    <a:pt x="830" y="44"/>
                  </a:moveTo>
                  <a:lnTo>
                    <a:pt x="684" y="44"/>
                  </a:lnTo>
                  <a:lnTo>
                    <a:pt x="684" y="248"/>
                  </a:lnTo>
                  <a:lnTo>
                    <a:pt x="669" y="221"/>
                  </a:lnTo>
                  <a:lnTo>
                    <a:pt x="655" y="196"/>
                  </a:lnTo>
                  <a:lnTo>
                    <a:pt x="640" y="171"/>
                  </a:lnTo>
                  <a:lnTo>
                    <a:pt x="624" y="147"/>
                  </a:lnTo>
                  <a:lnTo>
                    <a:pt x="608" y="125"/>
                  </a:lnTo>
                  <a:lnTo>
                    <a:pt x="590" y="105"/>
                  </a:lnTo>
                  <a:lnTo>
                    <a:pt x="573" y="86"/>
                  </a:lnTo>
                  <a:lnTo>
                    <a:pt x="555" y="69"/>
                  </a:lnTo>
                  <a:lnTo>
                    <a:pt x="536" y="54"/>
                  </a:lnTo>
                  <a:lnTo>
                    <a:pt x="517" y="40"/>
                  </a:lnTo>
                  <a:lnTo>
                    <a:pt x="497" y="28"/>
                  </a:lnTo>
                  <a:lnTo>
                    <a:pt x="477" y="18"/>
                  </a:lnTo>
                  <a:lnTo>
                    <a:pt x="456" y="11"/>
                  </a:lnTo>
                  <a:lnTo>
                    <a:pt x="436" y="4"/>
                  </a:lnTo>
                  <a:lnTo>
                    <a:pt x="425" y="3"/>
                  </a:lnTo>
                  <a:lnTo>
                    <a:pt x="414" y="1"/>
                  </a:lnTo>
                  <a:lnTo>
                    <a:pt x="403" y="0"/>
                  </a:lnTo>
                  <a:lnTo>
                    <a:pt x="393" y="0"/>
                  </a:lnTo>
                  <a:lnTo>
                    <a:pt x="370" y="1"/>
                  </a:lnTo>
                  <a:lnTo>
                    <a:pt x="347" y="4"/>
                  </a:lnTo>
                  <a:lnTo>
                    <a:pt x="325" y="9"/>
                  </a:lnTo>
                  <a:lnTo>
                    <a:pt x="305" y="16"/>
                  </a:lnTo>
                  <a:lnTo>
                    <a:pt x="284" y="25"/>
                  </a:lnTo>
                  <a:lnTo>
                    <a:pt x="265" y="34"/>
                  </a:lnTo>
                  <a:lnTo>
                    <a:pt x="245" y="47"/>
                  </a:lnTo>
                  <a:lnTo>
                    <a:pt x="227" y="60"/>
                  </a:lnTo>
                  <a:lnTo>
                    <a:pt x="209" y="77"/>
                  </a:lnTo>
                  <a:lnTo>
                    <a:pt x="191" y="93"/>
                  </a:lnTo>
                  <a:lnTo>
                    <a:pt x="175" y="111"/>
                  </a:lnTo>
                  <a:lnTo>
                    <a:pt x="160" y="132"/>
                  </a:lnTo>
                  <a:lnTo>
                    <a:pt x="145" y="152"/>
                  </a:lnTo>
                  <a:lnTo>
                    <a:pt x="130" y="175"/>
                  </a:lnTo>
                  <a:lnTo>
                    <a:pt x="117" y="199"/>
                  </a:lnTo>
                  <a:lnTo>
                    <a:pt x="104" y="224"/>
                  </a:lnTo>
                  <a:lnTo>
                    <a:pt x="91" y="250"/>
                  </a:lnTo>
                  <a:lnTo>
                    <a:pt x="80" y="278"/>
                  </a:lnTo>
                  <a:lnTo>
                    <a:pt x="69" y="306"/>
                  </a:lnTo>
                  <a:lnTo>
                    <a:pt x="58" y="335"/>
                  </a:lnTo>
                  <a:lnTo>
                    <a:pt x="50" y="365"/>
                  </a:lnTo>
                  <a:lnTo>
                    <a:pt x="41" y="396"/>
                  </a:lnTo>
                  <a:lnTo>
                    <a:pt x="33" y="428"/>
                  </a:lnTo>
                  <a:lnTo>
                    <a:pt x="26" y="461"/>
                  </a:lnTo>
                  <a:lnTo>
                    <a:pt x="20" y="494"/>
                  </a:lnTo>
                  <a:lnTo>
                    <a:pt x="15" y="528"/>
                  </a:lnTo>
                  <a:lnTo>
                    <a:pt x="10" y="562"/>
                  </a:lnTo>
                  <a:lnTo>
                    <a:pt x="6" y="598"/>
                  </a:lnTo>
                  <a:lnTo>
                    <a:pt x="3" y="634"/>
                  </a:lnTo>
                  <a:lnTo>
                    <a:pt x="1" y="669"/>
                  </a:lnTo>
                  <a:lnTo>
                    <a:pt x="0" y="706"/>
                  </a:lnTo>
                  <a:lnTo>
                    <a:pt x="0" y="743"/>
                  </a:lnTo>
                  <a:lnTo>
                    <a:pt x="0" y="778"/>
                  </a:lnTo>
                  <a:lnTo>
                    <a:pt x="1" y="813"/>
                  </a:lnTo>
                  <a:lnTo>
                    <a:pt x="3" y="848"/>
                  </a:lnTo>
                  <a:lnTo>
                    <a:pt x="6" y="883"/>
                  </a:lnTo>
                  <a:lnTo>
                    <a:pt x="10" y="917"/>
                  </a:lnTo>
                  <a:lnTo>
                    <a:pt x="15" y="951"/>
                  </a:lnTo>
                  <a:lnTo>
                    <a:pt x="20" y="983"/>
                  </a:lnTo>
                  <a:lnTo>
                    <a:pt x="26" y="1016"/>
                  </a:lnTo>
                  <a:lnTo>
                    <a:pt x="33" y="1048"/>
                  </a:lnTo>
                  <a:lnTo>
                    <a:pt x="41" y="1079"/>
                  </a:lnTo>
                  <a:lnTo>
                    <a:pt x="50" y="1110"/>
                  </a:lnTo>
                  <a:lnTo>
                    <a:pt x="58" y="1139"/>
                  </a:lnTo>
                  <a:lnTo>
                    <a:pt x="69" y="1168"/>
                  </a:lnTo>
                  <a:lnTo>
                    <a:pt x="80" y="1196"/>
                  </a:lnTo>
                  <a:lnTo>
                    <a:pt x="91" y="1222"/>
                  </a:lnTo>
                  <a:lnTo>
                    <a:pt x="104" y="1248"/>
                  </a:lnTo>
                  <a:lnTo>
                    <a:pt x="117" y="1273"/>
                  </a:lnTo>
                  <a:lnTo>
                    <a:pt x="130" y="1297"/>
                  </a:lnTo>
                  <a:lnTo>
                    <a:pt x="145" y="1318"/>
                  </a:lnTo>
                  <a:lnTo>
                    <a:pt x="160" y="1340"/>
                  </a:lnTo>
                  <a:lnTo>
                    <a:pt x="175" y="1360"/>
                  </a:lnTo>
                  <a:lnTo>
                    <a:pt x="191" y="1378"/>
                  </a:lnTo>
                  <a:lnTo>
                    <a:pt x="209" y="1395"/>
                  </a:lnTo>
                  <a:lnTo>
                    <a:pt x="227" y="1410"/>
                  </a:lnTo>
                  <a:lnTo>
                    <a:pt x="245" y="1423"/>
                  </a:lnTo>
                  <a:lnTo>
                    <a:pt x="265" y="1435"/>
                  </a:lnTo>
                  <a:lnTo>
                    <a:pt x="284" y="1446"/>
                  </a:lnTo>
                  <a:lnTo>
                    <a:pt x="305" y="1455"/>
                  </a:lnTo>
                  <a:lnTo>
                    <a:pt x="325" y="1461"/>
                  </a:lnTo>
                  <a:lnTo>
                    <a:pt x="347" y="1467"/>
                  </a:lnTo>
                  <a:lnTo>
                    <a:pt x="370" y="1470"/>
                  </a:lnTo>
                  <a:lnTo>
                    <a:pt x="393" y="1471"/>
                  </a:lnTo>
                  <a:lnTo>
                    <a:pt x="414" y="1470"/>
                  </a:lnTo>
                  <a:lnTo>
                    <a:pt x="436" y="1467"/>
                  </a:lnTo>
                  <a:lnTo>
                    <a:pt x="456" y="1462"/>
                  </a:lnTo>
                  <a:lnTo>
                    <a:pt x="477" y="1457"/>
                  </a:lnTo>
                  <a:lnTo>
                    <a:pt x="497" y="1448"/>
                  </a:lnTo>
                  <a:lnTo>
                    <a:pt x="517" y="1439"/>
                  </a:lnTo>
                  <a:lnTo>
                    <a:pt x="536" y="1428"/>
                  </a:lnTo>
                  <a:lnTo>
                    <a:pt x="555" y="1414"/>
                  </a:lnTo>
                  <a:lnTo>
                    <a:pt x="573" y="1398"/>
                  </a:lnTo>
                  <a:lnTo>
                    <a:pt x="590" y="1381"/>
                  </a:lnTo>
                  <a:lnTo>
                    <a:pt x="608" y="1363"/>
                  </a:lnTo>
                  <a:lnTo>
                    <a:pt x="624" y="1341"/>
                  </a:lnTo>
                  <a:lnTo>
                    <a:pt x="640" y="1318"/>
                  </a:lnTo>
                  <a:lnTo>
                    <a:pt x="655" y="1294"/>
                  </a:lnTo>
                  <a:lnTo>
                    <a:pt x="669" y="1267"/>
                  </a:lnTo>
                  <a:lnTo>
                    <a:pt x="684" y="1237"/>
                  </a:lnTo>
                  <a:lnTo>
                    <a:pt x="684" y="1442"/>
                  </a:lnTo>
                  <a:lnTo>
                    <a:pt x="830" y="1442"/>
                  </a:lnTo>
                  <a:lnTo>
                    <a:pt x="83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4" name="Freeform 147">
              <a:extLst>
                <a:ext uri="{FF2B5EF4-FFF2-40B4-BE49-F238E27FC236}">
                  <a16:creationId xmlns:a16="http://schemas.microsoft.com/office/drawing/2014/main" id="{6CA16792-1C25-4587-A9D7-10CEB973D123}"/>
                </a:ext>
              </a:extLst>
            </p:cNvPr>
            <p:cNvSpPr>
              <a:spLocks noChangeAspect="1"/>
            </p:cNvSpPr>
            <p:nvPr/>
          </p:nvSpPr>
          <p:spPr bwMode="black">
            <a:xfrm>
              <a:off x="4452" y="2150"/>
              <a:ext cx="42" cy="210"/>
            </a:xfrm>
            <a:custGeom>
              <a:avLst/>
              <a:gdLst>
                <a:gd name="T0" fmla="*/ 26 w 378"/>
                <a:gd name="T1" fmla="*/ 210 h 1893"/>
                <a:gd name="T2" fmla="*/ 10 w 378"/>
                <a:gd name="T3" fmla="*/ 210 h 1893"/>
                <a:gd name="T4" fmla="*/ 10 w 378"/>
                <a:gd name="T5" fmla="*/ 79 h 1893"/>
                <a:gd name="T6" fmla="*/ 0 w 378"/>
                <a:gd name="T7" fmla="*/ 79 h 1893"/>
                <a:gd name="T8" fmla="*/ 0 w 378"/>
                <a:gd name="T9" fmla="*/ 55 h 1893"/>
                <a:gd name="T10" fmla="*/ 10 w 378"/>
                <a:gd name="T11" fmla="*/ 55 h 1893"/>
                <a:gd name="T12" fmla="*/ 10 w 378"/>
                <a:gd name="T13" fmla="*/ 0 h 1893"/>
                <a:gd name="T14" fmla="*/ 26 w 378"/>
                <a:gd name="T15" fmla="*/ 0 h 1893"/>
                <a:gd name="T16" fmla="*/ 26 w 378"/>
                <a:gd name="T17" fmla="*/ 55 h 1893"/>
                <a:gd name="T18" fmla="*/ 42 w 378"/>
                <a:gd name="T19" fmla="*/ 55 h 1893"/>
                <a:gd name="T20" fmla="*/ 42 w 378"/>
                <a:gd name="T21" fmla="*/ 79 h 1893"/>
                <a:gd name="T22" fmla="*/ 26 w 378"/>
                <a:gd name="T23" fmla="*/ 79 h 1893"/>
                <a:gd name="T24" fmla="*/ 26 w 378"/>
                <a:gd name="T25" fmla="*/ 210 h 18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78" h="1893">
                  <a:moveTo>
                    <a:pt x="233" y="1893"/>
                  </a:moveTo>
                  <a:lnTo>
                    <a:pt x="87" y="1893"/>
                  </a:lnTo>
                  <a:lnTo>
                    <a:pt x="87" y="713"/>
                  </a:lnTo>
                  <a:lnTo>
                    <a:pt x="0" y="713"/>
                  </a:lnTo>
                  <a:lnTo>
                    <a:pt x="0" y="495"/>
                  </a:lnTo>
                  <a:lnTo>
                    <a:pt x="87" y="495"/>
                  </a:lnTo>
                  <a:lnTo>
                    <a:pt x="87" y="0"/>
                  </a:lnTo>
                  <a:lnTo>
                    <a:pt x="233" y="0"/>
                  </a:lnTo>
                  <a:lnTo>
                    <a:pt x="233" y="495"/>
                  </a:lnTo>
                  <a:lnTo>
                    <a:pt x="378" y="495"/>
                  </a:lnTo>
                  <a:lnTo>
                    <a:pt x="378" y="713"/>
                  </a:lnTo>
                  <a:lnTo>
                    <a:pt x="233" y="713"/>
                  </a:lnTo>
                  <a:lnTo>
                    <a:pt x="233" y="18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5" name="Freeform 148">
              <a:extLst>
                <a:ext uri="{FF2B5EF4-FFF2-40B4-BE49-F238E27FC236}">
                  <a16:creationId xmlns:a16="http://schemas.microsoft.com/office/drawing/2014/main" id="{F3ABBCEB-3CE4-417A-8A24-FAF13978F72C}"/>
                </a:ext>
              </a:extLst>
            </p:cNvPr>
            <p:cNvSpPr>
              <a:spLocks noChangeAspect="1" noEditPoints="1"/>
            </p:cNvSpPr>
            <p:nvPr/>
          </p:nvSpPr>
          <p:spPr bwMode="black">
            <a:xfrm>
              <a:off x="4500" y="2200"/>
              <a:ext cx="97" cy="164"/>
            </a:xfrm>
            <a:custGeom>
              <a:avLst/>
              <a:gdLst>
                <a:gd name="T0" fmla="*/ 56 w 874"/>
                <a:gd name="T1" fmla="*/ 26 h 1471"/>
                <a:gd name="T2" fmla="*/ 63 w 874"/>
                <a:gd name="T3" fmla="*/ 30 h 1471"/>
                <a:gd name="T4" fmla="*/ 70 w 874"/>
                <a:gd name="T5" fmla="*/ 38 h 1471"/>
                <a:gd name="T6" fmla="*/ 76 w 874"/>
                <a:gd name="T7" fmla="*/ 48 h 1471"/>
                <a:gd name="T8" fmla="*/ 80 w 874"/>
                <a:gd name="T9" fmla="*/ 61 h 1471"/>
                <a:gd name="T10" fmla="*/ 82 w 874"/>
                <a:gd name="T11" fmla="*/ 74 h 1471"/>
                <a:gd name="T12" fmla="*/ 82 w 874"/>
                <a:gd name="T13" fmla="*/ 89 h 1471"/>
                <a:gd name="T14" fmla="*/ 80 w 874"/>
                <a:gd name="T15" fmla="*/ 102 h 1471"/>
                <a:gd name="T16" fmla="*/ 77 w 874"/>
                <a:gd name="T17" fmla="*/ 114 h 1471"/>
                <a:gd name="T18" fmla="*/ 71 w 874"/>
                <a:gd name="T19" fmla="*/ 125 h 1471"/>
                <a:gd name="T20" fmla="*/ 65 w 874"/>
                <a:gd name="T21" fmla="*/ 133 h 1471"/>
                <a:gd name="T22" fmla="*/ 57 w 874"/>
                <a:gd name="T23" fmla="*/ 138 h 1471"/>
                <a:gd name="T24" fmla="*/ 49 w 874"/>
                <a:gd name="T25" fmla="*/ 140 h 1471"/>
                <a:gd name="T26" fmla="*/ 40 w 874"/>
                <a:gd name="T27" fmla="*/ 138 h 1471"/>
                <a:gd name="T28" fmla="*/ 32 w 874"/>
                <a:gd name="T29" fmla="*/ 133 h 1471"/>
                <a:gd name="T30" fmla="*/ 26 w 874"/>
                <a:gd name="T31" fmla="*/ 125 h 1471"/>
                <a:gd name="T32" fmla="*/ 21 w 874"/>
                <a:gd name="T33" fmla="*/ 114 h 1471"/>
                <a:gd name="T34" fmla="*/ 18 w 874"/>
                <a:gd name="T35" fmla="*/ 102 h 1471"/>
                <a:gd name="T36" fmla="*/ 16 w 874"/>
                <a:gd name="T37" fmla="*/ 89 h 1471"/>
                <a:gd name="T38" fmla="*/ 17 w 874"/>
                <a:gd name="T39" fmla="*/ 74 h 1471"/>
                <a:gd name="T40" fmla="*/ 18 w 874"/>
                <a:gd name="T41" fmla="*/ 61 h 1471"/>
                <a:gd name="T42" fmla="*/ 22 w 874"/>
                <a:gd name="T43" fmla="*/ 48 h 1471"/>
                <a:gd name="T44" fmla="*/ 27 w 874"/>
                <a:gd name="T45" fmla="*/ 38 h 1471"/>
                <a:gd name="T46" fmla="*/ 34 w 874"/>
                <a:gd name="T47" fmla="*/ 30 h 1471"/>
                <a:gd name="T48" fmla="*/ 42 w 874"/>
                <a:gd name="T49" fmla="*/ 26 h 1471"/>
                <a:gd name="T50" fmla="*/ 49 w 874"/>
                <a:gd name="T51" fmla="*/ 164 h 1471"/>
                <a:gd name="T52" fmla="*/ 61 w 874"/>
                <a:gd name="T53" fmla="*/ 161 h 1471"/>
                <a:gd name="T54" fmla="*/ 72 w 874"/>
                <a:gd name="T55" fmla="*/ 154 h 1471"/>
                <a:gd name="T56" fmla="*/ 81 w 874"/>
                <a:gd name="T57" fmla="*/ 143 h 1471"/>
                <a:gd name="T58" fmla="*/ 89 w 874"/>
                <a:gd name="T59" fmla="*/ 128 h 1471"/>
                <a:gd name="T60" fmla="*/ 94 w 874"/>
                <a:gd name="T61" fmla="*/ 111 h 1471"/>
                <a:gd name="T62" fmla="*/ 97 w 874"/>
                <a:gd name="T63" fmla="*/ 91 h 1471"/>
                <a:gd name="T64" fmla="*/ 96 w 874"/>
                <a:gd name="T65" fmla="*/ 70 h 1471"/>
                <a:gd name="T66" fmla="*/ 93 w 874"/>
                <a:gd name="T67" fmla="*/ 51 h 1471"/>
                <a:gd name="T68" fmla="*/ 87 w 874"/>
                <a:gd name="T69" fmla="*/ 33 h 1471"/>
                <a:gd name="T70" fmla="*/ 80 w 874"/>
                <a:gd name="T71" fmla="*/ 19 h 1471"/>
                <a:gd name="T72" fmla="*/ 70 w 874"/>
                <a:gd name="T73" fmla="*/ 8 h 1471"/>
                <a:gd name="T74" fmla="*/ 58 w 874"/>
                <a:gd name="T75" fmla="*/ 2 h 1471"/>
                <a:gd name="T76" fmla="*/ 46 w 874"/>
                <a:gd name="T77" fmla="*/ 0 h 1471"/>
                <a:gd name="T78" fmla="*/ 34 w 874"/>
                <a:gd name="T79" fmla="*/ 4 h 1471"/>
                <a:gd name="T80" fmla="*/ 23 w 874"/>
                <a:gd name="T81" fmla="*/ 12 h 1471"/>
                <a:gd name="T82" fmla="*/ 14 w 874"/>
                <a:gd name="T83" fmla="*/ 24 h 1471"/>
                <a:gd name="T84" fmla="*/ 7 w 874"/>
                <a:gd name="T85" fmla="*/ 40 h 1471"/>
                <a:gd name="T86" fmla="*/ 2 w 874"/>
                <a:gd name="T87" fmla="*/ 58 h 1471"/>
                <a:gd name="T88" fmla="*/ 0 w 874"/>
                <a:gd name="T89" fmla="*/ 78 h 1471"/>
                <a:gd name="T90" fmla="*/ 1 w 874"/>
                <a:gd name="T91" fmla="*/ 99 h 1471"/>
                <a:gd name="T92" fmla="*/ 5 w 874"/>
                <a:gd name="T93" fmla="*/ 118 h 1471"/>
                <a:gd name="T94" fmla="*/ 11 w 874"/>
                <a:gd name="T95" fmla="*/ 135 h 1471"/>
                <a:gd name="T96" fmla="*/ 19 w 874"/>
                <a:gd name="T97" fmla="*/ 148 h 1471"/>
                <a:gd name="T98" fmla="*/ 29 w 874"/>
                <a:gd name="T99" fmla="*/ 158 h 1471"/>
                <a:gd name="T100" fmla="*/ 41 w 874"/>
                <a:gd name="T101" fmla="*/ 163 h 147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874" h="1471">
                  <a:moveTo>
                    <a:pt x="437" y="218"/>
                  </a:moveTo>
                  <a:lnTo>
                    <a:pt x="453" y="219"/>
                  </a:lnTo>
                  <a:lnTo>
                    <a:pt x="469" y="222"/>
                  </a:lnTo>
                  <a:lnTo>
                    <a:pt x="484" y="225"/>
                  </a:lnTo>
                  <a:lnTo>
                    <a:pt x="501" y="229"/>
                  </a:lnTo>
                  <a:lnTo>
                    <a:pt x="515" y="236"/>
                  </a:lnTo>
                  <a:lnTo>
                    <a:pt x="530" y="243"/>
                  </a:lnTo>
                  <a:lnTo>
                    <a:pt x="544" y="252"/>
                  </a:lnTo>
                  <a:lnTo>
                    <a:pt x="558" y="262"/>
                  </a:lnTo>
                  <a:lnTo>
                    <a:pt x="572" y="272"/>
                  </a:lnTo>
                  <a:lnTo>
                    <a:pt x="585" y="284"/>
                  </a:lnTo>
                  <a:lnTo>
                    <a:pt x="598" y="297"/>
                  </a:lnTo>
                  <a:lnTo>
                    <a:pt x="610" y="311"/>
                  </a:lnTo>
                  <a:lnTo>
                    <a:pt x="622" y="327"/>
                  </a:lnTo>
                  <a:lnTo>
                    <a:pt x="634" y="343"/>
                  </a:lnTo>
                  <a:lnTo>
                    <a:pt x="644" y="359"/>
                  </a:lnTo>
                  <a:lnTo>
                    <a:pt x="655" y="376"/>
                  </a:lnTo>
                  <a:lnTo>
                    <a:pt x="665" y="396"/>
                  </a:lnTo>
                  <a:lnTo>
                    <a:pt x="675" y="414"/>
                  </a:lnTo>
                  <a:lnTo>
                    <a:pt x="683" y="435"/>
                  </a:lnTo>
                  <a:lnTo>
                    <a:pt x="692" y="455"/>
                  </a:lnTo>
                  <a:lnTo>
                    <a:pt x="700" y="477"/>
                  </a:lnTo>
                  <a:lnTo>
                    <a:pt x="707" y="499"/>
                  </a:lnTo>
                  <a:lnTo>
                    <a:pt x="714" y="521"/>
                  </a:lnTo>
                  <a:lnTo>
                    <a:pt x="719" y="544"/>
                  </a:lnTo>
                  <a:lnTo>
                    <a:pt x="724" y="568"/>
                  </a:lnTo>
                  <a:lnTo>
                    <a:pt x="729" y="592"/>
                  </a:lnTo>
                  <a:lnTo>
                    <a:pt x="733" y="616"/>
                  </a:lnTo>
                  <a:lnTo>
                    <a:pt x="736" y="640"/>
                  </a:lnTo>
                  <a:lnTo>
                    <a:pt x="740" y="666"/>
                  </a:lnTo>
                  <a:lnTo>
                    <a:pt x="741" y="691"/>
                  </a:lnTo>
                  <a:lnTo>
                    <a:pt x="742" y="717"/>
                  </a:lnTo>
                  <a:lnTo>
                    <a:pt x="743" y="743"/>
                  </a:lnTo>
                  <a:lnTo>
                    <a:pt x="742" y="768"/>
                  </a:lnTo>
                  <a:lnTo>
                    <a:pt x="741" y="794"/>
                  </a:lnTo>
                  <a:lnTo>
                    <a:pt x="740" y="819"/>
                  </a:lnTo>
                  <a:lnTo>
                    <a:pt x="736" y="844"/>
                  </a:lnTo>
                  <a:lnTo>
                    <a:pt x="733" y="868"/>
                  </a:lnTo>
                  <a:lnTo>
                    <a:pt x="729" y="892"/>
                  </a:lnTo>
                  <a:lnTo>
                    <a:pt x="724" y="916"/>
                  </a:lnTo>
                  <a:lnTo>
                    <a:pt x="719" y="939"/>
                  </a:lnTo>
                  <a:lnTo>
                    <a:pt x="714" y="961"/>
                  </a:lnTo>
                  <a:lnTo>
                    <a:pt x="707" y="983"/>
                  </a:lnTo>
                  <a:lnTo>
                    <a:pt x="700" y="1005"/>
                  </a:lnTo>
                  <a:lnTo>
                    <a:pt x="692" y="1025"/>
                  </a:lnTo>
                  <a:lnTo>
                    <a:pt x="683" y="1046"/>
                  </a:lnTo>
                  <a:lnTo>
                    <a:pt x="675" y="1064"/>
                  </a:lnTo>
                  <a:lnTo>
                    <a:pt x="665" y="1084"/>
                  </a:lnTo>
                  <a:lnTo>
                    <a:pt x="655" y="1101"/>
                  </a:lnTo>
                  <a:lnTo>
                    <a:pt x="644" y="1118"/>
                  </a:lnTo>
                  <a:lnTo>
                    <a:pt x="634" y="1135"/>
                  </a:lnTo>
                  <a:lnTo>
                    <a:pt x="622" y="1150"/>
                  </a:lnTo>
                  <a:lnTo>
                    <a:pt x="610" y="1164"/>
                  </a:lnTo>
                  <a:lnTo>
                    <a:pt x="598" y="1177"/>
                  </a:lnTo>
                  <a:lnTo>
                    <a:pt x="585" y="1190"/>
                  </a:lnTo>
                  <a:lnTo>
                    <a:pt x="572" y="1201"/>
                  </a:lnTo>
                  <a:lnTo>
                    <a:pt x="558" y="1211"/>
                  </a:lnTo>
                  <a:lnTo>
                    <a:pt x="544" y="1221"/>
                  </a:lnTo>
                  <a:lnTo>
                    <a:pt x="530" y="1229"/>
                  </a:lnTo>
                  <a:lnTo>
                    <a:pt x="515" y="1236"/>
                  </a:lnTo>
                  <a:lnTo>
                    <a:pt x="501" y="1242"/>
                  </a:lnTo>
                  <a:lnTo>
                    <a:pt x="484" y="1246"/>
                  </a:lnTo>
                  <a:lnTo>
                    <a:pt x="469" y="1249"/>
                  </a:lnTo>
                  <a:lnTo>
                    <a:pt x="453" y="1251"/>
                  </a:lnTo>
                  <a:lnTo>
                    <a:pt x="437" y="1252"/>
                  </a:lnTo>
                  <a:lnTo>
                    <a:pt x="420" y="1251"/>
                  </a:lnTo>
                  <a:lnTo>
                    <a:pt x="404" y="1249"/>
                  </a:lnTo>
                  <a:lnTo>
                    <a:pt x="389" y="1246"/>
                  </a:lnTo>
                  <a:lnTo>
                    <a:pt x="374" y="1242"/>
                  </a:lnTo>
                  <a:lnTo>
                    <a:pt x="359" y="1236"/>
                  </a:lnTo>
                  <a:lnTo>
                    <a:pt x="345" y="1229"/>
                  </a:lnTo>
                  <a:lnTo>
                    <a:pt x="331" y="1221"/>
                  </a:lnTo>
                  <a:lnTo>
                    <a:pt x="318" y="1211"/>
                  </a:lnTo>
                  <a:lnTo>
                    <a:pt x="305" y="1201"/>
                  </a:lnTo>
                  <a:lnTo>
                    <a:pt x="292" y="1190"/>
                  </a:lnTo>
                  <a:lnTo>
                    <a:pt x="280" y="1177"/>
                  </a:lnTo>
                  <a:lnTo>
                    <a:pt x="268" y="1164"/>
                  </a:lnTo>
                  <a:lnTo>
                    <a:pt x="256" y="1150"/>
                  </a:lnTo>
                  <a:lnTo>
                    <a:pt x="245" y="1135"/>
                  </a:lnTo>
                  <a:lnTo>
                    <a:pt x="236" y="1118"/>
                  </a:lnTo>
                  <a:lnTo>
                    <a:pt x="226" y="1101"/>
                  </a:lnTo>
                  <a:lnTo>
                    <a:pt x="216" y="1084"/>
                  </a:lnTo>
                  <a:lnTo>
                    <a:pt x="207" y="1064"/>
                  </a:lnTo>
                  <a:lnTo>
                    <a:pt x="200" y="1046"/>
                  </a:lnTo>
                  <a:lnTo>
                    <a:pt x="191" y="1025"/>
                  </a:lnTo>
                  <a:lnTo>
                    <a:pt x="185" y="1005"/>
                  </a:lnTo>
                  <a:lnTo>
                    <a:pt x="178" y="983"/>
                  </a:lnTo>
                  <a:lnTo>
                    <a:pt x="172" y="961"/>
                  </a:lnTo>
                  <a:lnTo>
                    <a:pt x="166" y="939"/>
                  </a:lnTo>
                  <a:lnTo>
                    <a:pt x="162" y="916"/>
                  </a:lnTo>
                  <a:lnTo>
                    <a:pt x="158" y="892"/>
                  </a:lnTo>
                  <a:lnTo>
                    <a:pt x="154" y="868"/>
                  </a:lnTo>
                  <a:lnTo>
                    <a:pt x="151" y="844"/>
                  </a:lnTo>
                  <a:lnTo>
                    <a:pt x="149" y="819"/>
                  </a:lnTo>
                  <a:lnTo>
                    <a:pt x="147" y="794"/>
                  </a:lnTo>
                  <a:lnTo>
                    <a:pt x="146" y="768"/>
                  </a:lnTo>
                  <a:lnTo>
                    <a:pt x="146" y="743"/>
                  </a:lnTo>
                  <a:lnTo>
                    <a:pt x="146" y="717"/>
                  </a:lnTo>
                  <a:lnTo>
                    <a:pt x="147" y="691"/>
                  </a:lnTo>
                  <a:lnTo>
                    <a:pt x="149" y="666"/>
                  </a:lnTo>
                  <a:lnTo>
                    <a:pt x="151" y="640"/>
                  </a:lnTo>
                  <a:lnTo>
                    <a:pt x="154" y="616"/>
                  </a:lnTo>
                  <a:lnTo>
                    <a:pt x="158" y="592"/>
                  </a:lnTo>
                  <a:lnTo>
                    <a:pt x="162" y="568"/>
                  </a:lnTo>
                  <a:lnTo>
                    <a:pt x="166" y="544"/>
                  </a:lnTo>
                  <a:lnTo>
                    <a:pt x="172" y="521"/>
                  </a:lnTo>
                  <a:lnTo>
                    <a:pt x="178" y="499"/>
                  </a:lnTo>
                  <a:lnTo>
                    <a:pt x="185" y="477"/>
                  </a:lnTo>
                  <a:lnTo>
                    <a:pt x="191" y="455"/>
                  </a:lnTo>
                  <a:lnTo>
                    <a:pt x="200" y="435"/>
                  </a:lnTo>
                  <a:lnTo>
                    <a:pt x="207" y="414"/>
                  </a:lnTo>
                  <a:lnTo>
                    <a:pt x="216" y="396"/>
                  </a:lnTo>
                  <a:lnTo>
                    <a:pt x="226" y="376"/>
                  </a:lnTo>
                  <a:lnTo>
                    <a:pt x="236" y="359"/>
                  </a:lnTo>
                  <a:lnTo>
                    <a:pt x="245" y="343"/>
                  </a:lnTo>
                  <a:lnTo>
                    <a:pt x="256" y="327"/>
                  </a:lnTo>
                  <a:lnTo>
                    <a:pt x="268" y="311"/>
                  </a:lnTo>
                  <a:lnTo>
                    <a:pt x="280" y="297"/>
                  </a:lnTo>
                  <a:lnTo>
                    <a:pt x="292" y="284"/>
                  </a:lnTo>
                  <a:lnTo>
                    <a:pt x="305" y="272"/>
                  </a:lnTo>
                  <a:lnTo>
                    <a:pt x="318" y="262"/>
                  </a:lnTo>
                  <a:lnTo>
                    <a:pt x="331" y="252"/>
                  </a:lnTo>
                  <a:lnTo>
                    <a:pt x="345" y="243"/>
                  </a:lnTo>
                  <a:lnTo>
                    <a:pt x="359" y="236"/>
                  </a:lnTo>
                  <a:lnTo>
                    <a:pt x="374" y="229"/>
                  </a:lnTo>
                  <a:lnTo>
                    <a:pt x="389" y="225"/>
                  </a:lnTo>
                  <a:lnTo>
                    <a:pt x="404" y="222"/>
                  </a:lnTo>
                  <a:lnTo>
                    <a:pt x="420" y="219"/>
                  </a:lnTo>
                  <a:lnTo>
                    <a:pt x="437" y="218"/>
                  </a:lnTo>
                  <a:close/>
                  <a:moveTo>
                    <a:pt x="437" y="1471"/>
                  </a:moveTo>
                  <a:lnTo>
                    <a:pt x="459" y="1470"/>
                  </a:lnTo>
                  <a:lnTo>
                    <a:pt x="482" y="1467"/>
                  </a:lnTo>
                  <a:lnTo>
                    <a:pt x="505" y="1462"/>
                  </a:lnTo>
                  <a:lnTo>
                    <a:pt x="526" y="1456"/>
                  </a:lnTo>
                  <a:lnTo>
                    <a:pt x="548" y="1448"/>
                  </a:lnTo>
                  <a:lnTo>
                    <a:pt x="569" y="1439"/>
                  </a:lnTo>
                  <a:lnTo>
                    <a:pt x="589" y="1427"/>
                  </a:lnTo>
                  <a:lnTo>
                    <a:pt x="610" y="1414"/>
                  </a:lnTo>
                  <a:lnTo>
                    <a:pt x="629" y="1400"/>
                  </a:lnTo>
                  <a:lnTo>
                    <a:pt x="648" y="1383"/>
                  </a:lnTo>
                  <a:lnTo>
                    <a:pt x="666" y="1366"/>
                  </a:lnTo>
                  <a:lnTo>
                    <a:pt x="683" y="1348"/>
                  </a:lnTo>
                  <a:lnTo>
                    <a:pt x="701" y="1327"/>
                  </a:lnTo>
                  <a:lnTo>
                    <a:pt x="717" y="1307"/>
                  </a:lnTo>
                  <a:lnTo>
                    <a:pt x="733" y="1284"/>
                  </a:lnTo>
                  <a:lnTo>
                    <a:pt x="748" y="1259"/>
                  </a:lnTo>
                  <a:lnTo>
                    <a:pt x="762" y="1234"/>
                  </a:lnTo>
                  <a:lnTo>
                    <a:pt x="775" y="1208"/>
                  </a:lnTo>
                  <a:lnTo>
                    <a:pt x="788" y="1181"/>
                  </a:lnTo>
                  <a:lnTo>
                    <a:pt x="800" y="1152"/>
                  </a:lnTo>
                  <a:lnTo>
                    <a:pt x="812" y="1123"/>
                  </a:lnTo>
                  <a:lnTo>
                    <a:pt x="822" y="1092"/>
                  </a:lnTo>
                  <a:lnTo>
                    <a:pt x="832" y="1061"/>
                  </a:lnTo>
                  <a:lnTo>
                    <a:pt x="840" y="1029"/>
                  </a:lnTo>
                  <a:lnTo>
                    <a:pt x="848" y="995"/>
                  </a:lnTo>
                  <a:lnTo>
                    <a:pt x="854" y="961"/>
                  </a:lnTo>
                  <a:lnTo>
                    <a:pt x="860" y="927"/>
                  </a:lnTo>
                  <a:lnTo>
                    <a:pt x="865" y="891"/>
                  </a:lnTo>
                  <a:lnTo>
                    <a:pt x="868" y="854"/>
                  </a:lnTo>
                  <a:lnTo>
                    <a:pt x="872" y="818"/>
                  </a:lnTo>
                  <a:lnTo>
                    <a:pt x="873" y="781"/>
                  </a:lnTo>
                  <a:lnTo>
                    <a:pt x="874" y="743"/>
                  </a:lnTo>
                  <a:lnTo>
                    <a:pt x="873" y="704"/>
                  </a:lnTo>
                  <a:lnTo>
                    <a:pt x="872" y="667"/>
                  </a:lnTo>
                  <a:lnTo>
                    <a:pt x="868" y="631"/>
                  </a:lnTo>
                  <a:lnTo>
                    <a:pt x="865" y="594"/>
                  </a:lnTo>
                  <a:lnTo>
                    <a:pt x="860" y="558"/>
                  </a:lnTo>
                  <a:lnTo>
                    <a:pt x="854" y="522"/>
                  </a:lnTo>
                  <a:lnTo>
                    <a:pt x="848" y="489"/>
                  </a:lnTo>
                  <a:lnTo>
                    <a:pt x="840" y="454"/>
                  </a:lnTo>
                  <a:lnTo>
                    <a:pt x="832" y="422"/>
                  </a:lnTo>
                  <a:lnTo>
                    <a:pt x="822" y="389"/>
                  </a:lnTo>
                  <a:lnTo>
                    <a:pt x="812" y="359"/>
                  </a:lnTo>
                  <a:lnTo>
                    <a:pt x="800" y="329"/>
                  </a:lnTo>
                  <a:lnTo>
                    <a:pt x="788" y="300"/>
                  </a:lnTo>
                  <a:lnTo>
                    <a:pt x="775" y="271"/>
                  </a:lnTo>
                  <a:lnTo>
                    <a:pt x="762" y="244"/>
                  </a:lnTo>
                  <a:lnTo>
                    <a:pt x="748" y="218"/>
                  </a:lnTo>
                  <a:lnTo>
                    <a:pt x="733" y="194"/>
                  </a:lnTo>
                  <a:lnTo>
                    <a:pt x="717" y="171"/>
                  </a:lnTo>
                  <a:lnTo>
                    <a:pt x="701" y="148"/>
                  </a:lnTo>
                  <a:lnTo>
                    <a:pt x="683" y="128"/>
                  </a:lnTo>
                  <a:lnTo>
                    <a:pt x="666" y="108"/>
                  </a:lnTo>
                  <a:lnTo>
                    <a:pt x="648" y="90"/>
                  </a:lnTo>
                  <a:lnTo>
                    <a:pt x="629" y="73"/>
                  </a:lnTo>
                  <a:lnTo>
                    <a:pt x="610" y="58"/>
                  </a:lnTo>
                  <a:lnTo>
                    <a:pt x="589" y="45"/>
                  </a:lnTo>
                  <a:lnTo>
                    <a:pt x="569" y="33"/>
                  </a:lnTo>
                  <a:lnTo>
                    <a:pt x="548" y="24"/>
                  </a:lnTo>
                  <a:lnTo>
                    <a:pt x="526" y="15"/>
                  </a:lnTo>
                  <a:lnTo>
                    <a:pt x="505" y="9"/>
                  </a:lnTo>
                  <a:lnTo>
                    <a:pt x="482" y="4"/>
                  </a:lnTo>
                  <a:lnTo>
                    <a:pt x="459" y="1"/>
                  </a:lnTo>
                  <a:lnTo>
                    <a:pt x="437" y="0"/>
                  </a:lnTo>
                  <a:lnTo>
                    <a:pt x="414" y="1"/>
                  </a:lnTo>
                  <a:lnTo>
                    <a:pt x="391" y="4"/>
                  </a:lnTo>
                  <a:lnTo>
                    <a:pt x="369" y="9"/>
                  </a:lnTo>
                  <a:lnTo>
                    <a:pt x="347" y="15"/>
                  </a:lnTo>
                  <a:lnTo>
                    <a:pt x="325" y="24"/>
                  </a:lnTo>
                  <a:lnTo>
                    <a:pt x="305" y="33"/>
                  </a:lnTo>
                  <a:lnTo>
                    <a:pt x="284" y="45"/>
                  </a:lnTo>
                  <a:lnTo>
                    <a:pt x="264" y="58"/>
                  </a:lnTo>
                  <a:lnTo>
                    <a:pt x="244" y="73"/>
                  </a:lnTo>
                  <a:lnTo>
                    <a:pt x="226" y="90"/>
                  </a:lnTo>
                  <a:lnTo>
                    <a:pt x="207" y="108"/>
                  </a:lnTo>
                  <a:lnTo>
                    <a:pt x="190" y="128"/>
                  </a:lnTo>
                  <a:lnTo>
                    <a:pt x="173" y="148"/>
                  </a:lnTo>
                  <a:lnTo>
                    <a:pt x="157" y="171"/>
                  </a:lnTo>
                  <a:lnTo>
                    <a:pt x="140" y="194"/>
                  </a:lnTo>
                  <a:lnTo>
                    <a:pt x="125" y="218"/>
                  </a:lnTo>
                  <a:lnTo>
                    <a:pt x="111" y="244"/>
                  </a:lnTo>
                  <a:lnTo>
                    <a:pt x="98" y="271"/>
                  </a:lnTo>
                  <a:lnTo>
                    <a:pt x="85" y="300"/>
                  </a:lnTo>
                  <a:lnTo>
                    <a:pt x="73" y="329"/>
                  </a:lnTo>
                  <a:lnTo>
                    <a:pt x="61" y="359"/>
                  </a:lnTo>
                  <a:lnTo>
                    <a:pt x="52" y="389"/>
                  </a:lnTo>
                  <a:lnTo>
                    <a:pt x="42" y="422"/>
                  </a:lnTo>
                  <a:lnTo>
                    <a:pt x="33" y="454"/>
                  </a:lnTo>
                  <a:lnTo>
                    <a:pt x="26" y="489"/>
                  </a:lnTo>
                  <a:lnTo>
                    <a:pt x="19" y="522"/>
                  </a:lnTo>
                  <a:lnTo>
                    <a:pt x="14" y="558"/>
                  </a:lnTo>
                  <a:lnTo>
                    <a:pt x="8" y="594"/>
                  </a:lnTo>
                  <a:lnTo>
                    <a:pt x="5" y="631"/>
                  </a:lnTo>
                  <a:lnTo>
                    <a:pt x="2" y="667"/>
                  </a:lnTo>
                  <a:lnTo>
                    <a:pt x="1" y="704"/>
                  </a:lnTo>
                  <a:lnTo>
                    <a:pt x="0" y="743"/>
                  </a:lnTo>
                  <a:lnTo>
                    <a:pt x="1" y="781"/>
                  </a:lnTo>
                  <a:lnTo>
                    <a:pt x="2" y="818"/>
                  </a:lnTo>
                  <a:lnTo>
                    <a:pt x="5" y="854"/>
                  </a:lnTo>
                  <a:lnTo>
                    <a:pt x="8" y="891"/>
                  </a:lnTo>
                  <a:lnTo>
                    <a:pt x="14" y="927"/>
                  </a:lnTo>
                  <a:lnTo>
                    <a:pt x="19" y="961"/>
                  </a:lnTo>
                  <a:lnTo>
                    <a:pt x="26" y="995"/>
                  </a:lnTo>
                  <a:lnTo>
                    <a:pt x="33" y="1029"/>
                  </a:lnTo>
                  <a:lnTo>
                    <a:pt x="42" y="1061"/>
                  </a:lnTo>
                  <a:lnTo>
                    <a:pt x="52" y="1092"/>
                  </a:lnTo>
                  <a:lnTo>
                    <a:pt x="61" y="1123"/>
                  </a:lnTo>
                  <a:lnTo>
                    <a:pt x="73" y="1152"/>
                  </a:lnTo>
                  <a:lnTo>
                    <a:pt x="85" y="1181"/>
                  </a:lnTo>
                  <a:lnTo>
                    <a:pt x="98" y="1208"/>
                  </a:lnTo>
                  <a:lnTo>
                    <a:pt x="111" y="1234"/>
                  </a:lnTo>
                  <a:lnTo>
                    <a:pt x="125" y="1259"/>
                  </a:lnTo>
                  <a:lnTo>
                    <a:pt x="140" y="1284"/>
                  </a:lnTo>
                  <a:lnTo>
                    <a:pt x="157" y="1307"/>
                  </a:lnTo>
                  <a:lnTo>
                    <a:pt x="173" y="1327"/>
                  </a:lnTo>
                  <a:lnTo>
                    <a:pt x="190" y="1348"/>
                  </a:lnTo>
                  <a:lnTo>
                    <a:pt x="207" y="1366"/>
                  </a:lnTo>
                  <a:lnTo>
                    <a:pt x="226" y="1383"/>
                  </a:lnTo>
                  <a:lnTo>
                    <a:pt x="244" y="1400"/>
                  </a:lnTo>
                  <a:lnTo>
                    <a:pt x="264" y="1414"/>
                  </a:lnTo>
                  <a:lnTo>
                    <a:pt x="284" y="1427"/>
                  </a:lnTo>
                  <a:lnTo>
                    <a:pt x="305" y="1439"/>
                  </a:lnTo>
                  <a:lnTo>
                    <a:pt x="325" y="1448"/>
                  </a:lnTo>
                  <a:lnTo>
                    <a:pt x="347" y="1456"/>
                  </a:lnTo>
                  <a:lnTo>
                    <a:pt x="369" y="1462"/>
                  </a:lnTo>
                  <a:lnTo>
                    <a:pt x="391" y="1467"/>
                  </a:lnTo>
                  <a:lnTo>
                    <a:pt x="414" y="1470"/>
                  </a:lnTo>
                  <a:lnTo>
                    <a:pt x="437" y="14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6" name="Freeform 149">
              <a:extLst>
                <a:ext uri="{FF2B5EF4-FFF2-40B4-BE49-F238E27FC236}">
                  <a16:creationId xmlns:a16="http://schemas.microsoft.com/office/drawing/2014/main" id="{603D7B84-2A49-4BDD-B607-2BA3089265C2}"/>
                </a:ext>
              </a:extLst>
            </p:cNvPr>
            <p:cNvSpPr>
              <a:spLocks noChangeAspect="1"/>
            </p:cNvSpPr>
            <p:nvPr/>
          </p:nvSpPr>
          <p:spPr bwMode="black">
            <a:xfrm>
              <a:off x="4618" y="2200"/>
              <a:ext cx="52" cy="160"/>
            </a:xfrm>
            <a:custGeom>
              <a:avLst/>
              <a:gdLst>
                <a:gd name="T0" fmla="*/ 19 w 466"/>
                <a:gd name="T1" fmla="*/ 17 h 1442"/>
                <a:gd name="T2" fmla="*/ 22 w 466"/>
                <a:gd name="T3" fmla="*/ 11 h 1442"/>
                <a:gd name="T4" fmla="*/ 24 w 466"/>
                <a:gd name="T5" fmla="*/ 8 h 1442"/>
                <a:gd name="T6" fmla="*/ 27 w 466"/>
                <a:gd name="T7" fmla="*/ 5 h 1442"/>
                <a:gd name="T8" fmla="*/ 29 w 466"/>
                <a:gd name="T9" fmla="*/ 3 h 1442"/>
                <a:gd name="T10" fmla="*/ 32 w 466"/>
                <a:gd name="T11" fmla="*/ 1 h 1442"/>
                <a:gd name="T12" fmla="*/ 36 w 466"/>
                <a:gd name="T13" fmla="*/ 0 h 1442"/>
                <a:gd name="T14" fmla="*/ 38 w 466"/>
                <a:gd name="T15" fmla="*/ 0 h 1442"/>
                <a:gd name="T16" fmla="*/ 40 w 466"/>
                <a:gd name="T17" fmla="*/ 0 h 1442"/>
                <a:gd name="T18" fmla="*/ 43 w 466"/>
                <a:gd name="T19" fmla="*/ 1 h 1442"/>
                <a:gd name="T20" fmla="*/ 46 w 466"/>
                <a:gd name="T21" fmla="*/ 3 h 1442"/>
                <a:gd name="T22" fmla="*/ 50 w 466"/>
                <a:gd name="T23" fmla="*/ 6 h 1442"/>
                <a:gd name="T24" fmla="*/ 44 w 466"/>
                <a:gd name="T25" fmla="*/ 32 h 1442"/>
                <a:gd name="T26" fmla="*/ 40 w 466"/>
                <a:gd name="T27" fmla="*/ 27 h 1442"/>
                <a:gd name="T28" fmla="*/ 38 w 466"/>
                <a:gd name="T29" fmla="*/ 26 h 1442"/>
                <a:gd name="T30" fmla="*/ 37 w 466"/>
                <a:gd name="T31" fmla="*/ 25 h 1442"/>
                <a:gd name="T32" fmla="*/ 36 w 466"/>
                <a:gd name="T33" fmla="*/ 25 h 1442"/>
                <a:gd name="T34" fmla="*/ 34 w 466"/>
                <a:gd name="T35" fmla="*/ 24 h 1442"/>
                <a:gd name="T36" fmla="*/ 31 w 466"/>
                <a:gd name="T37" fmla="*/ 25 h 1442"/>
                <a:gd name="T38" fmla="*/ 29 w 466"/>
                <a:gd name="T39" fmla="*/ 26 h 1442"/>
                <a:gd name="T40" fmla="*/ 26 w 466"/>
                <a:gd name="T41" fmla="*/ 28 h 1442"/>
                <a:gd name="T42" fmla="*/ 25 w 466"/>
                <a:gd name="T43" fmla="*/ 30 h 1442"/>
                <a:gd name="T44" fmla="*/ 23 w 466"/>
                <a:gd name="T45" fmla="*/ 34 h 1442"/>
                <a:gd name="T46" fmla="*/ 21 w 466"/>
                <a:gd name="T47" fmla="*/ 37 h 1442"/>
                <a:gd name="T48" fmla="*/ 20 w 466"/>
                <a:gd name="T49" fmla="*/ 41 h 1442"/>
                <a:gd name="T50" fmla="*/ 19 w 466"/>
                <a:gd name="T51" fmla="*/ 45 h 1442"/>
                <a:gd name="T52" fmla="*/ 18 w 466"/>
                <a:gd name="T53" fmla="*/ 55 h 1442"/>
                <a:gd name="T54" fmla="*/ 17 w 466"/>
                <a:gd name="T55" fmla="*/ 64 h 1442"/>
                <a:gd name="T56" fmla="*/ 16 w 466"/>
                <a:gd name="T57" fmla="*/ 74 h 1442"/>
                <a:gd name="T58" fmla="*/ 16 w 466"/>
                <a:gd name="T59" fmla="*/ 82 h 1442"/>
                <a:gd name="T60" fmla="*/ 0 w 466"/>
                <a:gd name="T61" fmla="*/ 160 h 1442"/>
                <a:gd name="T62" fmla="*/ 16 w 466"/>
                <a:gd name="T63" fmla="*/ 5 h 144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66" h="1442">
                  <a:moveTo>
                    <a:pt x="145" y="189"/>
                  </a:moveTo>
                  <a:lnTo>
                    <a:pt x="167" y="152"/>
                  </a:lnTo>
                  <a:lnTo>
                    <a:pt x="187" y="117"/>
                  </a:lnTo>
                  <a:lnTo>
                    <a:pt x="198" y="100"/>
                  </a:lnTo>
                  <a:lnTo>
                    <a:pt x="208" y="84"/>
                  </a:lnTo>
                  <a:lnTo>
                    <a:pt x="219" y="70"/>
                  </a:lnTo>
                  <a:lnTo>
                    <a:pt x="229" y="56"/>
                  </a:lnTo>
                  <a:lnTo>
                    <a:pt x="240" y="44"/>
                  </a:lnTo>
                  <a:lnTo>
                    <a:pt x="252" y="33"/>
                  </a:lnTo>
                  <a:lnTo>
                    <a:pt x="264" y="24"/>
                  </a:lnTo>
                  <a:lnTo>
                    <a:pt x="277" y="15"/>
                  </a:lnTo>
                  <a:lnTo>
                    <a:pt x="290" y="9"/>
                  </a:lnTo>
                  <a:lnTo>
                    <a:pt x="304" y="4"/>
                  </a:lnTo>
                  <a:lnTo>
                    <a:pt x="319" y="1"/>
                  </a:lnTo>
                  <a:lnTo>
                    <a:pt x="334" y="0"/>
                  </a:lnTo>
                  <a:lnTo>
                    <a:pt x="343" y="1"/>
                  </a:lnTo>
                  <a:lnTo>
                    <a:pt x="352" y="1"/>
                  </a:lnTo>
                  <a:lnTo>
                    <a:pt x="359" y="3"/>
                  </a:lnTo>
                  <a:lnTo>
                    <a:pt x="368" y="5"/>
                  </a:lnTo>
                  <a:lnTo>
                    <a:pt x="384" y="12"/>
                  </a:lnTo>
                  <a:lnTo>
                    <a:pt x="400" y="20"/>
                  </a:lnTo>
                  <a:lnTo>
                    <a:pt x="416" y="30"/>
                  </a:lnTo>
                  <a:lnTo>
                    <a:pt x="433" y="43"/>
                  </a:lnTo>
                  <a:lnTo>
                    <a:pt x="449" y="57"/>
                  </a:lnTo>
                  <a:lnTo>
                    <a:pt x="466" y="72"/>
                  </a:lnTo>
                  <a:lnTo>
                    <a:pt x="393" y="291"/>
                  </a:lnTo>
                  <a:lnTo>
                    <a:pt x="373" y="267"/>
                  </a:lnTo>
                  <a:lnTo>
                    <a:pt x="355" y="244"/>
                  </a:lnTo>
                  <a:lnTo>
                    <a:pt x="349" y="239"/>
                  </a:lnTo>
                  <a:lnTo>
                    <a:pt x="345" y="234"/>
                  </a:lnTo>
                  <a:lnTo>
                    <a:pt x="340" y="229"/>
                  </a:lnTo>
                  <a:lnTo>
                    <a:pt x="333" y="226"/>
                  </a:lnTo>
                  <a:lnTo>
                    <a:pt x="328" y="223"/>
                  </a:lnTo>
                  <a:lnTo>
                    <a:pt x="320" y="221"/>
                  </a:lnTo>
                  <a:lnTo>
                    <a:pt x="314" y="219"/>
                  </a:lnTo>
                  <a:lnTo>
                    <a:pt x="305" y="218"/>
                  </a:lnTo>
                  <a:lnTo>
                    <a:pt x="292" y="219"/>
                  </a:lnTo>
                  <a:lnTo>
                    <a:pt x="280" y="223"/>
                  </a:lnTo>
                  <a:lnTo>
                    <a:pt x="268" y="227"/>
                  </a:lnTo>
                  <a:lnTo>
                    <a:pt x="256" y="234"/>
                  </a:lnTo>
                  <a:lnTo>
                    <a:pt x="247" y="241"/>
                  </a:lnTo>
                  <a:lnTo>
                    <a:pt x="237" y="251"/>
                  </a:lnTo>
                  <a:lnTo>
                    <a:pt x="227" y="262"/>
                  </a:lnTo>
                  <a:lnTo>
                    <a:pt x="220" y="274"/>
                  </a:lnTo>
                  <a:lnTo>
                    <a:pt x="211" y="288"/>
                  </a:lnTo>
                  <a:lnTo>
                    <a:pt x="203" y="302"/>
                  </a:lnTo>
                  <a:lnTo>
                    <a:pt x="197" y="318"/>
                  </a:lnTo>
                  <a:lnTo>
                    <a:pt x="190" y="334"/>
                  </a:lnTo>
                  <a:lnTo>
                    <a:pt x="185" y="353"/>
                  </a:lnTo>
                  <a:lnTo>
                    <a:pt x="180" y="371"/>
                  </a:lnTo>
                  <a:lnTo>
                    <a:pt x="175" y="389"/>
                  </a:lnTo>
                  <a:lnTo>
                    <a:pt x="171" y="410"/>
                  </a:lnTo>
                  <a:lnTo>
                    <a:pt x="163" y="451"/>
                  </a:lnTo>
                  <a:lnTo>
                    <a:pt x="158" y="493"/>
                  </a:lnTo>
                  <a:lnTo>
                    <a:pt x="154" y="537"/>
                  </a:lnTo>
                  <a:lnTo>
                    <a:pt x="150" y="581"/>
                  </a:lnTo>
                  <a:lnTo>
                    <a:pt x="148" y="624"/>
                  </a:lnTo>
                  <a:lnTo>
                    <a:pt x="146" y="666"/>
                  </a:lnTo>
                  <a:lnTo>
                    <a:pt x="146" y="705"/>
                  </a:lnTo>
                  <a:lnTo>
                    <a:pt x="145" y="743"/>
                  </a:lnTo>
                  <a:lnTo>
                    <a:pt x="145" y="1442"/>
                  </a:lnTo>
                  <a:lnTo>
                    <a:pt x="0" y="1442"/>
                  </a:lnTo>
                  <a:lnTo>
                    <a:pt x="0" y="44"/>
                  </a:lnTo>
                  <a:lnTo>
                    <a:pt x="145" y="44"/>
                  </a:lnTo>
                  <a:lnTo>
                    <a:pt x="145" y="1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7" name="Freeform 150">
              <a:extLst>
                <a:ext uri="{FF2B5EF4-FFF2-40B4-BE49-F238E27FC236}">
                  <a16:creationId xmlns:a16="http://schemas.microsoft.com/office/drawing/2014/main" id="{26778A38-8513-44CF-A12E-74C82507F4EC}"/>
                </a:ext>
              </a:extLst>
            </p:cNvPr>
            <p:cNvSpPr>
              <a:spLocks noChangeAspect="1"/>
            </p:cNvSpPr>
            <p:nvPr/>
          </p:nvSpPr>
          <p:spPr bwMode="black">
            <a:xfrm>
              <a:off x="4678" y="2205"/>
              <a:ext cx="99" cy="241"/>
            </a:xfrm>
            <a:custGeom>
              <a:avLst/>
              <a:gdLst>
                <a:gd name="T0" fmla="*/ 0 w 888"/>
                <a:gd name="T1" fmla="*/ 0 h 2169"/>
                <a:gd name="T2" fmla="*/ 18 w 888"/>
                <a:gd name="T3" fmla="*/ 0 h 2169"/>
                <a:gd name="T4" fmla="*/ 52 w 888"/>
                <a:gd name="T5" fmla="*/ 112 h 2169"/>
                <a:gd name="T6" fmla="*/ 81 w 888"/>
                <a:gd name="T7" fmla="*/ 0 h 2169"/>
                <a:gd name="T8" fmla="*/ 99 w 888"/>
                <a:gd name="T9" fmla="*/ 0 h 2169"/>
                <a:gd name="T10" fmla="*/ 31 w 888"/>
                <a:gd name="T11" fmla="*/ 241 h 2169"/>
                <a:gd name="T12" fmla="*/ 13 w 888"/>
                <a:gd name="T13" fmla="*/ 241 h 2169"/>
                <a:gd name="T14" fmla="*/ 42 w 888"/>
                <a:gd name="T15" fmla="*/ 141 h 2169"/>
                <a:gd name="T16" fmla="*/ 0 w 888"/>
                <a:gd name="T17" fmla="*/ 0 h 21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88" h="2169">
                  <a:moveTo>
                    <a:pt x="0" y="0"/>
                  </a:moveTo>
                  <a:lnTo>
                    <a:pt x="160" y="0"/>
                  </a:lnTo>
                  <a:lnTo>
                    <a:pt x="466" y="1004"/>
                  </a:lnTo>
                  <a:lnTo>
                    <a:pt x="728" y="0"/>
                  </a:lnTo>
                  <a:lnTo>
                    <a:pt x="888" y="0"/>
                  </a:lnTo>
                  <a:lnTo>
                    <a:pt x="277" y="2169"/>
                  </a:lnTo>
                  <a:lnTo>
                    <a:pt x="115" y="2169"/>
                  </a:lnTo>
                  <a:lnTo>
                    <a:pt x="378" y="12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" name="Freeform 151">
              <a:extLst>
                <a:ext uri="{FF2B5EF4-FFF2-40B4-BE49-F238E27FC236}">
                  <a16:creationId xmlns:a16="http://schemas.microsoft.com/office/drawing/2014/main" id="{2C240B43-4E18-44C6-8806-0AC2DB00AA9C}"/>
                </a:ext>
              </a:extLst>
            </p:cNvPr>
            <p:cNvSpPr>
              <a:spLocks noChangeAspect="1"/>
            </p:cNvSpPr>
            <p:nvPr/>
          </p:nvSpPr>
          <p:spPr bwMode="black">
            <a:xfrm>
              <a:off x="5175" y="1660"/>
              <a:ext cx="170" cy="60"/>
            </a:xfrm>
            <a:custGeom>
              <a:avLst/>
              <a:gdLst>
                <a:gd name="T0" fmla="*/ 167 w 1529"/>
                <a:gd name="T1" fmla="*/ 3 h 538"/>
                <a:gd name="T2" fmla="*/ 160 w 1529"/>
                <a:gd name="T3" fmla="*/ 9 h 538"/>
                <a:gd name="T4" fmla="*/ 152 w 1529"/>
                <a:gd name="T5" fmla="*/ 15 h 538"/>
                <a:gd name="T6" fmla="*/ 144 w 1529"/>
                <a:gd name="T7" fmla="*/ 20 h 538"/>
                <a:gd name="T8" fmla="*/ 135 w 1529"/>
                <a:gd name="T9" fmla="*/ 25 h 538"/>
                <a:gd name="T10" fmla="*/ 126 w 1529"/>
                <a:gd name="T11" fmla="*/ 30 h 538"/>
                <a:gd name="T12" fmla="*/ 116 w 1529"/>
                <a:gd name="T13" fmla="*/ 34 h 538"/>
                <a:gd name="T14" fmla="*/ 106 w 1529"/>
                <a:gd name="T15" fmla="*/ 38 h 538"/>
                <a:gd name="T16" fmla="*/ 95 w 1529"/>
                <a:gd name="T17" fmla="*/ 42 h 538"/>
                <a:gd name="T18" fmla="*/ 84 w 1529"/>
                <a:gd name="T19" fmla="*/ 46 h 538"/>
                <a:gd name="T20" fmla="*/ 72 w 1529"/>
                <a:gd name="T21" fmla="*/ 49 h 538"/>
                <a:gd name="T22" fmla="*/ 60 w 1529"/>
                <a:gd name="T23" fmla="*/ 52 h 538"/>
                <a:gd name="T24" fmla="*/ 47 w 1529"/>
                <a:gd name="T25" fmla="*/ 54 h 538"/>
                <a:gd name="T26" fmla="*/ 34 w 1529"/>
                <a:gd name="T27" fmla="*/ 56 h 538"/>
                <a:gd name="T28" fmla="*/ 21 w 1529"/>
                <a:gd name="T29" fmla="*/ 58 h 538"/>
                <a:gd name="T30" fmla="*/ 7 w 1529"/>
                <a:gd name="T31" fmla="*/ 59 h 538"/>
                <a:gd name="T32" fmla="*/ 7 w 1529"/>
                <a:gd name="T33" fmla="*/ 60 h 538"/>
                <a:gd name="T34" fmla="*/ 22 w 1529"/>
                <a:gd name="T35" fmla="*/ 59 h 538"/>
                <a:gd name="T36" fmla="*/ 36 w 1529"/>
                <a:gd name="T37" fmla="*/ 57 h 538"/>
                <a:gd name="T38" fmla="*/ 50 w 1529"/>
                <a:gd name="T39" fmla="*/ 56 h 538"/>
                <a:gd name="T40" fmla="*/ 63 w 1529"/>
                <a:gd name="T41" fmla="*/ 53 h 538"/>
                <a:gd name="T42" fmla="*/ 76 w 1529"/>
                <a:gd name="T43" fmla="*/ 51 h 538"/>
                <a:gd name="T44" fmla="*/ 88 w 1529"/>
                <a:gd name="T45" fmla="*/ 48 h 538"/>
                <a:gd name="T46" fmla="*/ 99 w 1529"/>
                <a:gd name="T47" fmla="*/ 45 h 538"/>
                <a:gd name="T48" fmla="*/ 110 w 1529"/>
                <a:gd name="T49" fmla="*/ 41 h 538"/>
                <a:gd name="T50" fmla="*/ 120 w 1529"/>
                <a:gd name="T51" fmla="*/ 37 h 538"/>
                <a:gd name="T52" fmla="*/ 129 w 1529"/>
                <a:gd name="T53" fmla="*/ 32 h 538"/>
                <a:gd name="T54" fmla="*/ 138 w 1529"/>
                <a:gd name="T55" fmla="*/ 27 h 538"/>
                <a:gd name="T56" fmla="*/ 147 w 1529"/>
                <a:gd name="T57" fmla="*/ 22 h 538"/>
                <a:gd name="T58" fmla="*/ 154 w 1529"/>
                <a:gd name="T59" fmla="*/ 16 h 538"/>
                <a:gd name="T60" fmla="*/ 161 w 1529"/>
                <a:gd name="T61" fmla="*/ 10 h 538"/>
                <a:gd name="T62" fmla="*/ 167 w 1529"/>
                <a:gd name="T63" fmla="*/ 3 h 53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529" h="538">
                  <a:moveTo>
                    <a:pt x="1529" y="0"/>
                  </a:moveTo>
                  <a:lnTo>
                    <a:pt x="1499" y="28"/>
                  </a:lnTo>
                  <a:lnTo>
                    <a:pt x="1469" y="55"/>
                  </a:lnTo>
                  <a:lnTo>
                    <a:pt x="1437" y="82"/>
                  </a:lnTo>
                  <a:lnTo>
                    <a:pt x="1403" y="108"/>
                  </a:lnTo>
                  <a:lnTo>
                    <a:pt x="1369" y="133"/>
                  </a:lnTo>
                  <a:lnTo>
                    <a:pt x="1333" y="158"/>
                  </a:lnTo>
                  <a:lnTo>
                    <a:pt x="1296" y="181"/>
                  </a:lnTo>
                  <a:lnTo>
                    <a:pt x="1257" y="204"/>
                  </a:lnTo>
                  <a:lnTo>
                    <a:pt x="1217" y="227"/>
                  </a:lnTo>
                  <a:lnTo>
                    <a:pt x="1177" y="249"/>
                  </a:lnTo>
                  <a:lnTo>
                    <a:pt x="1135" y="269"/>
                  </a:lnTo>
                  <a:lnTo>
                    <a:pt x="1092" y="289"/>
                  </a:lnTo>
                  <a:lnTo>
                    <a:pt x="1046" y="308"/>
                  </a:lnTo>
                  <a:lnTo>
                    <a:pt x="1001" y="326"/>
                  </a:lnTo>
                  <a:lnTo>
                    <a:pt x="954" y="345"/>
                  </a:lnTo>
                  <a:lnTo>
                    <a:pt x="907" y="362"/>
                  </a:lnTo>
                  <a:lnTo>
                    <a:pt x="857" y="378"/>
                  </a:lnTo>
                  <a:lnTo>
                    <a:pt x="807" y="393"/>
                  </a:lnTo>
                  <a:lnTo>
                    <a:pt x="756" y="409"/>
                  </a:lnTo>
                  <a:lnTo>
                    <a:pt x="704" y="423"/>
                  </a:lnTo>
                  <a:lnTo>
                    <a:pt x="650" y="437"/>
                  </a:lnTo>
                  <a:lnTo>
                    <a:pt x="596" y="449"/>
                  </a:lnTo>
                  <a:lnTo>
                    <a:pt x="541" y="462"/>
                  </a:lnTo>
                  <a:lnTo>
                    <a:pt x="485" y="472"/>
                  </a:lnTo>
                  <a:lnTo>
                    <a:pt x="427" y="483"/>
                  </a:lnTo>
                  <a:lnTo>
                    <a:pt x="369" y="493"/>
                  </a:lnTo>
                  <a:lnTo>
                    <a:pt x="310" y="503"/>
                  </a:lnTo>
                  <a:lnTo>
                    <a:pt x="250" y="511"/>
                  </a:lnTo>
                  <a:lnTo>
                    <a:pt x="188" y="519"/>
                  </a:lnTo>
                  <a:lnTo>
                    <a:pt x="127" y="525"/>
                  </a:lnTo>
                  <a:lnTo>
                    <a:pt x="64" y="532"/>
                  </a:lnTo>
                  <a:lnTo>
                    <a:pt x="0" y="538"/>
                  </a:lnTo>
                  <a:lnTo>
                    <a:pt x="67" y="535"/>
                  </a:lnTo>
                  <a:lnTo>
                    <a:pt x="134" y="531"/>
                  </a:lnTo>
                  <a:lnTo>
                    <a:pt x="200" y="527"/>
                  </a:lnTo>
                  <a:lnTo>
                    <a:pt x="264" y="520"/>
                  </a:lnTo>
                  <a:lnTo>
                    <a:pt x="327" y="514"/>
                  </a:lnTo>
                  <a:lnTo>
                    <a:pt x="389" y="506"/>
                  </a:lnTo>
                  <a:lnTo>
                    <a:pt x="450" y="498"/>
                  </a:lnTo>
                  <a:lnTo>
                    <a:pt x="510" y="489"/>
                  </a:lnTo>
                  <a:lnTo>
                    <a:pt x="567" y="479"/>
                  </a:lnTo>
                  <a:lnTo>
                    <a:pt x="624" y="468"/>
                  </a:lnTo>
                  <a:lnTo>
                    <a:pt x="681" y="456"/>
                  </a:lnTo>
                  <a:lnTo>
                    <a:pt x="735" y="443"/>
                  </a:lnTo>
                  <a:lnTo>
                    <a:pt x="788" y="429"/>
                  </a:lnTo>
                  <a:lnTo>
                    <a:pt x="840" y="415"/>
                  </a:lnTo>
                  <a:lnTo>
                    <a:pt x="890" y="400"/>
                  </a:lnTo>
                  <a:lnTo>
                    <a:pt x="939" y="384"/>
                  </a:lnTo>
                  <a:lnTo>
                    <a:pt x="987" y="366"/>
                  </a:lnTo>
                  <a:lnTo>
                    <a:pt x="1033" y="348"/>
                  </a:lnTo>
                  <a:lnTo>
                    <a:pt x="1079" y="330"/>
                  </a:lnTo>
                  <a:lnTo>
                    <a:pt x="1122" y="309"/>
                  </a:lnTo>
                  <a:lnTo>
                    <a:pt x="1164" y="289"/>
                  </a:lnTo>
                  <a:lnTo>
                    <a:pt x="1205" y="267"/>
                  </a:lnTo>
                  <a:lnTo>
                    <a:pt x="1244" y="244"/>
                  </a:lnTo>
                  <a:lnTo>
                    <a:pt x="1282" y="220"/>
                  </a:lnTo>
                  <a:lnTo>
                    <a:pt x="1318" y="197"/>
                  </a:lnTo>
                  <a:lnTo>
                    <a:pt x="1352" y="171"/>
                  </a:lnTo>
                  <a:lnTo>
                    <a:pt x="1386" y="145"/>
                  </a:lnTo>
                  <a:lnTo>
                    <a:pt x="1417" y="118"/>
                  </a:lnTo>
                  <a:lnTo>
                    <a:pt x="1448" y="90"/>
                  </a:lnTo>
                  <a:lnTo>
                    <a:pt x="1477" y="60"/>
                  </a:lnTo>
                  <a:lnTo>
                    <a:pt x="1504" y="30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9" name="Freeform 152">
              <a:extLst>
                <a:ext uri="{FF2B5EF4-FFF2-40B4-BE49-F238E27FC236}">
                  <a16:creationId xmlns:a16="http://schemas.microsoft.com/office/drawing/2014/main" id="{122F4420-E311-41A5-90A7-40A03C2D4247}"/>
                </a:ext>
              </a:extLst>
            </p:cNvPr>
            <p:cNvSpPr>
              <a:spLocks noChangeAspect="1"/>
            </p:cNvSpPr>
            <p:nvPr/>
          </p:nvSpPr>
          <p:spPr bwMode="black">
            <a:xfrm>
              <a:off x="3510" y="720"/>
              <a:ext cx="558" cy="194"/>
            </a:xfrm>
            <a:custGeom>
              <a:avLst/>
              <a:gdLst>
                <a:gd name="T0" fmla="*/ 451 w 5024"/>
                <a:gd name="T1" fmla="*/ 0 h 1747"/>
                <a:gd name="T2" fmla="*/ 439 w 5024"/>
                <a:gd name="T3" fmla="*/ 3 h 1747"/>
                <a:gd name="T4" fmla="*/ 427 w 5024"/>
                <a:gd name="T5" fmla="*/ 6 h 1747"/>
                <a:gd name="T6" fmla="*/ 416 w 5024"/>
                <a:gd name="T7" fmla="*/ 11 h 1747"/>
                <a:gd name="T8" fmla="*/ 406 w 5024"/>
                <a:gd name="T9" fmla="*/ 17 h 1747"/>
                <a:gd name="T10" fmla="*/ 396 w 5024"/>
                <a:gd name="T11" fmla="*/ 25 h 1747"/>
                <a:gd name="T12" fmla="*/ 388 w 5024"/>
                <a:gd name="T13" fmla="*/ 33 h 1747"/>
                <a:gd name="T14" fmla="*/ 380 w 5024"/>
                <a:gd name="T15" fmla="*/ 43 h 1747"/>
                <a:gd name="T16" fmla="*/ 341 w 5024"/>
                <a:gd name="T17" fmla="*/ 41 h 1747"/>
                <a:gd name="T18" fmla="*/ 292 w 5024"/>
                <a:gd name="T19" fmla="*/ 38 h 1747"/>
                <a:gd name="T20" fmla="*/ 246 w 5024"/>
                <a:gd name="T21" fmla="*/ 36 h 1747"/>
                <a:gd name="T22" fmla="*/ 202 w 5024"/>
                <a:gd name="T23" fmla="*/ 37 h 1747"/>
                <a:gd name="T24" fmla="*/ 186 w 5024"/>
                <a:gd name="T25" fmla="*/ 37 h 1747"/>
                <a:gd name="T26" fmla="*/ 165 w 5024"/>
                <a:gd name="T27" fmla="*/ 38 h 1747"/>
                <a:gd name="T28" fmla="*/ 140 w 5024"/>
                <a:gd name="T29" fmla="*/ 41 h 1747"/>
                <a:gd name="T30" fmla="*/ 116 w 5024"/>
                <a:gd name="T31" fmla="*/ 45 h 1747"/>
                <a:gd name="T32" fmla="*/ 93 w 5024"/>
                <a:gd name="T33" fmla="*/ 50 h 1747"/>
                <a:gd name="T34" fmla="*/ 67 w 5024"/>
                <a:gd name="T35" fmla="*/ 59 h 1747"/>
                <a:gd name="T36" fmla="*/ 45 w 5024"/>
                <a:gd name="T37" fmla="*/ 70 h 1747"/>
                <a:gd name="T38" fmla="*/ 27 w 5024"/>
                <a:gd name="T39" fmla="*/ 83 h 1747"/>
                <a:gd name="T40" fmla="*/ 14 w 5024"/>
                <a:gd name="T41" fmla="*/ 98 h 1747"/>
                <a:gd name="T42" fmla="*/ 5 w 5024"/>
                <a:gd name="T43" fmla="*/ 115 h 1747"/>
                <a:gd name="T44" fmla="*/ 1 w 5024"/>
                <a:gd name="T45" fmla="*/ 133 h 1747"/>
                <a:gd name="T46" fmla="*/ 0 w 5024"/>
                <a:gd name="T47" fmla="*/ 153 h 1747"/>
                <a:gd name="T48" fmla="*/ 4 w 5024"/>
                <a:gd name="T49" fmla="*/ 174 h 1747"/>
                <a:gd name="T50" fmla="*/ 5 w 5024"/>
                <a:gd name="T51" fmla="*/ 172 h 1747"/>
                <a:gd name="T52" fmla="*/ 10 w 5024"/>
                <a:gd name="T53" fmla="*/ 162 h 1747"/>
                <a:gd name="T54" fmla="*/ 29 w 5024"/>
                <a:gd name="T55" fmla="*/ 141 h 1747"/>
                <a:gd name="T56" fmla="*/ 57 w 5024"/>
                <a:gd name="T57" fmla="*/ 125 h 1747"/>
                <a:gd name="T58" fmla="*/ 93 w 5024"/>
                <a:gd name="T59" fmla="*/ 112 h 1747"/>
                <a:gd name="T60" fmla="*/ 138 w 5024"/>
                <a:gd name="T61" fmla="*/ 104 h 1747"/>
                <a:gd name="T62" fmla="*/ 190 w 5024"/>
                <a:gd name="T63" fmla="*/ 100 h 1747"/>
                <a:gd name="T64" fmla="*/ 249 w 5024"/>
                <a:gd name="T65" fmla="*/ 101 h 1747"/>
                <a:gd name="T66" fmla="*/ 313 w 5024"/>
                <a:gd name="T67" fmla="*/ 105 h 1747"/>
                <a:gd name="T68" fmla="*/ 366 w 5024"/>
                <a:gd name="T69" fmla="*/ 116 h 1747"/>
                <a:gd name="T70" fmla="*/ 371 w 5024"/>
                <a:gd name="T71" fmla="*/ 133 h 1747"/>
                <a:gd name="T72" fmla="*/ 379 w 5024"/>
                <a:gd name="T73" fmla="*/ 148 h 1747"/>
                <a:gd name="T74" fmla="*/ 389 w 5024"/>
                <a:gd name="T75" fmla="*/ 161 h 1747"/>
                <a:gd name="T76" fmla="*/ 401 w 5024"/>
                <a:gd name="T77" fmla="*/ 173 h 1747"/>
                <a:gd name="T78" fmla="*/ 415 w 5024"/>
                <a:gd name="T79" fmla="*/ 182 h 1747"/>
                <a:gd name="T80" fmla="*/ 431 w 5024"/>
                <a:gd name="T81" fmla="*/ 189 h 1747"/>
                <a:gd name="T82" fmla="*/ 448 w 5024"/>
                <a:gd name="T83" fmla="*/ 193 h 1747"/>
                <a:gd name="T84" fmla="*/ 466 w 5024"/>
                <a:gd name="T85" fmla="*/ 194 h 1747"/>
                <a:gd name="T86" fmla="*/ 486 w 5024"/>
                <a:gd name="T87" fmla="*/ 191 h 1747"/>
                <a:gd name="T88" fmla="*/ 504 w 5024"/>
                <a:gd name="T89" fmla="*/ 184 h 1747"/>
                <a:gd name="T90" fmla="*/ 520 w 5024"/>
                <a:gd name="T91" fmla="*/ 175 h 1747"/>
                <a:gd name="T92" fmla="*/ 533 w 5024"/>
                <a:gd name="T93" fmla="*/ 162 h 1747"/>
                <a:gd name="T94" fmla="*/ 544 w 5024"/>
                <a:gd name="T95" fmla="*/ 147 h 1747"/>
                <a:gd name="T96" fmla="*/ 552 w 5024"/>
                <a:gd name="T97" fmla="*/ 130 h 1747"/>
                <a:gd name="T98" fmla="*/ 557 w 5024"/>
                <a:gd name="T99" fmla="*/ 112 h 1747"/>
                <a:gd name="T100" fmla="*/ 558 w 5024"/>
                <a:gd name="T101" fmla="*/ 92 h 1747"/>
                <a:gd name="T102" fmla="*/ 555 w 5024"/>
                <a:gd name="T103" fmla="*/ 73 h 1747"/>
                <a:gd name="T104" fmla="*/ 549 w 5024"/>
                <a:gd name="T105" fmla="*/ 55 h 1747"/>
                <a:gd name="T106" fmla="*/ 539 w 5024"/>
                <a:gd name="T107" fmla="*/ 39 h 1747"/>
                <a:gd name="T108" fmla="*/ 527 w 5024"/>
                <a:gd name="T109" fmla="*/ 25 h 1747"/>
                <a:gd name="T110" fmla="*/ 512 w 5024"/>
                <a:gd name="T111" fmla="*/ 14 h 1747"/>
                <a:gd name="T112" fmla="*/ 495 w 5024"/>
                <a:gd name="T113" fmla="*/ 6 h 1747"/>
                <a:gd name="T114" fmla="*/ 476 w 5024"/>
                <a:gd name="T115" fmla="*/ 1 h 17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024" h="1747">
                  <a:moveTo>
                    <a:pt x="4150" y="0"/>
                  </a:moveTo>
                  <a:lnTo>
                    <a:pt x="4122" y="0"/>
                  </a:lnTo>
                  <a:lnTo>
                    <a:pt x="4093" y="2"/>
                  </a:lnTo>
                  <a:lnTo>
                    <a:pt x="4065" y="4"/>
                  </a:lnTo>
                  <a:lnTo>
                    <a:pt x="4037" y="8"/>
                  </a:lnTo>
                  <a:lnTo>
                    <a:pt x="4010" y="12"/>
                  </a:lnTo>
                  <a:lnTo>
                    <a:pt x="3981" y="16"/>
                  </a:lnTo>
                  <a:lnTo>
                    <a:pt x="3954" y="23"/>
                  </a:lnTo>
                  <a:lnTo>
                    <a:pt x="3927" y="29"/>
                  </a:lnTo>
                  <a:lnTo>
                    <a:pt x="3901" y="37"/>
                  </a:lnTo>
                  <a:lnTo>
                    <a:pt x="3874" y="44"/>
                  </a:lnTo>
                  <a:lnTo>
                    <a:pt x="3848" y="54"/>
                  </a:lnTo>
                  <a:lnTo>
                    <a:pt x="3824" y="64"/>
                  </a:lnTo>
                  <a:lnTo>
                    <a:pt x="3798" y="75"/>
                  </a:lnTo>
                  <a:lnTo>
                    <a:pt x="3773" y="85"/>
                  </a:lnTo>
                  <a:lnTo>
                    <a:pt x="3749" y="98"/>
                  </a:lnTo>
                  <a:lnTo>
                    <a:pt x="3724" y="111"/>
                  </a:lnTo>
                  <a:lnTo>
                    <a:pt x="3700" y="124"/>
                  </a:lnTo>
                  <a:lnTo>
                    <a:pt x="3677" y="140"/>
                  </a:lnTo>
                  <a:lnTo>
                    <a:pt x="3655" y="154"/>
                  </a:lnTo>
                  <a:lnTo>
                    <a:pt x="3632" y="170"/>
                  </a:lnTo>
                  <a:lnTo>
                    <a:pt x="3610" y="186"/>
                  </a:lnTo>
                  <a:lnTo>
                    <a:pt x="3589" y="203"/>
                  </a:lnTo>
                  <a:lnTo>
                    <a:pt x="3568" y="221"/>
                  </a:lnTo>
                  <a:lnTo>
                    <a:pt x="3548" y="239"/>
                  </a:lnTo>
                  <a:lnTo>
                    <a:pt x="3528" y="259"/>
                  </a:lnTo>
                  <a:lnTo>
                    <a:pt x="3510" y="278"/>
                  </a:lnTo>
                  <a:lnTo>
                    <a:pt x="3490" y="299"/>
                  </a:lnTo>
                  <a:lnTo>
                    <a:pt x="3473" y="319"/>
                  </a:lnTo>
                  <a:lnTo>
                    <a:pt x="3456" y="341"/>
                  </a:lnTo>
                  <a:lnTo>
                    <a:pt x="3438" y="362"/>
                  </a:lnTo>
                  <a:lnTo>
                    <a:pt x="3423" y="385"/>
                  </a:lnTo>
                  <a:lnTo>
                    <a:pt x="3408" y="408"/>
                  </a:lnTo>
                  <a:lnTo>
                    <a:pt x="3293" y="395"/>
                  </a:lnTo>
                  <a:lnTo>
                    <a:pt x="3180" y="383"/>
                  </a:lnTo>
                  <a:lnTo>
                    <a:pt x="3069" y="371"/>
                  </a:lnTo>
                  <a:lnTo>
                    <a:pt x="2957" y="361"/>
                  </a:lnTo>
                  <a:lnTo>
                    <a:pt x="2848" y="353"/>
                  </a:lnTo>
                  <a:lnTo>
                    <a:pt x="2739" y="345"/>
                  </a:lnTo>
                  <a:lnTo>
                    <a:pt x="2632" y="339"/>
                  </a:lnTo>
                  <a:lnTo>
                    <a:pt x="2525" y="333"/>
                  </a:lnTo>
                  <a:lnTo>
                    <a:pt x="2419" y="329"/>
                  </a:lnTo>
                  <a:lnTo>
                    <a:pt x="2316" y="326"/>
                  </a:lnTo>
                  <a:lnTo>
                    <a:pt x="2213" y="325"/>
                  </a:lnTo>
                  <a:lnTo>
                    <a:pt x="2111" y="323"/>
                  </a:lnTo>
                  <a:lnTo>
                    <a:pt x="2012" y="325"/>
                  </a:lnTo>
                  <a:lnTo>
                    <a:pt x="1912" y="327"/>
                  </a:lnTo>
                  <a:lnTo>
                    <a:pt x="1815" y="330"/>
                  </a:lnTo>
                  <a:lnTo>
                    <a:pt x="1719" y="335"/>
                  </a:lnTo>
                  <a:lnTo>
                    <a:pt x="1706" y="335"/>
                  </a:lnTo>
                  <a:lnTo>
                    <a:pt x="1689" y="335"/>
                  </a:lnTo>
                  <a:lnTo>
                    <a:pt x="1674" y="335"/>
                  </a:lnTo>
                  <a:lnTo>
                    <a:pt x="1660" y="335"/>
                  </a:lnTo>
                  <a:lnTo>
                    <a:pt x="1601" y="337"/>
                  </a:lnTo>
                  <a:lnTo>
                    <a:pt x="1542" y="342"/>
                  </a:lnTo>
                  <a:lnTo>
                    <a:pt x="1484" y="346"/>
                  </a:lnTo>
                  <a:lnTo>
                    <a:pt x="1425" y="352"/>
                  </a:lnTo>
                  <a:lnTo>
                    <a:pt x="1369" y="357"/>
                  </a:lnTo>
                  <a:lnTo>
                    <a:pt x="1313" y="363"/>
                  </a:lnTo>
                  <a:lnTo>
                    <a:pt x="1257" y="371"/>
                  </a:lnTo>
                  <a:lnTo>
                    <a:pt x="1202" y="379"/>
                  </a:lnTo>
                  <a:lnTo>
                    <a:pt x="1147" y="387"/>
                  </a:lnTo>
                  <a:lnTo>
                    <a:pt x="1094" y="396"/>
                  </a:lnTo>
                  <a:lnTo>
                    <a:pt x="1041" y="406"/>
                  </a:lnTo>
                  <a:lnTo>
                    <a:pt x="990" y="416"/>
                  </a:lnTo>
                  <a:lnTo>
                    <a:pt x="938" y="428"/>
                  </a:lnTo>
                  <a:lnTo>
                    <a:pt x="887" y="440"/>
                  </a:lnTo>
                  <a:lnTo>
                    <a:pt x="837" y="452"/>
                  </a:lnTo>
                  <a:lnTo>
                    <a:pt x="787" y="466"/>
                  </a:lnTo>
                  <a:lnTo>
                    <a:pt x="724" y="486"/>
                  </a:lnTo>
                  <a:lnTo>
                    <a:pt x="664" y="506"/>
                  </a:lnTo>
                  <a:lnTo>
                    <a:pt x="607" y="529"/>
                  </a:lnTo>
                  <a:lnTo>
                    <a:pt x="553" y="553"/>
                  </a:lnTo>
                  <a:lnTo>
                    <a:pt x="501" y="577"/>
                  </a:lnTo>
                  <a:lnTo>
                    <a:pt x="452" y="602"/>
                  </a:lnTo>
                  <a:lnTo>
                    <a:pt x="405" y="630"/>
                  </a:lnTo>
                  <a:lnTo>
                    <a:pt x="362" y="658"/>
                  </a:lnTo>
                  <a:lnTo>
                    <a:pt x="321" y="687"/>
                  </a:lnTo>
                  <a:lnTo>
                    <a:pt x="282" y="717"/>
                  </a:lnTo>
                  <a:lnTo>
                    <a:pt x="246" y="749"/>
                  </a:lnTo>
                  <a:lnTo>
                    <a:pt x="213" y="781"/>
                  </a:lnTo>
                  <a:lnTo>
                    <a:pt x="183" y="815"/>
                  </a:lnTo>
                  <a:lnTo>
                    <a:pt x="153" y="849"/>
                  </a:lnTo>
                  <a:lnTo>
                    <a:pt x="127" y="885"/>
                  </a:lnTo>
                  <a:lnTo>
                    <a:pt x="105" y="921"/>
                  </a:lnTo>
                  <a:lnTo>
                    <a:pt x="83" y="958"/>
                  </a:lnTo>
                  <a:lnTo>
                    <a:pt x="65" y="996"/>
                  </a:lnTo>
                  <a:lnTo>
                    <a:pt x="48" y="1035"/>
                  </a:lnTo>
                  <a:lnTo>
                    <a:pt x="35" y="1075"/>
                  </a:lnTo>
                  <a:lnTo>
                    <a:pt x="24" y="1116"/>
                  </a:lnTo>
                  <a:lnTo>
                    <a:pt x="14" y="1158"/>
                  </a:lnTo>
                  <a:lnTo>
                    <a:pt x="7" y="1201"/>
                  </a:lnTo>
                  <a:lnTo>
                    <a:pt x="3" y="1244"/>
                  </a:lnTo>
                  <a:lnTo>
                    <a:pt x="1" y="1288"/>
                  </a:lnTo>
                  <a:lnTo>
                    <a:pt x="0" y="1333"/>
                  </a:lnTo>
                  <a:lnTo>
                    <a:pt x="2" y="1378"/>
                  </a:lnTo>
                  <a:lnTo>
                    <a:pt x="6" y="1425"/>
                  </a:lnTo>
                  <a:lnTo>
                    <a:pt x="13" y="1471"/>
                  </a:lnTo>
                  <a:lnTo>
                    <a:pt x="21" y="1519"/>
                  </a:lnTo>
                  <a:lnTo>
                    <a:pt x="32" y="1567"/>
                  </a:lnTo>
                  <a:lnTo>
                    <a:pt x="44" y="1616"/>
                  </a:lnTo>
                  <a:lnTo>
                    <a:pt x="45" y="1592"/>
                  </a:lnTo>
                  <a:lnTo>
                    <a:pt x="46" y="1565"/>
                  </a:lnTo>
                  <a:lnTo>
                    <a:pt x="48" y="1551"/>
                  </a:lnTo>
                  <a:lnTo>
                    <a:pt x="51" y="1538"/>
                  </a:lnTo>
                  <a:lnTo>
                    <a:pt x="54" y="1525"/>
                  </a:lnTo>
                  <a:lnTo>
                    <a:pt x="59" y="1514"/>
                  </a:lnTo>
                  <a:lnTo>
                    <a:pt x="87" y="1460"/>
                  </a:lnTo>
                  <a:lnTo>
                    <a:pt x="122" y="1409"/>
                  </a:lnTo>
                  <a:lnTo>
                    <a:pt x="162" y="1362"/>
                  </a:lnTo>
                  <a:lnTo>
                    <a:pt x="206" y="1315"/>
                  </a:lnTo>
                  <a:lnTo>
                    <a:pt x="257" y="1272"/>
                  </a:lnTo>
                  <a:lnTo>
                    <a:pt x="312" y="1231"/>
                  </a:lnTo>
                  <a:lnTo>
                    <a:pt x="373" y="1192"/>
                  </a:lnTo>
                  <a:lnTo>
                    <a:pt x="439" y="1156"/>
                  </a:lnTo>
                  <a:lnTo>
                    <a:pt x="510" y="1123"/>
                  </a:lnTo>
                  <a:lnTo>
                    <a:pt x="585" y="1091"/>
                  </a:lnTo>
                  <a:lnTo>
                    <a:pt x="665" y="1062"/>
                  </a:lnTo>
                  <a:lnTo>
                    <a:pt x="750" y="1035"/>
                  </a:lnTo>
                  <a:lnTo>
                    <a:pt x="840" y="1011"/>
                  </a:lnTo>
                  <a:lnTo>
                    <a:pt x="933" y="990"/>
                  </a:lnTo>
                  <a:lnTo>
                    <a:pt x="1032" y="970"/>
                  </a:lnTo>
                  <a:lnTo>
                    <a:pt x="1134" y="954"/>
                  </a:lnTo>
                  <a:lnTo>
                    <a:pt x="1242" y="939"/>
                  </a:lnTo>
                  <a:lnTo>
                    <a:pt x="1353" y="927"/>
                  </a:lnTo>
                  <a:lnTo>
                    <a:pt x="1468" y="917"/>
                  </a:lnTo>
                  <a:lnTo>
                    <a:pt x="1587" y="910"/>
                  </a:lnTo>
                  <a:lnTo>
                    <a:pt x="1709" y="905"/>
                  </a:lnTo>
                  <a:lnTo>
                    <a:pt x="1836" y="902"/>
                  </a:lnTo>
                  <a:lnTo>
                    <a:pt x="1966" y="902"/>
                  </a:lnTo>
                  <a:lnTo>
                    <a:pt x="2100" y="904"/>
                  </a:lnTo>
                  <a:lnTo>
                    <a:pt x="2238" y="909"/>
                  </a:lnTo>
                  <a:lnTo>
                    <a:pt x="2378" y="915"/>
                  </a:lnTo>
                  <a:lnTo>
                    <a:pt x="2523" y="924"/>
                  </a:lnTo>
                  <a:lnTo>
                    <a:pt x="2670" y="936"/>
                  </a:lnTo>
                  <a:lnTo>
                    <a:pt x="2821" y="950"/>
                  </a:lnTo>
                  <a:lnTo>
                    <a:pt x="2974" y="966"/>
                  </a:lnTo>
                  <a:lnTo>
                    <a:pt x="3131" y="984"/>
                  </a:lnTo>
                  <a:lnTo>
                    <a:pt x="3291" y="1005"/>
                  </a:lnTo>
                  <a:lnTo>
                    <a:pt x="3299" y="1044"/>
                  </a:lnTo>
                  <a:lnTo>
                    <a:pt x="3308" y="1083"/>
                  </a:lnTo>
                  <a:lnTo>
                    <a:pt x="3318" y="1121"/>
                  </a:lnTo>
                  <a:lnTo>
                    <a:pt x="3331" y="1157"/>
                  </a:lnTo>
                  <a:lnTo>
                    <a:pt x="3344" y="1194"/>
                  </a:lnTo>
                  <a:lnTo>
                    <a:pt x="3361" y="1230"/>
                  </a:lnTo>
                  <a:lnTo>
                    <a:pt x="3377" y="1264"/>
                  </a:lnTo>
                  <a:lnTo>
                    <a:pt x="3395" y="1299"/>
                  </a:lnTo>
                  <a:lnTo>
                    <a:pt x="3414" y="1332"/>
                  </a:lnTo>
                  <a:lnTo>
                    <a:pt x="3435" y="1364"/>
                  </a:lnTo>
                  <a:lnTo>
                    <a:pt x="3457" y="1395"/>
                  </a:lnTo>
                  <a:lnTo>
                    <a:pt x="3480" y="1425"/>
                  </a:lnTo>
                  <a:lnTo>
                    <a:pt x="3504" y="1454"/>
                  </a:lnTo>
                  <a:lnTo>
                    <a:pt x="3529" y="1482"/>
                  </a:lnTo>
                  <a:lnTo>
                    <a:pt x="3556" y="1509"/>
                  </a:lnTo>
                  <a:lnTo>
                    <a:pt x="3584" y="1534"/>
                  </a:lnTo>
                  <a:lnTo>
                    <a:pt x="3613" y="1559"/>
                  </a:lnTo>
                  <a:lnTo>
                    <a:pt x="3643" y="1581"/>
                  </a:lnTo>
                  <a:lnTo>
                    <a:pt x="3674" y="1603"/>
                  </a:lnTo>
                  <a:lnTo>
                    <a:pt x="3706" y="1624"/>
                  </a:lnTo>
                  <a:lnTo>
                    <a:pt x="3738" y="1642"/>
                  </a:lnTo>
                  <a:lnTo>
                    <a:pt x="3772" y="1660"/>
                  </a:lnTo>
                  <a:lnTo>
                    <a:pt x="3806" y="1676"/>
                  </a:lnTo>
                  <a:lnTo>
                    <a:pt x="3842" y="1691"/>
                  </a:lnTo>
                  <a:lnTo>
                    <a:pt x="3878" y="1704"/>
                  </a:lnTo>
                  <a:lnTo>
                    <a:pt x="3914" y="1714"/>
                  </a:lnTo>
                  <a:lnTo>
                    <a:pt x="3952" y="1724"/>
                  </a:lnTo>
                  <a:lnTo>
                    <a:pt x="3991" y="1733"/>
                  </a:lnTo>
                  <a:lnTo>
                    <a:pt x="4030" y="1738"/>
                  </a:lnTo>
                  <a:lnTo>
                    <a:pt x="4069" y="1744"/>
                  </a:lnTo>
                  <a:lnTo>
                    <a:pt x="4109" y="1746"/>
                  </a:lnTo>
                  <a:lnTo>
                    <a:pt x="4150" y="1747"/>
                  </a:lnTo>
                  <a:lnTo>
                    <a:pt x="4197" y="1746"/>
                  </a:lnTo>
                  <a:lnTo>
                    <a:pt x="4241" y="1743"/>
                  </a:lnTo>
                  <a:lnTo>
                    <a:pt x="4286" y="1737"/>
                  </a:lnTo>
                  <a:lnTo>
                    <a:pt x="4330" y="1730"/>
                  </a:lnTo>
                  <a:lnTo>
                    <a:pt x="4373" y="1720"/>
                  </a:lnTo>
                  <a:lnTo>
                    <a:pt x="4414" y="1708"/>
                  </a:lnTo>
                  <a:lnTo>
                    <a:pt x="4455" y="1694"/>
                  </a:lnTo>
                  <a:lnTo>
                    <a:pt x="4495" y="1678"/>
                  </a:lnTo>
                  <a:lnTo>
                    <a:pt x="4534" y="1660"/>
                  </a:lnTo>
                  <a:lnTo>
                    <a:pt x="4572" y="1641"/>
                  </a:lnTo>
                  <a:lnTo>
                    <a:pt x="4609" y="1620"/>
                  </a:lnTo>
                  <a:lnTo>
                    <a:pt x="4645" y="1598"/>
                  </a:lnTo>
                  <a:lnTo>
                    <a:pt x="4678" y="1573"/>
                  </a:lnTo>
                  <a:lnTo>
                    <a:pt x="4711" y="1547"/>
                  </a:lnTo>
                  <a:lnTo>
                    <a:pt x="4743" y="1520"/>
                  </a:lnTo>
                  <a:lnTo>
                    <a:pt x="4772" y="1491"/>
                  </a:lnTo>
                  <a:lnTo>
                    <a:pt x="4801" y="1460"/>
                  </a:lnTo>
                  <a:lnTo>
                    <a:pt x="4828" y="1428"/>
                  </a:lnTo>
                  <a:lnTo>
                    <a:pt x="4854" y="1395"/>
                  </a:lnTo>
                  <a:lnTo>
                    <a:pt x="4878" y="1361"/>
                  </a:lnTo>
                  <a:lnTo>
                    <a:pt x="4900" y="1325"/>
                  </a:lnTo>
                  <a:lnTo>
                    <a:pt x="4920" y="1289"/>
                  </a:lnTo>
                  <a:lnTo>
                    <a:pt x="4940" y="1252"/>
                  </a:lnTo>
                  <a:lnTo>
                    <a:pt x="4957" y="1213"/>
                  </a:lnTo>
                  <a:lnTo>
                    <a:pt x="4972" y="1173"/>
                  </a:lnTo>
                  <a:lnTo>
                    <a:pt x="4985" y="1133"/>
                  </a:lnTo>
                  <a:lnTo>
                    <a:pt x="4997" y="1091"/>
                  </a:lnTo>
                  <a:lnTo>
                    <a:pt x="5007" y="1049"/>
                  </a:lnTo>
                  <a:lnTo>
                    <a:pt x="5014" y="1006"/>
                  </a:lnTo>
                  <a:lnTo>
                    <a:pt x="5019" y="963"/>
                  </a:lnTo>
                  <a:lnTo>
                    <a:pt x="5023" y="918"/>
                  </a:lnTo>
                  <a:lnTo>
                    <a:pt x="5024" y="874"/>
                  </a:lnTo>
                  <a:lnTo>
                    <a:pt x="5023" y="829"/>
                  </a:lnTo>
                  <a:lnTo>
                    <a:pt x="5019" y="784"/>
                  </a:lnTo>
                  <a:lnTo>
                    <a:pt x="5014" y="741"/>
                  </a:lnTo>
                  <a:lnTo>
                    <a:pt x="5007" y="698"/>
                  </a:lnTo>
                  <a:lnTo>
                    <a:pt x="4997" y="655"/>
                  </a:lnTo>
                  <a:lnTo>
                    <a:pt x="4985" y="614"/>
                  </a:lnTo>
                  <a:lnTo>
                    <a:pt x="4972" y="574"/>
                  </a:lnTo>
                  <a:lnTo>
                    <a:pt x="4957" y="534"/>
                  </a:lnTo>
                  <a:lnTo>
                    <a:pt x="4940" y="495"/>
                  </a:lnTo>
                  <a:lnTo>
                    <a:pt x="4920" y="458"/>
                  </a:lnTo>
                  <a:lnTo>
                    <a:pt x="4900" y="422"/>
                  </a:lnTo>
                  <a:lnTo>
                    <a:pt x="4878" y="386"/>
                  </a:lnTo>
                  <a:lnTo>
                    <a:pt x="4854" y="352"/>
                  </a:lnTo>
                  <a:lnTo>
                    <a:pt x="4828" y="319"/>
                  </a:lnTo>
                  <a:lnTo>
                    <a:pt x="4801" y="287"/>
                  </a:lnTo>
                  <a:lnTo>
                    <a:pt x="4772" y="256"/>
                  </a:lnTo>
                  <a:lnTo>
                    <a:pt x="4743" y="227"/>
                  </a:lnTo>
                  <a:lnTo>
                    <a:pt x="4711" y="200"/>
                  </a:lnTo>
                  <a:lnTo>
                    <a:pt x="4678" y="174"/>
                  </a:lnTo>
                  <a:lnTo>
                    <a:pt x="4645" y="149"/>
                  </a:lnTo>
                  <a:lnTo>
                    <a:pt x="4609" y="127"/>
                  </a:lnTo>
                  <a:lnTo>
                    <a:pt x="4572" y="106"/>
                  </a:lnTo>
                  <a:lnTo>
                    <a:pt x="4534" y="87"/>
                  </a:lnTo>
                  <a:lnTo>
                    <a:pt x="4495" y="69"/>
                  </a:lnTo>
                  <a:lnTo>
                    <a:pt x="4455" y="53"/>
                  </a:lnTo>
                  <a:lnTo>
                    <a:pt x="4414" y="39"/>
                  </a:lnTo>
                  <a:lnTo>
                    <a:pt x="4373" y="28"/>
                  </a:lnTo>
                  <a:lnTo>
                    <a:pt x="4330" y="17"/>
                  </a:lnTo>
                  <a:lnTo>
                    <a:pt x="4286" y="10"/>
                  </a:lnTo>
                  <a:lnTo>
                    <a:pt x="4241" y="4"/>
                  </a:lnTo>
                  <a:lnTo>
                    <a:pt x="4197" y="1"/>
                  </a:lnTo>
                  <a:lnTo>
                    <a:pt x="41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0" name="Freeform 153">
              <a:extLst>
                <a:ext uri="{FF2B5EF4-FFF2-40B4-BE49-F238E27FC236}">
                  <a16:creationId xmlns:a16="http://schemas.microsoft.com/office/drawing/2014/main" id="{3423D2BA-AED9-4F04-9BF8-0B3E422F3E92}"/>
                </a:ext>
              </a:extLst>
            </p:cNvPr>
            <p:cNvSpPr>
              <a:spLocks noChangeAspect="1"/>
            </p:cNvSpPr>
            <p:nvPr/>
          </p:nvSpPr>
          <p:spPr bwMode="black">
            <a:xfrm>
              <a:off x="3866" y="946"/>
              <a:ext cx="212" cy="434"/>
            </a:xfrm>
            <a:custGeom>
              <a:avLst/>
              <a:gdLst>
                <a:gd name="T0" fmla="*/ 212 w 1907"/>
                <a:gd name="T1" fmla="*/ 0 h 3902"/>
                <a:gd name="T2" fmla="*/ 0 w 1907"/>
                <a:gd name="T3" fmla="*/ 0 h 3902"/>
                <a:gd name="T4" fmla="*/ 0 w 1907"/>
                <a:gd name="T5" fmla="*/ 309 h 3902"/>
                <a:gd name="T6" fmla="*/ 13 w 1907"/>
                <a:gd name="T7" fmla="*/ 318 h 3902"/>
                <a:gd name="T8" fmla="*/ 26 w 1907"/>
                <a:gd name="T9" fmla="*/ 326 h 3902"/>
                <a:gd name="T10" fmla="*/ 39 w 1907"/>
                <a:gd name="T11" fmla="*/ 334 h 3902"/>
                <a:gd name="T12" fmla="*/ 52 w 1907"/>
                <a:gd name="T13" fmla="*/ 343 h 3902"/>
                <a:gd name="T14" fmla="*/ 65 w 1907"/>
                <a:gd name="T15" fmla="*/ 351 h 3902"/>
                <a:gd name="T16" fmla="*/ 78 w 1907"/>
                <a:gd name="T17" fmla="*/ 359 h 3902"/>
                <a:gd name="T18" fmla="*/ 91 w 1907"/>
                <a:gd name="T19" fmla="*/ 367 h 3902"/>
                <a:gd name="T20" fmla="*/ 105 w 1907"/>
                <a:gd name="T21" fmla="*/ 375 h 3902"/>
                <a:gd name="T22" fmla="*/ 118 w 1907"/>
                <a:gd name="T23" fmla="*/ 383 h 3902"/>
                <a:gd name="T24" fmla="*/ 132 w 1907"/>
                <a:gd name="T25" fmla="*/ 390 h 3902"/>
                <a:gd name="T26" fmla="*/ 145 w 1907"/>
                <a:gd name="T27" fmla="*/ 398 h 3902"/>
                <a:gd name="T28" fmla="*/ 158 w 1907"/>
                <a:gd name="T29" fmla="*/ 405 h 3902"/>
                <a:gd name="T30" fmla="*/ 172 w 1907"/>
                <a:gd name="T31" fmla="*/ 413 h 3902"/>
                <a:gd name="T32" fmla="*/ 185 w 1907"/>
                <a:gd name="T33" fmla="*/ 420 h 3902"/>
                <a:gd name="T34" fmla="*/ 199 w 1907"/>
                <a:gd name="T35" fmla="*/ 427 h 3902"/>
                <a:gd name="T36" fmla="*/ 212 w 1907"/>
                <a:gd name="T37" fmla="*/ 434 h 3902"/>
                <a:gd name="T38" fmla="*/ 212 w 1907"/>
                <a:gd name="T39" fmla="*/ 0 h 390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907" h="3902">
                  <a:moveTo>
                    <a:pt x="1907" y="0"/>
                  </a:moveTo>
                  <a:lnTo>
                    <a:pt x="0" y="0"/>
                  </a:lnTo>
                  <a:lnTo>
                    <a:pt x="0" y="2781"/>
                  </a:lnTo>
                  <a:lnTo>
                    <a:pt x="115" y="2857"/>
                  </a:lnTo>
                  <a:lnTo>
                    <a:pt x="231" y="2932"/>
                  </a:lnTo>
                  <a:lnTo>
                    <a:pt x="348" y="3007"/>
                  </a:lnTo>
                  <a:lnTo>
                    <a:pt x="466" y="3081"/>
                  </a:lnTo>
                  <a:lnTo>
                    <a:pt x="584" y="3154"/>
                  </a:lnTo>
                  <a:lnTo>
                    <a:pt x="703" y="3227"/>
                  </a:lnTo>
                  <a:lnTo>
                    <a:pt x="823" y="3298"/>
                  </a:lnTo>
                  <a:lnTo>
                    <a:pt x="943" y="3368"/>
                  </a:lnTo>
                  <a:lnTo>
                    <a:pt x="1063" y="3439"/>
                  </a:lnTo>
                  <a:lnTo>
                    <a:pt x="1183" y="3508"/>
                  </a:lnTo>
                  <a:lnTo>
                    <a:pt x="1304" y="3576"/>
                  </a:lnTo>
                  <a:lnTo>
                    <a:pt x="1424" y="3643"/>
                  </a:lnTo>
                  <a:lnTo>
                    <a:pt x="1545" y="3709"/>
                  </a:lnTo>
                  <a:lnTo>
                    <a:pt x="1667" y="3774"/>
                  </a:lnTo>
                  <a:lnTo>
                    <a:pt x="1787" y="3839"/>
                  </a:lnTo>
                  <a:lnTo>
                    <a:pt x="1907" y="3902"/>
                  </a:lnTo>
                  <a:lnTo>
                    <a:pt x="19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1" name="Freeform 154">
              <a:extLst>
                <a:ext uri="{FF2B5EF4-FFF2-40B4-BE49-F238E27FC236}">
                  <a16:creationId xmlns:a16="http://schemas.microsoft.com/office/drawing/2014/main" id="{81F64821-D8E9-4FA7-8132-062F5C79D7CD}"/>
                </a:ext>
              </a:extLst>
            </p:cNvPr>
            <p:cNvSpPr>
              <a:spLocks noChangeAspect="1"/>
            </p:cNvSpPr>
            <p:nvPr/>
          </p:nvSpPr>
          <p:spPr bwMode="black">
            <a:xfrm>
              <a:off x="3456" y="833"/>
              <a:ext cx="1923" cy="912"/>
            </a:xfrm>
            <a:custGeom>
              <a:avLst/>
              <a:gdLst>
                <a:gd name="T0" fmla="*/ 1291 w 17307"/>
                <a:gd name="T1" fmla="*/ 239 h 8203"/>
                <a:gd name="T2" fmla="*/ 1043 w 17307"/>
                <a:gd name="T3" fmla="*/ 113 h 8203"/>
                <a:gd name="T4" fmla="*/ 954 w 17307"/>
                <a:gd name="T5" fmla="*/ 97 h 8203"/>
                <a:gd name="T6" fmla="*/ 859 w 17307"/>
                <a:gd name="T7" fmla="*/ 64 h 8203"/>
                <a:gd name="T8" fmla="*/ 856 w 17307"/>
                <a:gd name="T9" fmla="*/ 72 h 8203"/>
                <a:gd name="T10" fmla="*/ 953 w 17307"/>
                <a:gd name="T11" fmla="*/ 106 h 8203"/>
                <a:gd name="T12" fmla="*/ 1043 w 17307"/>
                <a:gd name="T13" fmla="*/ 478 h 8203"/>
                <a:gd name="T14" fmla="*/ 740 w 17307"/>
                <a:gd name="T15" fmla="*/ 605 h 8203"/>
                <a:gd name="T16" fmla="*/ 816 w 17307"/>
                <a:gd name="T17" fmla="*/ 639 h 8203"/>
                <a:gd name="T18" fmla="*/ 874 w 17307"/>
                <a:gd name="T19" fmla="*/ 664 h 8203"/>
                <a:gd name="T20" fmla="*/ 897 w 17307"/>
                <a:gd name="T21" fmla="*/ 573 h 8203"/>
                <a:gd name="T22" fmla="*/ 1055 w 17307"/>
                <a:gd name="T23" fmla="*/ 732 h 8203"/>
                <a:gd name="T24" fmla="*/ 1190 w 17307"/>
                <a:gd name="T25" fmla="*/ 775 h 8203"/>
                <a:gd name="T26" fmla="*/ 1273 w 17307"/>
                <a:gd name="T27" fmla="*/ 239 h 8203"/>
                <a:gd name="T28" fmla="*/ 1331 w 17307"/>
                <a:gd name="T29" fmla="*/ 814 h 8203"/>
                <a:gd name="T30" fmla="*/ 1421 w 17307"/>
                <a:gd name="T31" fmla="*/ 835 h 8203"/>
                <a:gd name="T32" fmla="*/ 1507 w 17307"/>
                <a:gd name="T33" fmla="*/ 851 h 8203"/>
                <a:gd name="T34" fmla="*/ 1586 w 17307"/>
                <a:gd name="T35" fmla="*/ 861 h 8203"/>
                <a:gd name="T36" fmla="*/ 1659 w 17307"/>
                <a:gd name="T37" fmla="*/ 866 h 8203"/>
                <a:gd name="T38" fmla="*/ 1553 w 17307"/>
                <a:gd name="T39" fmla="*/ 395 h 8203"/>
                <a:gd name="T40" fmla="*/ 1702 w 17307"/>
                <a:gd name="T41" fmla="*/ 500 h 8203"/>
                <a:gd name="T42" fmla="*/ 1815 w 17307"/>
                <a:gd name="T43" fmla="*/ 602 h 8203"/>
                <a:gd name="T44" fmla="*/ 1886 w 17307"/>
                <a:gd name="T45" fmla="*/ 696 h 8203"/>
                <a:gd name="T46" fmla="*/ 1909 w 17307"/>
                <a:gd name="T47" fmla="*/ 778 h 8203"/>
                <a:gd name="T48" fmla="*/ 1857 w 17307"/>
                <a:gd name="T49" fmla="*/ 854 h 8203"/>
                <a:gd name="T50" fmla="*/ 1700 w 17307"/>
                <a:gd name="T51" fmla="*/ 888 h 8203"/>
                <a:gd name="T52" fmla="*/ 1466 w 17307"/>
                <a:gd name="T53" fmla="*/ 867 h 8203"/>
                <a:gd name="T54" fmla="*/ 1180 w 17307"/>
                <a:gd name="T55" fmla="*/ 798 h 8203"/>
                <a:gd name="T56" fmla="*/ 865 w 17307"/>
                <a:gd name="T57" fmla="*/ 688 h 8203"/>
                <a:gd name="T58" fmla="*/ 776 w 17307"/>
                <a:gd name="T59" fmla="*/ 651 h 8203"/>
                <a:gd name="T60" fmla="*/ 679 w 17307"/>
                <a:gd name="T61" fmla="*/ 607 h 8203"/>
                <a:gd name="T62" fmla="*/ 579 w 17307"/>
                <a:gd name="T63" fmla="*/ 555 h 8203"/>
                <a:gd name="T64" fmla="*/ 478 w 17307"/>
                <a:gd name="T65" fmla="*/ 498 h 8203"/>
                <a:gd name="T66" fmla="*/ 368 w 17307"/>
                <a:gd name="T67" fmla="*/ 430 h 8203"/>
                <a:gd name="T68" fmla="*/ 209 w 17307"/>
                <a:gd name="T69" fmla="*/ 311 h 8203"/>
                <a:gd name="T70" fmla="*/ 95 w 17307"/>
                <a:gd name="T71" fmla="*/ 199 h 8203"/>
                <a:gd name="T72" fmla="*/ 32 w 17307"/>
                <a:gd name="T73" fmla="*/ 99 h 8203"/>
                <a:gd name="T74" fmla="*/ 22 w 17307"/>
                <a:gd name="T75" fmla="*/ 19 h 8203"/>
                <a:gd name="T76" fmla="*/ 16 w 17307"/>
                <a:gd name="T77" fmla="*/ 21 h 8203"/>
                <a:gd name="T78" fmla="*/ 2 w 17307"/>
                <a:gd name="T79" fmla="*/ 54 h 8203"/>
                <a:gd name="T80" fmla="*/ 13 w 17307"/>
                <a:gd name="T81" fmla="*/ 138 h 8203"/>
                <a:gd name="T82" fmla="*/ 76 w 17307"/>
                <a:gd name="T83" fmla="*/ 236 h 8203"/>
                <a:gd name="T84" fmla="*/ 190 w 17307"/>
                <a:gd name="T85" fmla="*/ 346 h 8203"/>
                <a:gd name="T86" fmla="*/ 354 w 17307"/>
                <a:gd name="T87" fmla="*/ 464 h 8203"/>
                <a:gd name="T88" fmla="*/ 639 w 17307"/>
                <a:gd name="T89" fmla="*/ 622 h 8203"/>
                <a:gd name="T90" fmla="*/ 695 w 17307"/>
                <a:gd name="T91" fmla="*/ 895 h 8203"/>
                <a:gd name="T92" fmla="*/ 939 w 17307"/>
                <a:gd name="T93" fmla="*/ 753 h 8203"/>
                <a:gd name="T94" fmla="*/ 1255 w 17307"/>
                <a:gd name="T95" fmla="*/ 854 h 8203"/>
                <a:gd name="T96" fmla="*/ 1318 w 17307"/>
                <a:gd name="T97" fmla="*/ 869 h 8203"/>
                <a:gd name="T98" fmla="*/ 1560 w 17307"/>
                <a:gd name="T99" fmla="*/ 908 h 8203"/>
                <a:gd name="T100" fmla="*/ 1692 w 17307"/>
                <a:gd name="T101" fmla="*/ 911 h 8203"/>
                <a:gd name="T102" fmla="*/ 1799 w 17307"/>
                <a:gd name="T103" fmla="*/ 895 h 8203"/>
                <a:gd name="T104" fmla="*/ 1876 w 17307"/>
                <a:gd name="T105" fmla="*/ 860 h 8203"/>
                <a:gd name="T106" fmla="*/ 1918 w 17307"/>
                <a:gd name="T107" fmla="*/ 804 h 8203"/>
                <a:gd name="T108" fmla="*/ 1913 w 17307"/>
                <a:gd name="T109" fmla="*/ 726 h 8203"/>
                <a:gd name="T110" fmla="*/ 1854 w 17307"/>
                <a:gd name="T111" fmla="*/ 632 h 8203"/>
                <a:gd name="T112" fmla="*/ 1748 w 17307"/>
                <a:gd name="T113" fmla="*/ 527 h 8203"/>
                <a:gd name="T114" fmla="*/ 1603 w 17307"/>
                <a:gd name="T115" fmla="*/ 417 h 820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7307" h="8203">
                  <a:moveTo>
                    <a:pt x="13766" y="3320"/>
                  </a:moveTo>
                  <a:lnTo>
                    <a:pt x="13766" y="1019"/>
                  </a:lnTo>
                  <a:lnTo>
                    <a:pt x="11859" y="1019"/>
                  </a:lnTo>
                  <a:lnTo>
                    <a:pt x="11859" y="2271"/>
                  </a:lnTo>
                  <a:lnTo>
                    <a:pt x="11777" y="2228"/>
                  </a:lnTo>
                  <a:lnTo>
                    <a:pt x="11697" y="2186"/>
                  </a:lnTo>
                  <a:lnTo>
                    <a:pt x="11617" y="2146"/>
                  </a:lnTo>
                  <a:lnTo>
                    <a:pt x="11538" y="2106"/>
                  </a:lnTo>
                  <a:lnTo>
                    <a:pt x="11459" y="2066"/>
                  </a:lnTo>
                  <a:lnTo>
                    <a:pt x="11379" y="2028"/>
                  </a:lnTo>
                  <a:lnTo>
                    <a:pt x="11299" y="1989"/>
                  </a:lnTo>
                  <a:lnTo>
                    <a:pt x="11218" y="1951"/>
                  </a:lnTo>
                  <a:lnTo>
                    <a:pt x="11218" y="1019"/>
                  </a:lnTo>
                  <a:lnTo>
                    <a:pt x="9384" y="1019"/>
                  </a:lnTo>
                  <a:lnTo>
                    <a:pt x="9384" y="1179"/>
                  </a:lnTo>
                  <a:lnTo>
                    <a:pt x="9247" y="1125"/>
                  </a:lnTo>
                  <a:lnTo>
                    <a:pt x="9113" y="1073"/>
                  </a:lnTo>
                  <a:lnTo>
                    <a:pt x="8980" y="1022"/>
                  </a:lnTo>
                  <a:lnTo>
                    <a:pt x="8848" y="971"/>
                  </a:lnTo>
                  <a:lnTo>
                    <a:pt x="8718" y="923"/>
                  </a:lnTo>
                  <a:lnTo>
                    <a:pt x="8590" y="876"/>
                  </a:lnTo>
                  <a:lnTo>
                    <a:pt x="8463" y="830"/>
                  </a:lnTo>
                  <a:lnTo>
                    <a:pt x="8337" y="784"/>
                  </a:lnTo>
                  <a:lnTo>
                    <a:pt x="8213" y="741"/>
                  </a:lnTo>
                  <a:lnTo>
                    <a:pt x="8090" y="698"/>
                  </a:lnTo>
                  <a:lnTo>
                    <a:pt x="7969" y="657"/>
                  </a:lnTo>
                  <a:lnTo>
                    <a:pt x="7850" y="616"/>
                  </a:lnTo>
                  <a:lnTo>
                    <a:pt x="7732" y="578"/>
                  </a:lnTo>
                  <a:lnTo>
                    <a:pt x="7616" y="539"/>
                  </a:lnTo>
                  <a:lnTo>
                    <a:pt x="7502" y="502"/>
                  </a:lnTo>
                  <a:lnTo>
                    <a:pt x="7389" y="466"/>
                  </a:lnTo>
                  <a:lnTo>
                    <a:pt x="7360" y="539"/>
                  </a:lnTo>
                  <a:lnTo>
                    <a:pt x="7472" y="574"/>
                  </a:lnTo>
                  <a:lnTo>
                    <a:pt x="7588" y="612"/>
                  </a:lnTo>
                  <a:lnTo>
                    <a:pt x="7705" y="650"/>
                  </a:lnTo>
                  <a:lnTo>
                    <a:pt x="7823" y="689"/>
                  </a:lnTo>
                  <a:lnTo>
                    <a:pt x="7944" y="729"/>
                  </a:lnTo>
                  <a:lnTo>
                    <a:pt x="8066" y="771"/>
                  </a:lnTo>
                  <a:lnTo>
                    <a:pt x="8191" y="813"/>
                  </a:lnTo>
                  <a:lnTo>
                    <a:pt x="8317" y="858"/>
                  </a:lnTo>
                  <a:lnTo>
                    <a:pt x="8445" y="902"/>
                  </a:lnTo>
                  <a:lnTo>
                    <a:pt x="8575" y="949"/>
                  </a:lnTo>
                  <a:lnTo>
                    <a:pt x="8705" y="996"/>
                  </a:lnTo>
                  <a:lnTo>
                    <a:pt x="8837" y="1045"/>
                  </a:lnTo>
                  <a:lnTo>
                    <a:pt x="8973" y="1095"/>
                  </a:lnTo>
                  <a:lnTo>
                    <a:pt x="9108" y="1145"/>
                  </a:lnTo>
                  <a:lnTo>
                    <a:pt x="9245" y="1198"/>
                  </a:lnTo>
                  <a:lnTo>
                    <a:pt x="9384" y="1253"/>
                  </a:lnTo>
                  <a:lnTo>
                    <a:pt x="9384" y="4295"/>
                  </a:lnTo>
                  <a:lnTo>
                    <a:pt x="8205" y="1019"/>
                  </a:lnTo>
                  <a:lnTo>
                    <a:pt x="6253" y="1019"/>
                  </a:lnTo>
                  <a:lnTo>
                    <a:pt x="6253" y="5256"/>
                  </a:lnTo>
                  <a:lnTo>
                    <a:pt x="6354" y="5304"/>
                  </a:lnTo>
                  <a:lnTo>
                    <a:pt x="6456" y="5352"/>
                  </a:lnTo>
                  <a:lnTo>
                    <a:pt x="6556" y="5400"/>
                  </a:lnTo>
                  <a:lnTo>
                    <a:pt x="6656" y="5446"/>
                  </a:lnTo>
                  <a:lnTo>
                    <a:pt x="6756" y="5493"/>
                  </a:lnTo>
                  <a:lnTo>
                    <a:pt x="6856" y="5537"/>
                  </a:lnTo>
                  <a:lnTo>
                    <a:pt x="6954" y="5581"/>
                  </a:lnTo>
                  <a:lnTo>
                    <a:pt x="7053" y="5625"/>
                  </a:lnTo>
                  <a:lnTo>
                    <a:pt x="7149" y="5668"/>
                  </a:lnTo>
                  <a:lnTo>
                    <a:pt x="7245" y="5709"/>
                  </a:lnTo>
                  <a:lnTo>
                    <a:pt x="7340" y="5750"/>
                  </a:lnTo>
                  <a:lnTo>
                    <a:pt x="7434" y="5790"/>
                  </a:lnTo>
                  <a:lnTo>
                    <a:pt x="7527" y="5829"/>
                  </a:lnTo>
                  <a:lnTo>
                    <a:pt x="7618" y="5867"/>
                  </a:lnTo>
                  <a:lnTo>
                    <a:pt x="7708" y="5904"/>
                  </a:lnTo>
                  <a:lnTo>
                    <a:pt x="7797" y="5941"/>
                  </a:lnTo>
                  <a:lnTo>
                    <a:pt x="7830" y="5956"/>
                  </a:lnTo>
                  <a:lnTo>
                    <a:pt x="7864" y="5971"/>
                  </a:lnTo>
                  <a:lnTo>
                    <a:pt x="7900" y="5985"/>
                  </a:lnTo>
                  <a:lnTo>
                    <a:pt x="7935" y="5998"/>
                  </a:lnTo>
                  <a:lnTo>
                    <a:pt x="7970" y="6012"/>
                  </a:lnTo>
                  <a:lnTo>
                    <a:pt x="8006" y="6026"/>
                  </a:lnTo>
                  <a:lnTo>
                    <a:pt x="8040" y="6041"/>
                  </a:lnTo>
                  <a:lnTo>
                    <a:pt x="8073" y="6056"/>
                  </a:lnTo>
                  <a:lnTo>
                    <a:pt x="8073" y="5154"/>
                  </a:lnTo>
                  <a:lnTo>
                    <a:pt x="8437" y="6202"/>
                  </a:lnTo>
                  <a:lnTo>
                    <a:pt x="8615" y="6269"/>
                  </a:lnTo>
                  <a:lnTo>
                    <a:pt x="8792" y="6335"/>
                  </a:lnTo>
                  <a:lnTo>
                    <a:pt x="8969" y="6400"/>
                  </a:lnTo>
                  <a:lnTo>
                    <a:pt x="9146" y="6464"/>
                  </a:lnTo>
                  <a:lnTo>
                    <a:pt x="9322" y="6526"/>
                  </a:lnTo>
                  <a:lnTo>
                    <a:pt x="9498" y="6587"/>
                  </a:lnTo>
                  <a:lnTo>
                    <a:pt x="9675" y="6646"/>
                  </a:lnTo>
                  <a:lnTo>
                    <a:pt x="9849" y="6704"/>
                  </a:lnTo>
                  <a:lnTo>
                    <a:pt x="10024" y="6760"/>
                  </a:lnTo>
                  <a:lnTo>
                    <a:pt x="10197" y="6817"/>
                  </a:lnTo>
                  <a:lnTo>
                    <a:pt x="10370" y="6870"/>
                  </a:lnTo>
                  <a:lnTo>
                    <a:pt x="10542" y="6923"/>
                  </a:lnTo>
                  <a:lnTo>
                    <a:pt x="10713" y="6974"/>
                  </a:lnTo>
                  <a:lnTo>
                    <a:pt x="10882" y="7023"/>
                  </a:lnTo>
                  <a:lnTo>
                    <a:pt x="11051" y="7072"/>
                  </a:lnTo>
                  <a:lnTo>
                    <a:pt x="11218" y="7120"/>
                  </a:lnTo>
                  <a:lnTo>
                    <a:pt x="11218" y="2038"/>
                  </a:lnTo>
                  <a:lnTo>
                    <a:pt x="11299" y="2077"/>
                  </a:lnTo>
                  <a:lnTo>
                    <a:pt x="11379" y="2115"/>
                  </a:lnTo>
                  <a:lnTo>
                    <a:pt x="11459" y="2154"/>
                  </a:lnTo>
                  <a:lnTo>
                    <a:pt x="11538" y="2193"/>
                  </a:lnTo>
                  <a:lnTo>
                    <a:pt x="11617" y="2233"/>
                  </a:lnTo>
                  <a:lnTo>
                    <a:pt x="11697" y="2274"/>
                  </a:lnTo>
                  <a:lnTo>
                    <a:pt x="11777" y="2316"/>
                  </a:lnTo>
                  <a:lnTo>
                    <a:pt x="11859" y="2359"/>
                  </a:lnTo>
                  <a:lnTo>
                    <a:pt x="11859" y="7294"/>
                  </a:lnTo>
                  <a:lnTo>
                    <a:pt x="11979" y="7324"/>
                  </a:lnTo>
                  <a:lnTo>
                    <a:pt x="12098" y="7352"/>
                  </a:lnTo>
                  <a:lnTo>
                    <a:pt x="12215" y="7380"/>
                  </a:lnTo>
                  <a:lnTo>
                    <a:pt x="12332" y="7407"/>
                  </a:lnTo>
                  <a:lnTo>
                    <a:pt x="12449" y="7434"/>
                  </a:lnTo>
                  <a:lnTo>
                    <a:pt x="12565" y="7460"/>
                  </a:lnTo>
                  <a:lnTo>
                    <a:pt x="12680" y="7484"/>
                  </a:lnTo>
                  <a:lnTo>
                    <a:pt x="12793" y="7509"/>
                  </a:lnTo>
                  <a:lnTo>
                    <a:pt x="12906" y="7532"/>
                  </a:lnTo>
                  <a:lnTo>
                    <a:pt x="13018" y="7553"/>
                  </a:lnTo>
                  <a:lnTo>
                    <a:pt x="13128" y="7575"/>
                  </a:lnTo>
                  <a:lnTo>
                    <a:pt x="13239" y="7595"/>
                  </a:lnTo>
                  <a:lnTo>
                    <a:pt x="13347" y="7615"/>
                  </a:lnTo>
                  <a:lnTo>
                    <a:pt x="13455" y="7633"/>
                  </a:lnTo>
                  <a:lnTo>
                    <a:pt x="13562" y="7651"/>
                  </a:lnTo>
                  <a:lnTo>
                    <a:pt x="13667" y="7667"/>
                  </a:lnTo>
                  <a:lnTo>
                    <a:pt x="13772" y="7682"/>
                  </a:lnTo>
                  <a:lnTo>
                    <a:pt x="13876" y="7697"/>
                  </a:lnTo>
                  <a:lnTo>
                    <a:pt x="13978" y="7710"/>
                  </a:lnTo>
                  <a:lnTo>
                    <a:pt x="14079" y="7723"/>
                  </a:lnTo>
                  <a:lnTo>
                    <a:pt x="14179" y="7735"/>
                  </a:lnTo>
                  <a:lnTo>
                    <a:pt x="14277" y="7745"/>
                  </a:lnTo>
                  <a:lnTo>
                    <a:pt x="14375" y="7755"/>
                  </a:lnTo>
                  <a:lnTo>
                    <a:pt x="14471" y="7763"/>
                  </a:lnTo>
                  <a:lnTo>
                    <a:pt x="14566" y="7770"/>
                  </a:lnTo>
                  <a:lnTo>
                    <a:pt x="14659" y="7776"/>
                  </a:lnTo>
                  <a:lnTo>
                    <a:pt x="14752" y="7782"/>
                  </a:lnTo>
                  <a:lnTo>
                    <a:pt x="14843" y="7785"/>
                  </a:lnTo>
                  <a:lnTo>
                    <a:pt x="14933" y="7788"/>
                  </a:lnTo>
                  <a:lnTo>
                    <a:pt x="15020" y="7789"/>
                  </a:lnTo>
                  <a:lnTo>
                    <a:pt x="15107" y="7790"/>
                  </a:lnTo>
                  <a:lnTo>
                    <a:pt x="15192" y="7789"/>
                  </a:lnTo>
                  <a:lnTo>
                    <a:pt x="15192" y="6392"/>
                  </a:lnTo>
                  <a:lnTo>
                    <a:pt x="13766" y="6392"/>
                  </a:lnTo>
                  <a:lnTo>
                    <a:pt x="13766" y="3421"/>
                  </a:lnTo>
                  <a:lnTo>
                    <a:pt x="13979" y="3555"/>
                  </a:lnTo>
                  <a:lnTo>
                    <a:pt x="14186" y="3690"/>
                  </a:lnTo>
                  <a:lnTo>
                    <a:pt x="14390" y="3825"/>
                  </a:lnTo>
                  <a:lnTo>
                    <a:pt x="14587" y="3959"/>
                  </a:lnTo>
                  <a:lnTo>
                    <a:pt x="14777" y="4094"/>
                  </a:lnTo>
                  <a:lnTo>
                    <a:pt x="14963" y="4228"/>
                  </a:lnTo>
                  <a:lnTo>
                    <a:pt x="15141" y="4363"/>
                  </a:lnTo>
                  <a:lnTo>
                    <a:pt x="15315" y="4496"/>
                  </a:lnTo>
                  <a:lnTo>
                    <a:pt x="15481" y="4631"/>
                  </a:lnTo>
                  <a:lnTo>
                    <a:pt x="15641" y="4764"/>
                  </a:lnTo>
                  <a:lnTo>
                    <a:pt x="15794" y="4896"/>
                  </a:lnTo>
                  <a:lnTo>
                    <a:pt x="15940" y="5027"/>
                  </a:lnTo>
                  <a:lnTo>
                    <a:pt x="16078" y="5156"/>
                  </a:lnTo>
                  <a:lnTo>
                    <a:pt x="16210" y="5286"/>
                  </a:lnTo>
                  <a:lnTo>
                    <a:pt x="16333" y="5414"/>
                  </a:lnTo>
                  <a:lnTo>
                    <a:pt x="16450" y="5539"/>
                  </a:lnTo>
                  <a:lnTo>
                    <a:pt x="16558" y="5665"/>
                  </a:lnTo>
                  <a:lnTo>
                    <a:pt x="16659" y="5788"/>
                  </a:lnTo>
                  <a:lnTo>
                    <a:pt x="16751" y="5909"/>
                  </a:lnTo>
                  <a:lnTo>
                    <a:pt x="16834" y="6028"/>
                  </a:lnTo>
                  <a:lnTo>
                    <a:pt x="16909" y="6146"/>
                  </a:lnTo>
                  <a:lnTo>
                    <a:pt x="16975" y="6261"/>
                  </a:lnTo>
                  <a:lnTo>
                    <a:pt x="17032" y="6373"/>
                  </a:lnTo>
                  <a:lnTo>
                    <a:pt x="17081" y="6485"/>
                  </a:lnTo>
                  <a:lnTo>
                    <a:pt x="17119" y="6592"/>
                  </a:lnTo>
                  <a:lnTo>
                    <a:pt x="17148" y="6698"/>
                  </a:lnTo>
                  <a:lnTo>
                    <a:pt x="17167" y="6799"/>
                  </a:lnTo>
                  <a:lnTo>
                    <a:pt x="17177" y="6899"/>
                  </a:lnTo>
                  <a:lnTo>
                    <a:pt x="17177" y="6995"/>
                  </a:lnTo>
                  <a:lnTo>
                    <a:pt x="17166" y="7088"/>
                  </a:lnTo>
                  <a:lnTo>
                    <a:pt x="17146" y="7178"/>
                  </a:lnTo>
                  <a:lnTo>
                    <a:pt x="17114" y="7265"/>
                  </a:lnTo>
                  <a:lnTo>
                    <a:pt x="17044" y="7387"/>
                  </a:lnTo>
                  <a:lnTo>
                    <a:pt x="16952" y="7497"/>
                  </a:lnTo>
                  <a:lnTo>
                    <a:pt x="16841" y="7597"/>
                  </a:lnTo>
                  <a:lnTo>
                    <a:pt x="16710" y="7684"/>
                  </a:lnTo>
                  <a:lnTo>
                    <a:pt x="16560" y="7760"/>
                  </a:lnTo>
                  <a:lnTo>
                    <a:pt x="16392" y="7825"/>
                  </a:lnTo>
                  <a:lnTo>
                    <a:pt x="16207" y="7879"/>
                  </a:lnTo>
                  <a:lnTo>
                    <a:pt x="16005" y="7921"/>
                  </a:lnTo>
                  <a:lnTo>
                    <a:pt x="15786" y="7954"/>
                  </a:lnTo>
                  <a:lnTo>
                    <a:pt x="15551" y="7976"/>
                  </a:lnTo>
                  <a:lnTo>
                    <a:pt x="15303" y="7988"/>
                  </a:lnTo>
                  <a:lnTo>
                    <a:pt x="15040" y="7990"/>
                  </a:lnTo>
                  <a:lnTo>
                    <a:pt x="14763" y="7982"/>
                  </a:lnTo>
                  <a:lnTo>
                    <a:pt x="14473" y="7964"/>
                  </a:lnTo>
                  <a:lnTo>
                    <a:pt x="14170" y="7936"/>
                  </a:lnTo>
                  <a:lnTo>
                    <a:pt x="13856" y="7899"/>
                  </a:lnTo>
                  <a:lnTo>
                    <a:pt x="13532" y="7854"/>
                  </a:lnTo>
                  <a:lnTo>
                    <a:pt x="13197" y="7799"/>
                  </a:lnTo>
                  <a:lnTo>
                    <a:pt x="12852" y="7736"/>
                  </a:lnTo>
                  <a:lnTo>
                    <a:pt x="12498" y="7664"/>
                  </a:lnTo>
                  <a:lnTo>
                    <a:pt x="12135" y="7583"/>
                  </a:lnTo>
                  <a:lnTo>
                    <a:pt x="11766" y="7494"/>
                  </a:lnTo>
                  <a:lnTo>
                    <a:pt x="11389" y="7396"/>
                  </a:lnTo>
                  <a:lnTo>
                    <a:pt x="11005" y="7292"/>
                  </a:lnTo>
                  <a:lnTo>
                    <a:pt x="10616" y="7179"/>
                  </a:lnTo>
                  <a:lnTo>
                    <a:pt x="10221" y="7058"/>
                  </a:lnTo>
                  <a:lnTo>
                    <a:pt x="9822" y="6930"/>
                  </a:lnTo>
                  <a:lnTo>
                    <a:pt x="9419" y="6796"/>
                  </a:lnTo>
                  <a:lnTo>
                    <a:pt x="9013" y="6653"/>
                  </a:lnTo>
                  <a:lnTo>
                    <a:pt x="8604" y="6505"/>
                  </a:lnTo>
                  <a:lnTo>
                    <a:pt x="8194" y="6349"/>
                  </a:lnTo>
                  <a:lnTo>
                    <a:pt x="7782" y="6187"/>
                  </a:lnTo>
                  <a:lnTo>
                    <a:pt x="7673" y="6146"/>
                  </a:lnTo>
                  <a:lnTo>
                    <a:pt x="7562" y="6102"/>
                  </a:lnTo>
                  <a:lnTo>
                    <a:pt x="7450" y="6056"/>
                  </a:lnTo>
                  <a:lnTo>
                    <a:pt x="7335" y="6010"/>
                  </a:lnTo>
                  <a:lnTo>
                    <a:pt x="7219" y="5961"/>
                  </a:lnTo>
                  <a:lnTo>
                    <a:pt x="7101" y="5911"/>
                  </a:lnTo>
                  <a:lnTo>
                    <a:pt x="6982" y="5859"/>
                  </a:lnTo>
                  <a:lnTo>
                    <a:pt x="6862" y="5805"/>
                  </a:lnTo>
                  <a:lnTo>
                    <a:pt x="6740" y="5751"/>
                  </a:lnTo>
                  <a:lnTo>
                    <a:pt x="6617" y="5695"/>
                  </a:lnTo>
                  <a:lnTo>
                    <a:pt x="6492" y="5637"/>
                  </a:lnTo>
                  <a:lnTo>
                    <a:pt x="6368" y="5578"/>
                  </a:lnTo>
                  <a:lnTo>
                    <a:pt x="6241" y="5518"/>
                  </a:lnTo>
                  <a:lnTo>
                    <a:pt x="6115" y="5456"/>
                  </a:lnTo>
                  <a:lnTo>
                    <a:pt x="5987" y="5393"/>
                  </a:lnTo>
                  <a:lnTo>
                    <a:pt x="5858" y="5328"/>
                  </a:lnTo>
                  <a:lnTo>
                    <a:pt x="5730" y="5263"/>
                  </a:lnTo>
                  <a:lnTo>
                    <a:pt x="5600" y="5196"/>
                  </a:lnTo>
                  <a:lnTo>
                    <a:pt x="5470" y="5129"/>
                  </a:lnTo>
                  <a:lnTo>
                    <a:pt x="5340" y="5060"/>
                  </a:lnTo>
                  <a:lnTo>
                    <a:pt x="5210" y="4990"/>
                  </a:lnTo>
                  <a:lnTo>
                    <a:pt x="5080" y="4919"/>
                  </a:lnTo>
                  <a:lnTo>
                    <a:pt x="4950" y="4848"/>
                  </a:lnTo>
                  <a:lnTo>
                    <a:pt x="4819" y="4774"/>
                  </a:lnTo>
                  <a:lnTo>
                    <a:pt x="4689" y="4701"/>
                  </a:lnTo>
                  <a:lnTo>
                    <a:pt x="4559" y="4626"/>
                  </a:lnTo>
                  <a:lnTo>
                    <a:pt x="4431" y="4552"/>
                  </a:lnTo>
                  <a:lnTo>
                    <a:pt x="4302" y="4475"/>
                  </a:lnTo>
                  <a:lnTo>
                    <a:pt x="4173" y="4398"/>
                  </a:lnTo>
                  <a:lnTo>
                    <a:pt x="4046" y="4321"/>
                  </a:lnTo>
                  <a:lnTo>
                    <a:pt x="3919" y="4242"/>
                  </a:lnTo>
                  <a:lnTo>
                    <a:pt x="3792" y="4163"/>
                  </a:lnTo>
                  <a:lnTo>
                    <a:pt x="3792" y="4178"/>
                  </a:lnTo>
                  <a:lnTo>
                    <a:pt x="3548" y="4024"/>
                  </a:lnTo>
                  <a:lnTo>
                    <a:pt x="3311" y="3869"/>
                  </a:lnTo>
                  <a:lnTo>
                    <a:pt x="3082" y="3716"/>
                  </a:lnTo>
                  <a:lnTo>
                    <a:pt x="2861" y="3561"/>
                  </a:lnTo>
                  <a:lnTo>
                    <a:pt x="2648" y="3407"/>
                  </a:lnTo>
                  <a:lnTo>
                    <a:pt x="2442" y="3255"/>
                  </a:lnTo>
                  <a:lnTo>
                    <a:pt x="2246" y="3102"/>
                  </a:lnTo>
                  <a:lnTo>
                    <a:pt x="2056" y="2951"/>
                  </a:lnTo>
                  <a:lnTo>
                    <a:pt x="1877" y="2799"/>
                  </a:lnTo>
                  <a:lnTo>
                    <a:pt x="1705" y="2650"/>
                  </a:lnTo>
                  <a:lnTo>
                    <a:pt x="1541" y="2503"/>
                  </a:lnTo>
                  <a:lnTo>
                    <a:pt x="1387" y="2356"/>
                  </a:lnTo>
                  <a:lnTo>
                    <a:pt x="1241" y="2211"/>
                  </a:lnTo>
                  <a:lnTo>
                    <a:pt x="1104" y="2068"/>
                  </a:lnTo>
                  <a:lnTo>
                    <a:pt x="976" y="1927"/>
                  </a:lnTo>
                  <a:lnTo>
                    <a:pt x="857" y="1789"/>
                  </a:lnTo>
                  <a:lnTo>
                    <a:pt x="747" y="1653"/>
                  </a:lnTo>
                  <a:lnTo>
                    <a:pt x="647" y="1519"/>
                  </a:lnTo>
                  <a:lnTo>
                    <a:pt x="556" y="1388"/>
                  </a:lnTo>
                  <a:lnTo>
                    <a:pt x="475" y="1259"/>
                  </a:lnTo>
                  <a:lnTo>
                    <a:pt x="402" y="1135"/>
                  </a:lnTo>
                  <a:lnTo>
                    <a:pt x="340" y="1012"/>
                  </a:lnTo>
                  <a:lnTo>
                    <a:pt x="288" y="893"/>
                  </a:lnTo>
                  <a:lnTo>
                    <a:pt x="244" y="778"/>
                  </a:lnTo>
                  <a:lnTo>
                    <a:pt x="212" y="666"/>
                  </a:lnTo>
                  <a:lnTo>
                    <a:pt x="189" y="558"/>
                  </a:lnTo>
                  <a:lnTo>
                    <a:pt x="176" y="454"/>
                  </a:lnTo>
                  <a:lnTo>
                    <a:pt x="174" y="355"/>
                  </a:lnTo>
                  <a:lnTo>
                    <a:pt x="182" y="260"/>
                  </a:lnTo>
                  <a:lnTo>
                    <a:pt x="201" y="168"/>
                  </a:lnTo>
                  <a:lnTo>
                    <a:pt x="229" y="82"/>
                  </a:lnTo>
                  <a:lnTo>
                    <a:pt x="269" y="0"/>
                  </a:lnTo>
                  <a:lnTo>
                    <a:pt x="242" y="38"/>
                  </a:lnTo>
                  <a:lnTo>
                    <a:pt x="215" y="75"/>
                  </a:lnTo>
                  <a:lnTo>
                    <a:pt x="189" y="111"/>
                  </a:lnTo>
                  <a:lnTo>
                    <a:pt x="163" y="147"/>
                  </a:lnTo>
                  <a:lnTo>
                    <a:pt x="140" y="185"/>
                  </a:lnTo>
                  <a:lnTo>
                    <a:pt x="118" y="223"/>
                  </a:lnTo>
                  <a:lnTo>
                    <a:pt x="107" y="243"/>
                  </a:lnTo>
                  <a:lnTo>
                    <a:pt x="97" y="264"/>
                  </a:lnTo>
                  <a:lnTo>
                    <a:pt x="89" y="284"/>
                  </a:lnTo>
                  <a:lnTo>
                    <a:pt x="80" y="306"/>
                  </a:lnTo>
                  <a:lnTo>
                    <a:pt x="45" y="396"/>
                  </a:lnTo>
                  <a:lnTo>
                    <a:pt x="21" y="490"/>
                  </a:lnTo>
                  <a:lnTo>
                    <a:pt x="5" y="587"/>
                  </a:lnTo>
                  <a:lnTo>
                    <a:pt x="0" y="688"/>
                  </a:lnTo>
                  <a:lnTo>
                    <a:pt x="4" y="793"/>
                  </a:lnTo>
                  <a:lnTo>
                    <a:pt x="18" y="899"/>
                  </a:lnTo>
                  <a:lnTo>
                    <a:pt x="42" y="1009"/>
                  </a:lnTo>
                  <a:lnTo>
                    <a:pt x="75" y="1123"/>
                  </a:lnTo>
                  <a:lnTo>
                    <a:pt x="118" y="1238"/>
                  </a:lnTo>
                  <a:lnTo>
                    <a:pt x="170" y="1357"/>
                  </a:lnTo>
                  <a:lnTo>
                    <a:pt x="233" y="1479"/>
                  </a:lnTo>
                  <a:lnTo>
                    <a:pt x="304" y="1602"/>
                  </a:lnTo>
                  <a:lnTo>
                    <a:pt x="385" y="1728"/>
                  </a:lnTo>
                  <a:lnTo>
                    <a:pt x="475" y="1857"/>
                  </a:lnTo>
                  <a:lnTo>
                    <a:pt x="575" y="1989"/>
                  </a:lnTo>
                  <a:lnTo>
                    <a:pt x="685" y="2122"/>
                  </a:lnTo>
                  <a:lnTo>
                    <a:pt x="803" y="2257"/>
                  </a:lnTo>
                  <a:lnTo>
                    <a:pt x="931" y="2395"/>
                  </a:lnTo>
                  <a:lnTo>
                    <a:pt x="1069" y="2534"/>
                  </a:lnTo>
                  <a:lnTo>
                    <a:pt x="1215" y="2676"/>
                  </a:lnTo>
                  <a:lnTo>
                    <a:pt x="1370" y="2819"/>
                  </a:lnTo>
                  <a:lnTo>
                    <a:pt x="1536" y="2964"/>
                  </a:lnTo>
                  <a:lnTo>
                    <a:pt x="1710" y="3110"/>
                  </a:lnTo>
                  <a:lnTo>
                    <a:pt x="1894" y="3258"/>
                  </a:lnTo>
                  <a:lnTo>
                    <a:pt x="2087" y="3407"/>
                  </a:lnTo>
                  <a:lnTo>
                    <a:pt x="2289" y="3558"/>
                  </a:lnTo>
                  <a:lnTo>
                    <a:pt x="2500" y="3710"/>
                  </a:lnTo>
                  <a:lnTo>
                    <a:pt x="2720" y="3863"/>
                  </a:lnTo>
                  <a:lnTo>
                    <a:pt x="2949" y="4016"/>
                  </a:lnTo>
                  <a:lnTo>
                    <a:pt x="3188" y="4172"/>
                  </a:lnTo>
                  <a:lnTo>
                    <a:pt x="3434" y="4328"/>
                  </a:lnTo>
                  <a:lnTo>
                    <a:pt x="3691" y="4485"/>
                  </a:lnTo>
                  <a:lnTo>
                    <a:pt x="3691" y="8051"/>
                  </a:lnTo>
                  <a:lnTo>
                    <a:pt x="5598" y="8051"/>
                  </a:lnTo>
                  <a:lnTo>
                    <a:pt x="5598" y="5518"/>
                  </a:lnTo>
                  <a:lnTo>
                    <a:pt x="5676" y="5557"/>
                  </a:lnTo>
                  <a:lnTo>
                    <a:pt x="5753" y="5597"/>
                  </a:lnTo>
                  <a:lnTo>
                    <a:pt x="5834" y="5637"/>
                  </a:lnTo>
                  <a:lnTo>
                    <a:pt x="5915" y="5678"/>
                  </a:lnTo>
                  <a:lnTo>
                    <a:pt x="5997" y="5719"/>
                  </a:lnTo>
                  <a:lnTo>
                    <a:pt x="6081" y="5760"/>
                  </a:lnTo>
                  <a:lnTo>
                    <a:pt x="6167" y="5799"/>
                  </a:lnTo>
                  <a:lnTo>
                    <a:pt x="6253" y="5838"/>
                  </a:lnTo>
                  <a:lnTo>
                    <a:pt x="6253" y="8051"/>
                  </a:lnTo>
                  <a:lnTo>
                    <a:pt x="8073" y="8051"/>
                  </a:lnTo>
                  <a:lnTo>
                    <a:pt x="8073" y="6639"/>
                  </a:lnTo>
                  <a:lnTo>
                    <a:pt x="8149" y="6666"/>
                  </a:lnTo>
                  <a:lnTo>
                    <a:pt x="8226" y="6693"/>
                  </a:lnTo>
                  <a:lnTo>
                    <a:pt x="8302" y="6720"/>
                  </a:lnTo>
                  <a:lnTo>
                    <a:pt x="8377" y="6747"/>
                  </a:lnTo>
                  <a:lnTo>
                    <a:pt x="8451" y="6776"/>
                  </a:lnTo>
                  <a:lnTo>
                    <a:pt x="8526" y="6803"/>
                  </a:lnTo>
                  <a:lnTo>
                    <a:pt x="8598" y="6830"/>
                  </a:lnTo>
                  <a:lnTo>
                    <a:pt x="8670" y="6857"/>
                  </a:lnTo>
                  <a:lnTo>
                    <a:pt x="9093" y="8051"/>
                  </a:lnTo>
                  <a:lnTo>
                    <a:pt x="11218" y="8051"/>
                  </a:lnTo>
                  <a:lnTo>
                    <a:pt x="11218" y="7658"/>
                  </a:lnTo>
                  <a:lnTo>
                    <a:pt x="11299" y="7679"/>
                  </a:lnTo>
                  <a:lnTo>
                    <a:pt x="11379" y="7699"/>
                  </a:lnTo>
                  <a:lnTo>
                    <a:pt x="11459" y="7719"/>
                  </a:lnTo>
                  <a:lnTo>
                    <a:pt x="11538" y="7738"/>
                  </a:lnTo>
                  <a:lnTo>
                    <a:pt x="11617" y="7757"/>
                  </a:lnTo>
                  <a:lnTo>
                    <a:pt x="11697" y="7776"/>
                  </a:lnTo>
                  <a:lnTo>
                    <a:pt x="11777" y="7797"/>
                  </a:lnTo>
                  <a:lnTo>
                    <a:pt x="11859" y="7818"/>
                  </a:lnTo>
                  <a:lnTo>
                    <a:pt x="11859" y="8051"/>
                  </a:lnTo>
                  <a:lnTo>
                    <a:pt x="13082" y="8051"/>
                  </a:lnTo>
                  <a:lnTo>
                    <a:pt x="13281" y="8081"/>
                  </a:lnTo>
                  <a:lnTo>
                    <a:pt x="13477" y="8107"/>
                  </a:lnTo>
                  <a:lnTo>
                    <a:pt x="13669" y="8131"/>
                  </a:lnTo>
                  <a:lnTo>
                    <a:pt x="13857" y="8151"/>
                  </a:lnTo>
                  <a:lnTo>
                    <a:pt x="14044" y="8168"/>
                  </a:lnTo>
                  <a:lnTo>
                    <a:pt x="14225" y="8182"/>
                  </a:lnTo>
                  <a:lnTo>
                    <a:pt x="14404" y="8193"/>
                  </a:lnTo>
                  <a:lnTo>
                    <a:pt x="14577" y="8199"/>
                  </a:lnTo>
                  <a:lnTo>
                    <a:pt x="14748" y="8203"/>
                  </a:lnTo>
                  <a:lnTo>
                    <a:pt x="14913" y="8203"/>
                  </a:lnTo>
                  <a:lnTo>
                    <a:pt x="15074" y="8200"/>
                  </a:lnTo>
                  <a:lnTo>
                    <a:pt x="15231" y="8195"/>
                  </a:lnTo>
                  <a:lnTo>
                    <a:pt x="15384" y="8185"/>
                  </a:lnTo>
                  <a:lnTo>
                    <a:pt x="15531" y="8171"/>
                  </a:lnTo>
                  <a:lnTo>
                    <a:pt x="15674" y="8155"/>
                  </a:lnTo>
                  <a:lnTo>
                    <a:pt x="15811" y="8135"/>
                  </a:lnTo>
                  <a:lnTo>
                    <a:pt x="15944" y="8111"/>
                  </a:lnTo>
                  <a:lnTo>
                    <a:pt x="16071" y="8084"/>
                  </a:lnTo>
                  <a:lnTo>
                    <a:pt x="16193" y="8053"/>
                  </a:lnTo>
                  <a:lnTo>
                    <a:pt x="16310" y="8020"/>
                  </a:lnTo>
                  <a:lnTo>
                    <a:pt x="16420" y="7982"/>
                  </a:lnTo>
                  <a:lnTo>
                    <a:pt x="16525" y="7939"/>
                  </a:lnTo>
                  <a:lnTo>
                    <a:pt x="16624" y="7895"/>
                  </a:lnTo>
                  <a:lnTo>
                    <a:pt x="16717" y="7846"/>
                  </a:lnTo>
                  <a:lnTo>
                    <a:pt x="16804" y="7793"/>
                  </a:lnTo>
                  <a:lnTo>
                    <a:pt x="16885" y="7738"/>
                  </a:lnTo>
                  <a:lnTo>
                    <a:pt x="16960" y="7678"/>
                  </a:lnTo>
                  <a:lnTo>
                    <a:pt x="17028" y="7615"/>
                  </a:lnTo>
                  <a:lnTo>
                    <a:pt x="17088" y="7548"/>
                  </a:lnTo>
                  <a:lnTo>
                    <a:pt x="17143" y="7477"/>
                  </a:lnTo>
                  <a:lnTo>
                    <a:pt x="17190" y="7402"/>
                  </a:lnTo>
                  <a:lnTo>
                    <a:pt x="17231" y="7323"/>
                  </a:lnTo>
                  <a:lnTo>
                    <a:pt x="17266" y="7236"/>
                  </a:lnTo>
                  <a:lnTo>
                    <a:pt x="17291" y="7146"/>
                  </a:lnTo>
                  <a:lnTo>
                    <a:pt x="17304" y="7051"/>
                  </a:lnTo>
                  <a:lnTo>
                    <a:pt x="17307" y="6954"/>
                  </a:lnTo>
                  <a:lnTo>
                    <a:pt x="17299" y="6852"/>
                  </a:lnTo>
                  <a:lnTo>
                    <a:pt x="17281" y="6749"/>
                  </a:lnTo>
                  <a:lnTo>
                    <a:pt x="17254" y="6640"/>
                  </a:lnTo>
                  <a:lnTo>
                    <a:pt x="17215" y="6530"/>
                  </a:lnTo>
                  <a:lnTo>
                    <a:pt x="17167" y="6416"/>
                  </a:lnTo>
                  <a:lnTo>
                    <a:pt x="17110" y="6300"/>
                  </a:lnTo>
                  <a:lnTo>
                    <a:pt x="17043" y="6181"/>
                  </a:lnTo>
                  <a:lnTo>
                    <a:pt x="16967" y="6058"/>
                  </a:lnTo>
                  <a:lnTo>
                    <a:pt x="16882" y="5935"/>
                  </a:lnTo>
                  <a:lnTo>
                    <a:pt x="16788" y="5809"/>
                  </a:lnTo>
                  <a:lnTo>
                    <a:pt x="16685" y="5681"/>
                  </a:lnTo>
                  <a:lnTo>
                    <a:pt x="16574" y="5550"/>
                  </a:lnTo>
                  <a:lnTo>
                    <a:pt x="16454" y="5419"/>
                  </a:lnTo>
                  <a:lnTo>
                    <a:pt x="16326" y="5285"/>
                  </a:lnTo>
                  <a:lnTo>
                    <a:pt x="16190" y="5150"/>
                  </a:lnTo>
                  <a:lnTo>
                    <a:pt x="16046" y="5014"/>
                  </a:lnTo>
                  <a:lnTo>
                    <a:pt x="15894" y="4876"/>
                  </a:lnTo>
                  <a:lnTo>
                    <a:pt x="15734" y="4737"/>
                  </a:lnTo>
                  <a:lnTo>
                    <a:pt x="15568" y="4597"/>
                  </a:lnTo>
                  <a:lnTo>
                    <a:pt x="15395" y="4456"/>
                  </a:lnTo>
                  <a:lnTo>
                    <a:pt x="15214" y="4316"/>
                  </a:lnTo>
                  <a:lnTo>
                    <a:pt x="15026" y="4174"/>
                  </a:lnTo>
                  <a:lnTo>
                    <a:pt x="14831" y="4031"/>
                  </a:lnTo>
                  <a:lnTo>
                    <a:pt x="14631" y="3890"/>
                  </a:lnTo>
                  <a:lnTo>
                    <a:pt x="14423" y="3747"/>
                  </a:lnTo>
                  <a:lnTo>
                    <a:pt x="14210" y="3604"/>
                  </a:lnTo>
                  <a:lnTo>
                    <a:pt x="13991" y="3461"/>
                  </a:lnTo>
                  <a:lnTo>
                    <a:pt x="13766" y="33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32" name="Text Box 155">
            <a:extLst>
              <a:ext uri="{FF2B5EF4-FFF2-40B4-BE49-F238E27FC236}">
                <a16:creationId xmlns:a16="http://schemas.microsoft.com/office/drawing/2014/main" id="{3C68991D-DA42-468F-8BCE-D2C989FC3827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6200000">
            <a:off x="-189706" y="3603598"/>
            <a:ext cx="2513012" cy="274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altLang="en-US" sz="2100" i="1">
                <a:solidFill>
                  <a:srgbClr val="85B2DB"/>
                </a:solidFill>
                <a:latin typeface="Arial" panose="020B0604020202020204" pitchFamily="34" charset="0"/>
              </a:rPr>
              <a:t>www.inl.gov</a:t>
            </a:r>
          </a:p>
        </p:txBody>
      </p:sp>
      <p:grpSp>
        <p:nvGrpSpPr>
          <p:cNvPr id="33" name="Group 156">
            <a:extLst>
              <a:ext uri="{FF2B5EF4-FFF2-40B4-BE49-F238E27FC236}">
                <a16:creationId xmlns:a16="http://schemas.microsoft.com/office/drawing/2014/main" id="{DBB22BF8-CAE0-4D6E-BDC3-4DDE09A7AD7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597151" y="0"/>
            <a:ext cx="416983" cy="6858000"/>
            <a:chOff x="1227" y="0"/>
            <a:chExt cx="197" cy="4320"/>
          </a:xfrm>
        </p:grpSpPr>
        <p:sp>
          <p:nvSpPr>
            <p:cNvPr id="34" name="Line 157">
              <a:extLst>
                <a:ext uri="{FF2B5EF4-FFF2-40B4-BE49-F238E27FC236}">
                  <a16:creationId xmlns:a16="http://schemas.microsoft.com/office/drawing/2014/main" id="{4C8C912D-0AC2-4D85-8E18-F7611500B7B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1424" y="3140"/>
              <a:ext cx="0" cy="118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5" name="Line 158">
              <a:extLst>
                <a:ext uri="{FF2B5EF4-FFF2-40B4-BE49-F238E27FC236}">
                  <a16:creationId xmlns:a16="http://schemas.microsoft.com/office/drawing/2014/main" id="{14BAE7C0-1851-4665-945C-43B4E51D3A4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1227" y="2943"/>
              <a:ext cx="195" cy="195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6" name="Line 159">
              <a:extLst>
                <a:ext uri="{FF2B5EF4-FFF2-40B4-BE49-F238E27FC236}">
                  <a16:creationId xmlns:a16="http://schemas.microsoft.com/office/drawing/2014/main" id="{ED569A3A-900D-406B-80A0-2D05A0DEBBF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1229" y="0"/>
              <a:ext cx="0" cy="2943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37" name="Group 160">
            <a:extLst>
              <a:ext uri="{FF2B5EF4-FFF2-40B4-BE49-F238E27FC236}">
                <a16:creationId xmlns:a16="http://schemas.microsoft.com/office/drawing/2014/main" id="{6907948D-5D0A-4763-A9FA-A5450994498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514601" y="0"/>
            <a:ext cx="588433" cy="6858000"/>
            <a:chOff x="1188" y="0"/>
            <a:chExt cx="278" cy="4320"/>
          </a:xfrm>
        </p:grpSpPr>
        <p:sp>
          <p:nvSpPr>
            <p:cNvPr id="38" name="Rectangle 161">
              <a:extLst>
                <a:ext uri="{FF2B5EF4-FFF2-40B4-BE49-F238E27FC236}">
                  <a16:creationId xmlns:a16="http://schemas.microsoft.com/office/drawing/2014/main" id="{6F261D53-28E3-4B41-A924-DD0656687C3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60" y="3360"/>
              <a:ext cx="6" cy="960"/>
            </a:xfrm>
            <a:prstGeom prst="rect">
              <a:avLst/>
            </a:prstGeom>
            <a:solidFill>
              <a:srgbClr val="FF6600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39" name="Rectangle 162">
              <a:extLst>
                <a:ext uri="{FF2B5EF4-FFF2-40B4-BE49-F238E27FC236}">
                  <a16:creationId xmlns:a16="http://schemas.microsoft.com/office/drawing/2014/main" id="{CF403E0A-AC8B-4CB6-B816-52A1291D521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2700000">
              <a:off x="1133" y="3224"/>
              <a:ext cx="387" cy="6"/>
            </a:xfrm>
            <a:prstGeom prst="rect">
              <a:avLst/>
            </a:prstGeom>
            <a:solidFill>
              <a:srgbClr val="FF6600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0" name="Rectangle 163">
              <a:extLst>
                <a:ext uri="{FF2B5EF4-FFF2-40B4-BE49-F238E27FC236}">
                  <a16:creationId xmlns:a16="http://schemas.microsoft.com/office/drawing/2014/main" id="{A37DA890-B64B-4052-BEFE-D2D006DB29E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88" y="0"/>
              <a:ext cx="6" cy="3092"/>
            </a:xfrm>
            <a:prstGeom prst="rect">
              <a:avLst/>
            </a:prstGeom>
            <a:solidFill>
              <a:srgbClr val="FF6600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/>
            </a:p>
          </p:txBody>
        </p:sp>
      </p:grpSp>
      <p:sp>
        <p:nvSpPr>
          <p:cNvPr id="13314" name="Rectangle 2">
            <a:extLst>
              <a:ext uri="{FF2B5EF4-FFF2-40B4-BE49-F238E27FC236}">
                <a16:creationId xmlns:a16="http://schemas.microsoft.com/office/drawing/2014/main" id="{7556FD9A-1AD1-4B4A-A6E7-A265899AFE5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56567" y="1729312"/>
            <a:ext cx="7730067" cy="418576"/>
          </a:xfrm>
        </p:spPr>
        <p:txBody>
          <a:bodyPr anchor="b"/>
          <a:lstStyle>
            <a:lvl1pPr>
              <a:spcBef>
                <a:spcPct val="40000"/>
              </a:spcBef>
              <a:defRPr sz="32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3435" name="Rectangle 123">
            <a:extLst>
              <a:ext uri="{FF2B5EF4-FFF2-40B4-BE49-F238E27FC236}">
                <a16:creationId xmlns:a16="http://schemas.microsoft.com/office/drawing/2014/main" id="{E4054238-7489-408B-B893-1B15F062FFE0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886201" y="2514600"/>
            <a:ext cx="7700433" cy="762000"/>
          </a:xfrm>
        </p:spPr>
        <p:txBody>
          <a:bodyPr/>
          <a:lstStyle>
            <a:lvl1pPr marL="0" indent="0">
              <a:spcBef>
                <a:spcPct val="20000"/>
              </a:spcBef>
              <a:buFontTx/>
              <a:buNone/>
              <a:defRPr b="1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1" name="Rectangle 124">
            <a:extLst>
              <a:ext uri="{FF2B5EF4-FFF2-40B4-BE49-F238E27FC236}">
                <a16:creationId xmlns:a16="http://schemas.microsoft.com/office/drawing/2014/main" id="{C5CC47D4-0D38-4C82-A430-B2222DF8069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886201" y="3436938"/>
            <a:ext cx="7700433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85000"/>
              </a:lnSpc>
              <a:spcBef>
                <a:spcPct val="40000"/>
              </a:spcBef>
              <a:defRPr sz="16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9163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DC8C4-3630-4B3F-BD43-5F265988A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4C822C-7EE0-4B60-96C5-1C9FBAE91E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4">
            <a:extLst>
              <a:ext uri="{FF2B5EF4-FFF2-40B4-BE49-F238E27FC236}">
                <a16:creationId xmlns:a16="http://schemas.microsoft.com/office/drawing/2014/main" id="{943A12AA-894F-484F-A868-CE579F3C855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5">
            <a:extLst>
              <a:ext uri="{FF2B5EF4-FFF2-40B4-BE49-F238E27FC236}">
                <a16:creationId xmlns:a16="http://schemas.microsoft.com/office/drawing/2014/main" id="{58F1AB0C-B9A1-4905-B150-A2C45D806BB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190B0-995E-4948-88DD-56C70108B9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0638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7904BC-A400-4CA5-894A-AF1E5FCD6F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216146" y="1004888"/>
            <a:ext cx="366254" cy="5118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103D05-A607-4F9E-8C69-5777C535CA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7485" y="1004888"/>
            <a:ext cx="8028516" cy="51181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4">
            <a:extLst>
              <a:ext uri="{FF2B5EF4-FFF2-40B4-BE49-F238E27FC236}">
                <a16:creationId xmlns:a16="http://schemas.microsoft.com/office/drawing/2014/main" id="{8B2ED3A2-159D-4689-81DE-53EACB18B2B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5">
            <a:extLst>
              <a:ext uri="{FF2B5EF4-FFF2-40B4-BE49-F238E27FC236}">
                <a16:creationId xmlns:a16="http://schemas.microsoft.com/office/drawing/2014/main" id="{20BE0CC6-A893-4185-91CD-6FB02B54DBA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91D56-B8DF-431D-B110-9ACD274552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9804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095" y="1156181"/>
            <a:ext cx="10292080" cy="923330"/>
          </a:xfrm>
        </p:spPr>
        <p:txBody>
          <a:bodyPr>
            <a:spAutoFit/>
          </a:bodyPr>
          <a:lstStyle>
            <a:lvl1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07485" y="1004889"/>
            <a:ext cx="10974916" cy="274691"/>
          </a:xfrm>
        </p:spPr>
        <p:txBody>
          <a:bodyPr/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5097" y="6483993"/>
            <a:ext cx="10872039" cy="12311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35540" y="6570666"/>
            <a:ext cx="856461" cy="123111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0B0D5911-593C-4B7A-998F-6DBC76EF3B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83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/Subhead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632180" y="917223"/>
            <a:ext cx="10974917" cy="3279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05368" y="454026"/>
            <a:ext cx="10977032" cy="4360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1412876"/>
            <a:ext cx="10998200" cy="487997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itle 5"/>
          <p:cNvSpPr txBox="1">
            <a:spLocks/>
          </p:cNvSpPr>
          <p:nvPr userDrawn="1"/>
        </p:nvSpPr>
        <p:spPr>
          <a:xfrm>
            <a:off x="10329335" y="6504211"/>
            <a:ext cx="1642015" cy="311727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cap="none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1000" b="1" kern="500" spc="200" dirty="0">
                <a:solidFill>
                  <a:schemeClr val="accent3"/>
                </a:solidFill>
              </a:rPr>
              <a:t>jpl.nasa.gov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1E51A9F-9D40-144B-9666-6B30B75E8C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24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605368" y="454026"/>
            <a:ext cx="10977032" cy="4360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0" y="1412875"/>
            <a:ext cx="12192000" cy="5030788"/>
          </a:xfrm>
          <a:prstGeom prst="rect">
            <a:avLst/>
          </a:prstGeo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5" name="Title 5"/>
          <p:cNvSpPr txBox="1">
            <a:spLocks/>
          </p:cNvSpPr>
          <p:nvPr userDrawn="1"/>
        </p:nvSpPr>
        <p:spPr>
          <a:xfrm>
            <a:off x="10329335" y="6504211"/>
            <a:ext cx="1642015" cy="311727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cap="none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1000" b="1" kern="500" spc="200" dirty="0">
                <a:solidFill>
                  <a:schemeClr val="accent3"/>
                </a:solidFill>
              </a:rPr>
              <a:t>jpl.nasa.gov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1E51A9F-9D40-144B-9666-6B30B75E8C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95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2" y="149734"/>
            <a:ext cx="10972801" cy="25148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75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308610" indent="0">
              <a:buNone/>
              <a:defRPr sz="750"/>
            </a:lvl2pPr>
            <a:lvl3pPr marL="582930" indent="0">
              <a:buNone/>
              <a:defRPr sz="750"/>
            </a:lvl3pPr>
            <a:lvl4pPr marL="788670" indent="0">
              <a:buNone/>
              <a:defRPr sz="750"/>
            </a:lvl4pPr>
            <a:lvl5pPr marL="994410" indent="0">
              <a:buNone/>
              <a:defRPr sz="75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8"/>
          </p:nvPr>
        </p:nvSpPr>
        <p:spPr>
          <a:xfrm>
            <a:off x="609601" y="1600201"/>
            <a:ext cx="10972801" cy="45259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19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2" y="149734"/>
            <a:ext cx="10972801" cy="25148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75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308610" indent="0">
              <a:buNone/>
              <a:defRPr sz="750"/>
            </a:lvl2pPr>
            <a:lvl3pPr marL="582930" indent="0">
              <a:buNone/>
              <a:defRPr sz="750"/>
            </a:lvl3pPr>
            <a:lvl4pPr marL="788670" indent="0">
              <a:buNone/>
              <a:defRPr sz="750"/>
            </a:lvl4pPr>
            <a:lvl5pPr marL="994410" indent="0">
              <a:buNone/>
              <a:defRPr sz="75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8"/>
          </p:nvPr>
        </p:nvSpPr>
        <p:spPr>
          <a:xfrm>
            <a:off x="609601" y="1600201"/>
            <a:ext cx="10972801" cy="45259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1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BCD96-30D3-4FDF-B563-B8505FA8F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DA7EC-6E95-4738-B10F-4F53E0A88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4">
            <a:extLst>
              <a:ext uri="{FF2B5EF4-FFF2-40B4-BE49-F238E27FC236}">
                <a16:creationId xmlns:a16="http://schemas.microsoft.com/office/drawing/2014/main" id="{AEDEBC3C-3AC4-4822-9038-6FF030EE3B5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5">
            <a:extLst>
              <a:ext uri="{FF2B5EF4-FFF2-40B4-BE49-F238E27FC236}">
                <a16:creationId xmlns:a16="http://schemas.microsoft.com/office/drawing/2014/main" id="{1E5AE17D-1E55-49D5-A5AA-53A0B7A6937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E7ED1-7AE4-4F3B-898E-6F4FA16C28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8795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56EE6-9166-4E2B-A555-280E31762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3777646"/>
            <a:ext cx="10515600" cy="78483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07F70D-AC3F-40EF-85D1-D69187F2B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84">
            <a:extLst>
              <a:ext uri="{FF2B5EF4-FFF2-40B4-BE49-F238E27FC236}">
                <a16:creationId xmlns:a16="http://schemas.microsoft.com/office/drawing/2014/main" id="{F7A6BBD0-D805-49B2-BEBC-028165B1B3D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5">
            <a:extLst>
              <a:ext uri="{FF2B5EF4-FFF2-40B4-BE49-F238E27FC236}">
                <a16:creationId xmlns:a16="http://schemas.microsoft.com/office/drawing/2014/main" id="{F7795120-27BC-440F-A709-9D3C717DF50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AD2E6-1108-4A2D-8CA7-EC7AABDD2F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6470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3F35F-3E8B-4F37-85B4-660EA38FB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4CD88-A8C9-4149-B7EF-A7839EE66D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7484" y="1598614"/>
            <a:ext cx="5384800" cy="4524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23B68D-ED9C-4C6D-8605-B2E9B31B9C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5485" y="1598614"/>
            <a:ext cx="5386916" cy="4524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4">
            <a:extLst>
              <a:ext uri="{FF2B5EF4-FFF2-40B4-BE49-F238E27FC236}">
                <a16:creationId xmlns:a16="http://schemas.microsoft.com/office/drawing/2014/main" id="{E41C11F8-2C6B-4FE9-9D8C-3565E221860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5">
            <a:extLst>
              <a:ext uri="{FF2B5EF4-FFF2-40B4-BE49-F238E27FC236}">
                <a16:creationId xmlns:a16="http://schemas.microsoft.com/office/drawing/2014/main" id="{C18D7BEC-42F3-433D-9042-3DD56D45BAC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4E461-5237-48DD-A3EA-D727655447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1675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D3007-1513-4CFA-AC82-9C02B6986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3662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7D5278-810E-4810-BEE7-134A341B3B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F8003-BAC4-4B79-8F73-B73C5BA6C8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D0CB3E-CF74-4A89-AFC7-DD4BDA3FEC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91B496-C968-4B9D-B339-4AD88D60F5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4">
            <a:extLst>
              <a:ext uri="{FF2B5EF4-FFF2-40B4-BE49-F238E27FC236}">
                <a16:creationId xmlns:a16="http://schemas.microsoft.com/office/drawing/2014/main" id="{B5722300-64D2-40F9-9B00-EB0A3E45BCA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85">
            <a:extLst>
              <a:ext uri="{FF2B5EF4-FFF2-40B4-BE49-F238E27FC236}">
                <a16:creationId xmlns:a16="http://schemas.microsoft.com/office/drawing/2014/main" id="{56D19E23-E3A0-4FE4-A386-C72622BC401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C2C68-FBFE-46D1-AE50-E5F3317B74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687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EF6D7-9898-4726-9F26-4254A247F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4">
            <a:extLst>
              <a:ext uri="{FF2B5EF4-FFF2-40B4-BE49-F238E27FC236}">
                <a16:creationId xmlns:a16="http://schemas.microsoft.com/office/drawing/2014/main" id="{20F1FD73-0B0C-497F-B303-AF855F13848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85">
            <a:extLst>
              <a:ext uri="{FF2B5EF4-FFF2-40B4-BE49-F238E27FC236}">
                <a16:creationId xmlns:a16="http://schemas.microsoft.com/office/drawing/2014/main" id="{C33ADF59-0751-430A-9C41-A80FA5578EB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0089B-CBFD-4535-A69E-AACA01892D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3565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4">
            <a:extLst>
              <a:ext uri="{FF2B5EF4-FFF2-40B4-BE49-F238E27FC236}">
                <a16:creationId xmlns:a16="http://schemas.microsoft.com/office/drawing/2014/main" id="{26F0FD1A-454F-4688-8C10-84901B72F0A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85">
            <a:extLst>
              <a:ext uri="{FF2B5EF4-FFF2-40B4-BE49-F238E27FC236}">
                <a16:creationId xmlns:a16="http://schemas.microsoft.com/office/drawing/2014/main" id="{94F5C557-7F4D-48E6-B866-A28391DDC77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504B1-9447-4AE0-A329-95E2D48409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2983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2C647-E882-4CCC-A15F-C15F633D3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1220248"/>
            <a:ext cx="3932767" cy="8371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E2472-B9C9-4421-B9FA-D011E3113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AD531A-A7DC-4150-9AA8-A51C71C40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84">
            <a:extLst>
              <a:ext uri="{FF2B5EF4-FFF2-40B4-BE49-F238E27FC236}">
                <a16:creationId xmlns:a16="http://schemas.microsoft.com/office/drawing/2014/main" id="{91DC8537-1613-42CD-BE48-8D5B5668DD2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5">
            <a:extLst>
              <a:ext uri="{FF2B5EF4-FFF2-40B4-BE49-F238E27FC236}">
                <a16:creationId xmlns:a16="http://schemas.microsoft.com/office/drawing/2014/main" id="{2E369355-FC07-484E-A5BA-96B7E4D6C1F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F4C7D-C85B-4C66-8187-929A5CE3D1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245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552B1-64D3-450D-926A-C5460E76D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1220248"/>
            <a:ext cx="3932767" cy="8371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9EF6D6-BDDD-4EBC-B463-289B5AD291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D54D02-9733-42CD-907B-F6B5D2A15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84">
            <a:extLst>
              <a:ext uri="{FF2B5EF4-FFF2-40B4-BE49-F238E27FC236}">
                <a16:creationId xmlns:a16="http://schemas.microsoft.com/office/drawing/2014/main" id="{7D346FCD-12F7-461B-8BC9-0A3466918E4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5">
            <a:extLst>
              <a:ext uri="{FF2B5EF4-FFF2-40B4-BE49-F238E27FC236}">
                <a16:creationId xmlns:a16="http://schemas.microsoft.com/office/drawing/2014/main" id="{5FDDD4B3-F231-4970-B70C-528FB6E1680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2CE31-2F86-48FB-8AFC-E26B01004C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961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tif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42D5AD6-9D00-4682-B330-7D7EBB4A98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7485" y="1004889"/>
            <a:ext cx="10974916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133B1C8-9038-4D23-A244-A82039D44C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7485" y="1598614"/>
            <a:ext cx="10974916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1028" name="Group 48">
            <a:extLst>
              <a:ext uri="{FF2B5EF4-FFF2-40B4-BE49-F238E27FC236}">
                <a16:creationId xmlns:a16="http://schemas.microsoft.com/office/drawing/2014/main" id="{9183B1F0-13DA-459F-9CCF-553EC43D4DD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729134" y="215901"/>
            <a:ext cx="2891367" cy="422275"/>
            <a:chOff x="240" y="3456"/>
            <a:chExt cx="2879" cy="559"/>
          </a:xfrm>
        </p:grpSpPr>
        <p:sp>
          <p:nvSpPr>
            <p:cNvPr id="1039" name="Rectangle 49">
              <a:extLst>
                <a:ext uri="{FF2B5EF4-FFF2-40B4-BE49-F238E27FC236}">
                  <a16:creationId xmlns:a16="http://schemas.microsoft.com/office/drawing/2014/main" id="{3878BB49-DDD9-4D96-9F9B-F5B2A329D028}"/>
                </a:ext>
              </a:extLst>
            </p:cNvPr>
            <p:cNvSpPr>
              <a:spLocks noChangeAspect="1" noChangeArrowheads="1"/>
            </p:cNvSpPr>
            <p:nvPr/>
          </p:nvSpPr>
          <p:spPr bwMode="black">
            <a:xfrm>
              <a:off x="1340" y="3693"/>
              <a:ext cx="13" cy="197"/>
            </a:xfrm>
            <a:prstGeom prst="rect">
              <a:avLst/>
            </a:prstGeom>
            <a:solidFill>
              <a:srgbClr val="005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1040" name="Freeform 50">
              <a:extLst>
                <a:ext uri="{FF2B5EF4-FFF2-40B4-BE49-F238E27FC236}">
                  <a16:creationId xmlns:a16="http://schemas.microsoft.com/office/drawing/2014/main" id="{B597F838-C21C-41A6-AA24-63DD3D04F717}"/>
                </a:ext>
              </a:extLst>
            </p:cNvPr>
            <p:cNvSpPr>
              <a:spLocks noChangeAspect="1" noEditPoints="1"/>
            </p:cNvSpPr>
            <p:nvPr/>
          </p:nvSpPr>
          <p:spPr bwMode="black">
            <a:xfrm>
              <a:off x="1371" y="3675"/>
              <a:ext cx="73" cy="218"/>
            </a:xfrm>
            <a:custGeom>
              <a:avLst/>
              <a:gdLst>
                <a:gd name="T0" fmla="*/ 39 w 441"/>
                <a:gd name="T1" fmla="*/ 109 h 1307"/>
                <a:gd name="T2" fmla="*/ 43 w 441"/>
                <a:gd name="T3" fmla="*/ 110 h 1307"/>
                <a:gd name="T4" fmla="*/ 47 w 441"/>
                <a:gd name="T5" fmla="*/ 112 h 1307"/>
                <a:gd name="T6" fmla="*/ 50 w 441"/>
                <a:gd name="T7" fmla="*/ 115 h 1307"/>
                <a:gd name="T8" fmla="*/ 55 w 441"/>
                <a:gd name="T9" fmla="*/ 121 h 1307"/>
                <a:gd name="T10" fmla="*/ 58 w 441"/>
                <a:gd name="T11" fmla="*/ 132 h 1307"/>
                <a:gd name="T12" fmla="*/ 61 w 441"/>
                <a:gd name="T13" fmla="*/ 144 h 1307"/>
                <a:gd name="T14" fmla="*/ 61 w 441"/>
                <a:gd name="T15" fmla="*/ 157 h 1307"/>
                <a:gd name="T16" fmla="*/ 60 w 441"/>
                <a:gd name="T17" fmla="*/ 170 h 1307"/>
                <a:gd name="T18" fmla="*/ 56 w 441"/>
                <a:gd name="T19" fmla="*/ 182 h 1307"/>
                <a:gd name="T20" fmla="*/ 51 w 441"/>
                <a:gd name="T21" fmla="*/ 191 h 1307"/>
                <a:gd name="T22" fmla="*/ 48 w 441"/>
                <a:gd name="T23" fmla="*/ 194 h 1307"/>
                <a:gd name="T24" fmla="*/ 45 w 441"/>
                <a:gd name="T25" fmla="*/ 197 h 1307"/>
                <a:gd name="T26" fmla="*/ 41 w 441"/>
                <a:gd name="T27" fmla="*/ 198 h 1307"/>
                <a:gd name="T28" fmla="*/ 37 w 441"/>
                <a:gd name="T29" fmla="*/ 199 h 1307"/>
                <a:gd name="T30" fmla="*/ 32 w 441"/>
                <a:gd name="T31" fmla="*/ 198 h 1307"/>
                <a:gd name="T32" fmla="*/ 29 w 441"/>
                <a:gd name="T33" fmla="*/ 197 h 1307"/>
                <a:gd name="T34" fmla="*/ 25 w 441"/>
                <a:gd name="T35" fmla="*/ 194 h 1307"/>
                <a:gd name="T36" fmla="*/ 22 w 441"/>
                <a:gd name="T37" fmla="*/ 190 h 1307"/>
                <a:gd name="T38" fmla="*/ 17 w 441"/>
                <a:gd name="T39" fmla="*/ 181 h 1307"/>
                <a:gd name="T40" fmla="*/ 14 w 441"/>
                <a:gd name="T41" fmla="*/ 170 h 1307"/>
                <a:gd name="T42" fmla="*/ 13 w 441"/>
                <a:gd name="T43" fmla="*/ 157 h 1307"/>
                <a:gd name="T44" fmla="*/ 13 w 441"/>
                <a:gd name="T45" fmla="*/ 144 h 1307"/>
                <a:gd name="T46" fmla="*/ 15 w 441"/>
                <a:gd name="T47" fmla="*/ 132 h 1307"/>
                <a:gd name="T48" fmla="*/ 19 w 441"/>
                <a:gd name="T49" fmla="*/ 122 h 1307"/>
                <a:gd name="T50" fmla="*/ 24 w 441"/>
                <a:gd name="T51" fmla="*/ 114 h 1307"/>
                <a:gd name="T52" fmla="*/ 29 w 441"/>
                <a:gd name="T53" fmla="*/ 111 h 1307"/>
                <a:gd name="T54" fmla="*/ 33 w 441"/>
                <a:gd name="T55" fmla="*/ 109 h 1307"/>
                <a:gd name="T56" fmla="*/ 37 w 441"/>
                <a:gd name="T57" fmla="*/ 109 h 1307"/>
                <a:gd name="T58" fmla="*/ 73 w 441"/>
                <a:gd name="T59" fmla="*/ 0 h 1307"/>
                <a:gd name="T60" fmla="*/ 60 w 441"/>
                <a:gd name="T61" fmla="*/ 110 h 1307"/>
                <a:gd name="T62" fmla="*/ 56 w 441"/>
                <a:gd name="T63" fmla="*/ 103 h 1307"/>
                <a:gd name="T64" fmla="*/ 52 w 441"/>
                <a:gd name="T65" fmla="*/ 98 h 1307"/>
                <a:gd name="T66" fmla="*/ 48 w 441"/>
                <a:gd name="T67" fmla="*/ 93 h 1307"/>
                <a:gd name="T68" fmla="*/ 42 w 441"/>
                <a:gd name="T69" fmla="*/ 91 h 1307"/>
                <a:gd name="T70" fmla="*/ 37 w 441"/>
                <a:gd name="T71" fmla="*/ 89 h 1307"/>
                <a:gd name="T72" fmla="*/ 31 w 441"/>
                <a:gd name="T73" fmla="*/ 89 h 1307"/>
                <a:gd name="T74" fmla="*/ 26 w 441"/>
                <a:gd name="T75" fmla="*/ 91 h 1307"/>
                <a:gd name="T76" fmla="*/ 21 w 441"/>
                <a:gd name="T77" fmla="*/ 94 h 1307"/>
                <a:gd name="T78" fmla="*/ 16 w 441"/>
                <a:gd name="T79" fmla="*/ 99 h 1307"/>
                <a:gd name="T80" fmla="*/ 12 w 441"/>
                <a:gd name="T81" fmla="*/ 104 h 1307"/>
                <a:gd name="T82" fmla="*/ 8 w 441"/>
                <a:gd name="T83" fmla="*/ 111 h 1307"/>
                <a:gd name="T84" fmla="*/ 5 w 441"/>
                <a:gd name="T85" fmla="*/ 118 h 1307"/>
                <a:gd name="T86" fmla="*/ 1 w 441"/>
                <a:gd name="T87" fmla="*/ 135 h 1307"/>
                <a:gd name="T88" fmla="*/ 0 w 441"/>
                <a:gd name="T89" fmla="*/ 154 h 1307"/>
                <a:gd name="T90" fmla="*/ 1 w 441"/>
                <a:gd name="T91" fmla="*/ 172 h 1307"/>
                <a:gd name="T92" fmla="*/ 6 w 441"/>
                <a:gd name="T93" fmla="*/ 189 h 1307"/>
                <a:gd name="T94" fmla="*/ 8 w 441"/>
                <a:gd name="T95" fmla="*/ 196 h 1307"/>
                <a:gd name="T96" fmla="*/ 12 w 441"/>
                <a:gd name="T97" fmla="*/ 203 h 1307"/>
                <a:gd name="T98" fmla="*/ 16 w 441"/>
                <a:gd name="T99" fmla="*/ 208 h 1307"/>
                <a:gd name="T100" fmla="*/ 21 w 441"/>
                <a:gd name="T101" fmla="*/ 213 h 1307"/>
                <a:gd name="T102" fmla="*/ 26 w 441"/>
                <a:gd name="T103" fmla="*/ 216 h 1307"/>
                <a:gd name="T104" fmla="*/ 31 w 441"/>
                <a:gd name="T105" fmla="*/ 218 h 1307"/>
                <a:gd name="T106" fmla="*/ 37 w 441"/>
                <a:gd name="T107" fmla="*/ 218 h 1307"/>
                <a:gd name="T108" fmla="*/ 42 w 441"/>
                <a:gd name="T109" fmla="*/ 217 h 1307"/>
                <a:gd name="T110" fmla="*/ 48 w 441"/>
                <a:gd name="T111" fmla="*/ 214 h 1307"/>
                <a:gd name="T112" fmla="*/ 52 w 441"/>
                <a:gd name="T113" fmla="*/ 210 h 1307"/>
                <a:gd name="T114" fmla="*/ 56 w 441"/>
                <a:gd name="T115" fmla="*/ 205 h 1307"/>
                <a:gd name="T116" fmla="*/ 60 w 441"/>
                <a:gd name="T117" fmla="*/ 198 h 130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41" h="1307">
                  <a:moveTo>
                    <a:pt x="221" y="652"/>
                  </a:moveTo>
                  <a:lnTo>
                    <a:pt x="229" y="652"/>
                  </a:lnTo>
                  <a:lnTo>
                    <a:pt x="238" y="653"/>
                  </a:lnTo>
                  <a:lnTo>
                    <a:pt x="246" y="654"/>
                  </a:lnTo>
                  <a:lnTo>
                    <a:pt x="253" y="656"/>
                  </a:lnTo>
                  <a:lnTo>
                    <a:pt x="262" y="659"/>
                  </a:lnTo>
                  <a:lnTo>
                    <a:pt x="268" y="662"/>
                  </a:lnTo>
                  <a:lnTo>
                    <a:pt x="276" y="667"/>
                  </a:lnTo>
                  <a:lnTo>
                    <a:pt x="283" y="672"/>
                  </a:lnTo>
                  <a:lnTo>
                    <a:pt x="290" y="676"/>
                  </a:lnTo>
                  <a:lnTo>
                    <a:pt x="296" y="683"/>
                  </a:lnTo>
                  <a:lnTo>
                    <a:pt x="303" y="689"/>
                  </a:lnTo>
                  <a:lnTo>
                    <a:pt x="308" y="696"/>
                  </a:lnTo>
                  <a:lnTo>
                    <a:pt x="319" y="711"/>
                  </a:lnTo>
                  <a:lnTo>
                    <a:pt x="330" y="728"/>
                  </a:lnTo>
                  <a:lnTo>
                    <a:pt x="338" y="746"/>
                  </a:lnTo>
                  <a:lnTo>
                    <a:pt x="346" y="767"/>
                  </a:lnTo>
                  <a:lnTo>
                    <a:pt x="353" y="789"/>
                  </a:lnTo>
                  <a:lnTo>
                    <a:pt x="359" y="812"/>
                  </a:lnTo>
                  <a:lnTo>
                    <a:pt x="363" y="836"/>
                  </a:lnTo>
                  <a:lnTo>
                    <a:pt x="366" y="862"/>
                  </a:lnTo>
                  <a:lnTo>
                    <a:pt x="369" y="888"/>
                  </a:lnTo>
                  <a:lnTo>
                    <a:pt x="369" y="916"/>
                  </a:lnTo>
                  <a:lnTo>
                    <a:pt x="369" y="943"/>
                  </a:lnTo>
                  <a:lnTo>
                    <a:pt x="366" y="970"/>
                  </a:lnTo>
                  <a:lnTo>
                    <a:pt x="363" y="997"/>
                  </a:lnTo>
                  <a:lnTo>
                    <a:pt x="360" y="1022"/>
                  </a:lnTo>
                  <a:lnTo>
                    <a:pt x="355" y="1046"/>
                  </a:lnTo>
                  <a:lnTo>
                    <a:pt x="348" y="1069"/>
                  </a:lnTo>
                  <a:lnTo>
                    <a:pt x="341" y="1091"/>
                  </a:lnTo>
                  <a:lnTo>
                    <a:pt x="332" y="1110"/>
                  </a:lnTo>
                  <a:lnTo>
                    <a:pt x="321" y="1128"/>
                  </a:lnTo>
                  <a:lnTo>
                    <a:pt x="310" y="1145"/>
                  </a:lnTo>
                  <a:lnTo>
                    <a:pt x="305" y="1152"/>
                  </a:lnTo>
                  <a:lnTo>
                    <a:pt x="298" y="1159"/>
                  </a:lnTo>
                  <a:lnTo>
                    <a:pt x="292" y="1165"/>
                  </a:lnTo>
                  <a:lnTo>
                    <a:pt x="285" y="1171"/>
                  </a:lnTo>
                  <a:lnTo>
                    <a:pt x="278" y="1176"/>
                  </a:lnTo>
                  <a:lnTo>
                    <a:pt x="270" y="1180"/>
                  </a:lnTo>
                  <a:lnTo>
                    <a:pt x="263" y="1184"/>
                  </a:lnTo>
                  <a:lnTo>
                    <a:pt x="255" y="1188"/>
                  </a:lnTo>
                  <a:lnTo>
                    <a:pt x="247" y="1190"/>
                  </a:lnTo>
                  <a:lnTo>
                    <a:pt x="238" y="1192"/>
                  </a:lnTo>
                  <a:lnTo>
                    <a:pt x="229" y="1193"/>
                  </a:lnTo>
                  <a:lnTo>
                    <a:pt x="221" y="1193"/>
                  </a:lnTo>
                  <a:lnTo>
                    <a:pt x="212" y="1193"/>
                  </a:lnTo>
                  <a:lnTo>
                    <a:pt x="203" y="1192"/>
                  </a:lnTo>
                  <a:lnTo>
                    <a:pt x="196" y="1190"/>
                  </a:lnTo>
                  <a:lnTo>
                    <a:pt x="187" y="1188"/>
                  </a:lnTo>
                  <a:lnTo>
                    <a:pt x="180" y="1184"/>
                  </a:lnTo>
                  <a:lnTo>
                    <a:pt x="173" y="1180"/>
                  </a:lnTo>
                  <a:lnTo>
                    <a:pt x="166" y="1175"/>
                  </a:lnTo>
                  <a:lnTo>
                    <a:pt x="159" y="1169"/>
                  </a:lnTo>
                  <a:lnTo>
                    <a:pt x="153" y="1164"/>
                  </a:lnTo>
                  <a:lnTo>
                    <a:pt x="146" y="1157"/>
                  </a:lnTo>
                  <a:lnTo>
                    <a:pt x="140" y="1150"/>
                  </a:lnTo>
                  <a:lnTo>
                    <a:pt x="134" y="1142"/>
                  </a:lnTo>
                  <a:lnTo>
                    <a:pt x="124" y="1125"/>
                  </a:lnTo>
                  <a:lnTo>
                    <a:pt x="114" y="1107"/>
                  </a:lnTo>
                  <a:lnTo>
                    <a:pt x="105" y="1086"/>
                  </a:lnTo>
                  <a:lnTo>
                    <a:pt x="99" y="1065"/>
                  </a:lnTo>
                  <a:lnTo>
                    <a:pt x="92" y="1041"/>
                  </a:lnTo>
                  <a:lnTo>
                    <a:pt x="87" y="1017"/>
                  </a:lnTo>
                  <a:lnTo>
                    <a:pt x="82" y="992"/>
                  </a:lnTo>
                  <a:lnTo>
                    <a:pt x="79" y="967"/>
                  </a:lnTo>
                  <a:lnTo>
                    <a:pt x="78" y="940"/>
                  </a:lnTo>
                  <a:lnTo>
                    <a:pt x="77" y="913"/>
                  </a:lnTo>
                  <a:lnTo>
                    <a:pt x="78" y="888"/>
                  </a:lnTo>
                  <a:lnTo>
                    <a:pt x="80" y="862"/>
                  </a:lnTo>
                  <a:lnTo>
                    <a:pt x="84" y="838"/>
                  </a:lnTo>
                  <a:lnTo>
                    <a:pt x="88" y="814"/>
                  </a:lnTo>
                  <a:lnTo>
                    <a:pt x="93" y="792"/>
                  </a:lnTo>
                  <a:lnTo>
                    <a:pt x="100" y="769"/>
                  </a:lnTo>
                  <a:lnTo>
                    <a:pt x="107" y="750"/>
                  </a:lnTo>
                  <a:lnTo>
                    <a:pt x="116" y="730"/>
                  </a:lnTo>
                  <a:lnTo>
                    <a:pt x="126" y="713"/>
                  </a:lnTo>
                  <a:lnTo>
                    <a:pt x="136" y="698"/>
                  </a:lnTo>
                  <a:lnTo>
                    <a:pt x="148" y="684"/>
                  </a:lnTo>
                  <a:lnTo>
                    <a:pt x="161" y="673"/>
                  </a:lnTo>
                  <a:lnTo>
                    <a:pt x="168" y="668"/>
                  </a:lnTo>
                  <a:lnTo>
                    <a:pt x="175" y="663"/>
                  </a:lnTo>
                  <a:lnTo>
                    <a:pt x="182" y="660"/>
                  </a:lnTo>
                  <a:lnTo>
                    <a:pt x="189" y="657"/>
                  </a:lnTo>
                  <a:lnTo>
                    <a:pt x="197" y="654"/>
                  </a:lnTo>
                  <a:lnTo>
                    <a:pt x="204" y="653"/>
                  </a:lnTo>
                  <a:lnTo>
                    <a:pt x="212" y="652"/>
                  </a:lnTo>
                  <a:lnTo>
                    <a:pt x="221" y="652"/>
                  </a:lnTo>
                  <a:close/>
                  <a:moveTo>
                    <a:pt x="366" y="1289"/>
                  </a:moveTo>
                  <a:lnTo>
                    <a:pt x="441" y="1289"/>
                  </a:lnTo>
                  <a:lnTo>
                    <a:pt x="441" y="0"/>
                  </a:lnTo>
                  <a:lnTo>
                    <a:pt x="366" y="0"/>
                  </a:lnTo>
                  <a:lnTo>
                    <a:pt x="366" y="659"/>
                  </a:lnTo>
                  <a:lnTo>
                    <a:pt x="363" y="659"/>
                  </a:lnTo>
                  <a:lnTo>
                    <a:pt x="357" y="645"/>
                  </a:lnTo>
                  <a:lnTo>
                    <a:pt x="349" y="631"/>
                  </a:lnTo>
                  <a:lnTo>
                    <a:pt x="341" y="619"/>
                  </a:lnTo>
                  <a:lnTo>
                    <a:pt x="333" y="607"/>
                  </a:lnTo>
                  <a:lnTo>
                    <a:pt x="324" y="596"/>
                  </a:lnTo>
                  <a:lnTo>
                    <a:pt x="315" y="586"/>
                  </a:lnTo>
                  <a:lnTo>
                    <a:pt x="306" y="576"/>
                  </a:lnTo>
                  <a:lnTo>
                    <a:pt x="296" y="568"/>
                  </a:lnTo>
                  <a:lnTo>
                    <a:pt x="287" y="560"/>
                  </a:lnTo>
                  <a:lnTo>
                    <a:pt x="276" y="553"/>
                  </a:lnTo>
                  <a:lnTo>
                    <a:pt x="266" y="548"/>
                  </a:lnTo>
                  <a:lnTo>
                    <a:pt x="255" y="544"/>
                  </a:lnTo>
                  <a:lnTo>
                    <a:pt x="244" y="539"/>
                  </a:lnTo>
                  <a:lnTo>
                    <a:pt x="235" y="537"/>
                  </a:lnTo>
                  <a:lnTo>
                    <a:pt x="224" y="535"/>
                  </a:lnTo>
                  <a:lnTo>
                    <a:pt x="212" y="535"/>
                  </a:lnTo>
                  <a:lnTo>
                    <a:pt x="200" y="535"/>
                  </a:lnTo>
                  <a:lnTo>
                    <a:pt x="188" y="536"/>
                  </a:lnTo>
                  <a:lnTo>
                    <a:pt x="176" y="539"/>
                  </a:lnTo>
                  <a:lnTo>
                    <a:pt x="166" y="543"/>
                  </a:lnTo>
                  <a:lnTo>
                    <a:pt x="155" y="547"/>
                  </a:lnTo>
                  <a:lnTo>
                    <a:pt x="144" y="552"/>
                  </a:lnTo>
                  <a:lnTo>
                    <a:pt x="133" y="559"/>
                  </a:lnTo>
                  <a:lnTo>
                    <a:pt x="124" y="566"/>
                  </a:lnTo>
                  <a:lnTo>
                    <a:pt x="114" y="574"/>
                  </a:lnTo>
                  <a:lnTo>
                    <a:pt x="105" y="582"/>
                  </a:lnTo>
                  <a:lnTo>
                    <a:pt x="95" y="592"/>
                  </a:lnTo>
                  <a:lnTo>
                    <a:pt x="87" y="603"/>
                  </a:lnTo>
                  <a:lnTo>
                    <a:pt x="79" y="614"/>
                  </a:lnTo>
                  <a:lnTo>
                    <a:pt x="72" y="626"/>
                  </a:lnTo>
                  <a:lnTo>
                    <a:pt x="64" y="637"/>
                  </a:lnTo>
                  <a:lnTo>
                    <a:pt x="57" y="650"/>
                  </a:lnTo>
                  <a:lnTo>
                    <a:pt x="50" y="664"/>
                  </a:lnTo>
                  <a:lnTo>
                    <a:pt x="44" y="678"/>
                  </a:lnTo>
                  <a:lnTo>
                    <a:pt x="38" y="694"/>
                  </a:lnTo>
                  <a:lnTo>
                    <a:pt x="33" y="709"/>
                  </a:lnTo>
                  <a:lnTo>
                    <a:pt x="23" y="741"/>
                  </a:lnTo>
                  <a:lnTo>
                    <a:pt x="16" y="774"/>
                  </a:lnTo>
                  <a:lnTo>
                    <a:pt x="9" y="810"/>
                  </a:lnTo>
                  <a:lnTo>
                    <a:pt x="5" y="847"/>
                  </a:lnTo>
                  <a:lnTo>
                    <a:pt x="2" y="885"/>
                  </a:lnTo>
                  <a:lnTo>
                    <a:pt x="0" y="923"/>
                  </a:lnTo>
                  <a:lnTo>
                    <a:pt x="2" y="961"/>
                  </a:lnTo>
                  <a:lnTo>
                    <a:pt x="5" y="998"/>
                  </a:lnTo>
                  <a:lnTo>
                    <a:pt x="9" y="1033"/>
                  </a:lnTo>
                  <a:lnTo>
                    <a:pt x="16" y="1068"/>
                  </a:lnTo>
                  <a:lnTo>
                    <a:pt x="23" y="1101"/>
                  </a:lnTo>
                  <a:lnTo>
                    <a:pt x="34" y="1134"/>
                  </a:lnTo>
                  <a:lnTo>
                    <a:pt x="39" y="1149"/>
                  </a:lnTo>
                  <a:lnTo>
                    <a:pt x="45" y="1163"/>
                  </a:lnTo>
                  <a:lnTo>
                    <a:pt x="51" y="1177"/>
                  </a:lnTo>
                  <a:lnTo>
                    <a:pt x="58" y="1191"/>
                  </a:lnTo>
                  <a:lnTo>
                    <a:pt x="65" y="1204"/>
                  </a:lnTo>
                  <a:lnTo>
                    <a:pt x="73" y="1217"/>
                  </a:lnTo>
                  <a:lnTo>
                    <a:pt x="80" y="1228"/>
                  </a:lnTo>
                  <a:lnTo>
                    <a:pt x="89" y="1239"/>
                  </a:lnTo>
                  <a:lnTo>
                    <a:pt x="97" y="1249"/>
                  </a:lnTo>
                  <a:lnTo>
                    <a:pt x="106" y="1259"/>
                  </a:lnTo>
                  <a:lnTo>
                    <a:pt x="115" y="1267"/>
                  </a:lnTo>
                  <a:lnTo>
                    <a:pt x="125" y="1276"/>
                  </a:lnTo>
                  <a:lnTo>
                    <a:pt x="134" y="1283"/>
                  </a:lnTo>
                  <a:lnTo>
                    <a:pt x="145" y="1289"/>
                  </a:lnTo>
                  <a:lnTo>
                    <a:pt x="155" y="1294"/>
                  </a:lnTo>
                  <a:lnTo>
                    <a:pt x="167" y="1299"/>
                  </a:lnTo>
                  <a:lnTo>
                    <a:pt x="178" y="1303"/>
                  </a:lnTo>
                  <a:lnTo>
                    <a:pt x="188" y="1305"/>
                  </a:lnTo>
                  <a:lnTo>
                    <a:pt x="200" y="1306"/>
                  </a:lnTo>
                  <a:lnTo>
                    <a:pt x="212" y="1307"/>
                  </a:lnTo>
                  <a:lnTo>
                    <a:pt x="224" y="1307"/>
                  </a:lnTo>
                  <a:lnTo>
                    <a:pt x="235" y="1305"/>
                  </a:lnTo>
                  <a:lnTo>
                    <a:pt x="244" y="1303"/>
                  </a:lnTo>
                  <a:lnTo>
                    <a:pt x="255" y="1300"/>
                  </a:lnTo>
                  <a:lnTo>
                    <a:pt x="266" y="1296"/>
                  </a:lnTo>
                  <a:lnTo>
                    <a:pt x="276" y="1290"/>
                  </a:lnTo>
                  <a:lnTo>
                    <a:pt x="287" y="1285"/>
                  </a:lnTo>
                  <a:lnTo>
                    <a:pt x="296" y="1277"/>
                  </a:lnTo>
                  <a:lnTo>
                    <a:pt x="306" y="1270"/>
                  </a:lnTo>
                  <a:lnTo>
                    <a:pt x="315" y="1260"/>
                  </a:lnTo>
                  <a:lnTo>
                    <a:pt x="324" y="1250"/>
                  </a:lnTo>
                  <a:lnTo>
                    <a:pt x="333" y="1239"/>
                  </a:lnTo>
                  <a:lnTo>
                    <a:pt x="341" y="1228"/>
                  </a:lnTo>
                  <a:lnTo>
                    <a:pt x="349" y="1215"/>
                  </a:lnTo>
                  <a:lnTo>
                    <a:pt x="357" y="1201"/>
                  </a:lnTo>
                  <a:lnTo>
                    <a:pt x="363" y="1186"/>
                  </a:lnTo>
                  <a:lnTo>
                    <a:pt x="366" y="1186"/>
                  </a:lnTo>
                  <a:lnTo>
                    <a:pt x="366" y="1289"/>
                  </a:lnTo>
                  <a:close/>
                </a:path>
              </a:pathLst>
            </a:custGeom>
            <a:solidFill>
              <a:srgbClr val="005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1" name="Freeform 51">
              <a:extLst>
                <a:ext uri="{FF2B5EF4-FFF2-40B4-BE49-F238E27FC236}">
                  <a16:creationId xmlns:a16="http://schemas.microsoft.com/office/drawing/2014/main" id="{2C58A938-6C4A-4D44-901D-9E4701FD3DE0}"/>
                </a:ext>
              </a:extLst>
            </p:cNvPr>
            <p:cNvSpPr>
              <a:spLocks noChangeAspect="1" noEditPoints="1"/>
            </p:cNvSpPr>
            <p:nvPr/>
          </p:nvSpPr>
          <p:spPr bwMode="black">
            <a:xfrm>
              <a:off x="1461" y="3764"/>
              <a:ext cx="73" cy="129"/>
            </a:xfrm>
            <a:custGeom>
              <a:avLst/>
              <a:gdLst>
                <a:gd name="T0" fmla="*/ 39 w 440"/>
                <a:gd name="T1" fmla="*/ 20 h 772"/>
                <a:gd name="T2" fmla="*/ 43 w 440"/>
                <a:gd name="T3" fmla="*/ 21 h 772"/>
                <a:gd name="T4" fmla="*/ 47 w 440"/>
                <a:gd name="T5" fmla="*/ 23 h 772"/>
                <a:gd name="T6" fmla="*/ 50 w 440"/>
                <a:gd name="T7" fmla="*/ 26 h 772"/>
                <a:gd name="T8" fmla="*/ 55 w 440"/>
                <a:gd name="T9" fmla="*/ 32 h 772"/>
                <a:gd name="T10" fmla="*/ 58 w 440"/>
                <a:gd name="T11" fmla="*/ 42 h 772"/>
                <a:gd name="T12" fmla="*/ 61 w 440"/>
                <a:gd name="T13" fmla="*/ 55 h 772"/>
                <a:gd name="T14" fmla="*/ 61 w 440"/>
                <a:gd name="T15" fmla="*/ 68 h 772"/>
                <a:gd name="T16" fmla="*/ 60 w 440"/>
                <a:gd name="T17" fmla="*/ 81 h 772"/>
                <a:gd name="T18" fmla="*/ 56 w 440"/>
                <a:gd name="T19" fmla="*/ 93 h 772"/>
                <a:gd name="T20" fmla="*/ 51 w 440"/>
                <a:gd name="T21" fmla="*/ 102 h 772"/>
                <a:gd name="T22" fmla="*/ 48 w 440"/>
                <a:gd name="T23" fmla="*/ 105 h 772"/>
                <a:gd name="T24" fmla="*/ 45 w 440"/>
                <a:gd name="T25" fmla="*/ 108 h 772"/>
                <a:gd name="T26" fmla="*/ 41 w 440"/>
                <a:gd name="T27" fmla="*/ 109 h 772"/>
                <a:gd name="T28" fmla="*/ 37 w 440"/>
                <a:gd name="T29" fmla="*/ 110 h 772"/>
                <a:gd name="T30" fmla="*/ 33 w 440"/>
                <a:gd name="T31" fmla="*/ 109 h 772"/>
                <a:gd name="T32" fmla="*/ 29 w 440"/>
                <a:gd name="T33" fmla="*/ 108 h 772"/>
                <a:gd name="T34" fmla="*/ 25 w 440"/>
                <a:gd name="T35" fmla="*/ 105 h 772"/>
                <a:gd name="T36" fmla="*/ 22 w 440"/>
                <a:gd name="T37" fmla="*/ 101 h 772"/>
                <a:gd name="T38" fmla="*/ 17 w 440"/>
                <a:gd name="T39" fmla="*/ 92 h 772"/>
                <a:gd name="T40" fmla="*/ 14 w 440"/>
                <a:gd name="T41" fmla="*/ 81 h 772"/>
                <a:gd name="T42" fmla="*/ 13 w 440"/>
                <a:gd name="T43" fmla="*/ 68 h 772"/>
                <a:gd name="T44" fmla="*/ 13 w 440"/>
                <a:gd name="T45" fmla="*/ 55 h 772"/>
                <a:gd name="T46" fmla="*/ 15 w 440"/>
                <a:gd name="T47" fmla="*/ 43 h 772"/>
                <a:gd name="T48" fmla="*/ 19 w 440"/>
                <a:gd name="T49" fmla="*/ 33 h 772"/>
                <a:gd name="T50" fmla="*/ 25 w 440"/>
                <a:gd name="T51" fmla="*/ 25 h 772"/>
                <a:gd name="T52" fmla="*/ 29 w 440"/>
                <a:gd name="T53" fmla="*/ 21 h 772"/>
                <a:gd name="T54" fmla="*/ 33 w 440"/>
                <a:gd name="T55" fmla="*/ 20 h 772"/>
                <a:gd name="T56" fmla="*/ 36 w 440"/>
                <a:gd name="T57" fmla="*/ 20 h 772"/>
                <a:gd name="T58" fmla="*/ 61 w 440"/>
                <a:gd name="T59" fmla="*/ 21 h 772"/>
                <a:gd name="T60" fmla="*/ 58 w 440"/>
                <a:gd name="T61" fmla="*/ 16 h 772"/>
                <a:gd name="T62" fmla="*/ 54 w 440"/>
                <a:gd name="T63" fmla="*/ 10 h 772"/>
                <a:gd name="T64" fmla="*/ 49 w 440"/>
                <a:gd name="T65" fmla="*/ 6 h 772"/>
                <a:gd name="T66" fmla="*/ 44 w 440"/>
                <a:gd name="T67" fmla="*/ 2 h 772"/>
                <a:gd name="T68" fmla="*/ 39 w 440"/>
                <a:gd name="T69" fmla="*/ 0 h 772"/>
                <a:gd name="T70" fmla="*/ 33 w 440"/>
                <a:gd name="T71" fmla="*/ 0 h 772"/>
                <a:gd name="T72" fmla="*/ 27 w 440"/>
                <a:gd name="T73" fmla="*/ 1 h 772"/>
                <a:gd name="T74" fmla="*/ 22 w 440"/>
                <a:gd name="T75" fmla="*/ 4 h 772"/>
                <a:gd name="T76" fmla="*/ 17 w 440"/>
                <a:gd name="T77" fmla="*/ 8 h 772"/>
                <a:gd name="T78" fmla="*/ 13 w 440"/>
                <a:gd name="T79" fmla="*/ 13 h 772"/>
                <a:gd name="T80" fmla="*/ 9 w 440"/>
                <a:gd name="T81" fmla="*/ 19 h 772"/>
                <a:gd name="T82" fmla="*/ 6 w 440"/>
                <a:gd name="T83" fmla="*/ 27 h 772"/>
                <a:gd name="T84" fmla="*/ 2 w 440"/>
                <a:gd name="T85" fmla="*/ 40 h 772"/>
                <a:gd name="T86" fmla="*/ 0 w 440"/>
                <a:gd name="T87" fmla="*/ 58 h 772"/>
                <a:gd name="T88" fmla="*/ 1 w 440"/>
                <a:gd name="T89" fmla="*/ 77 h 772"/>
                <a:gd name="T90" fmla="*/ 4 w 440"/>
                <a:gd name="T91" fmla="*/ 95 h 772"/>
                <a:gd name="T92" fmla="*/ 7 w 440"/>
                <a:gd name="T93" fmla="*/ 105 h 772"/>
                <a:gd name="T94" fmla="*/ 11 w 440"/>
                <a:gd name="T95" fmla="*/ 112 h 772"/>
                <a:gd name="T96" fmla="*/ 15 w 440"/>
                <a:gd name="T97" fmla="*/ 118 h 772"/>
                <a:gd name="T98" fmla="*/ 19 w 440"/>
                <a:gd name="T99" fmla="*/ 122 h 772"/>
                <a:gd name="T100" fmla="*/ 24 w 440"/>
                <a:gd name="T101" fmla="*/ 126 h 772"/>
                <a:gd name="T102" fmla="*/ 29 w 440"/>
                <a:gd name="T103" fmla="*/ 128 h 772"/>
                <a:gd name="T104" fmla="*/ 35 w 440"/>
                <a:gd name="T105" fmla="*/ 129 h 772"/>
                <a:gd name="T106" fmla="*/ 41 w 440"/>
                <a:gd name="T107" fmla="*/ 128 h 772"/>
                <a:gd name="T108" fmla="*/ 46 w 440"/>
                <a:gd name="T109" fmla="*/ 126 h 772"/>
                <a:gd name="T110" fmla="*/ 51 w 440"/>
                <a:gd name="T111" fmla="*/ 123 h 772"/>
                <a:gd name="T112" fmla="*/ 55 w 440"/>
                <a:gd name="T113" fmla="*/ 118 h 772"/>
                <a:gd name="T114" fmla="*/ 59 w 440"/>
                <a:gd name="T115" fmla="*/ 111 h 772"/>
                <a:gd name="T116" fmla="*/ 61 w 440"/>
                <a:gd name="T117" fmla="*/ 126 h 77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40" h="772">
                  <a:moveTo>
                    <a:pt x="219" y="117"/>
                  </a:moveTo>
                  <a:lnTo>
                    <a:pt x="228" y="117"/>
                  </a:lnTo>
                  <a:lnTo>
                    <a:pt x="237" y="118"/>
                  </a:lnTo>
                  <a:lnTo>
                    <a:pt x="245" y="119"/>
                  </a:lnTo>
                  <a:lnTo>
                    <a:pt x="253" y="121"/>
                  </a:lnTo>
                  <a:lnTo>
                    <a:pt x="261" y="124"/>
                  </a:lnTo>
                  <a:lnTo>
                    <a:pt x="268" y="127"/>
                  </a:lnTo>
                  <a:lnTo>
                    <a:pt x="276" y="132"/>
                  </a:lnTo>
                  <a:lnTo>
                    <a:pt x="282" y="137"/>
                  </a:lnTo>
                  <a:lnTo>
                    <a:pt x="289" y="141"/>
                  </a:lnTo>
                  <a:lnTo>
                    <a:pt x="295" y="148"/>
                  </a:lnTo>
                  <a:lnTo>
                    <a:pt x="302" y="154"/>
                  </a:lnTo>
                  <a:lnTo>
                    <a:pt x="308" y="161"/>
                  </a:lnTo>
                  <a:lnTo>
                    <a:pt x="319" y="176"/>
                  </a:lnTo>
                  <a:lnTo>
                    <a:pt x="329" y="193"/>
                  </a:lnTo>
                  <a:lnTo>
                    <a:pt x="338" y="211"/>
                  </a:lnTo>
                  <a:lnTo>
                    <a:pt x="346" y="232"/>
                  </a:lnTo>
                  <a:lnTo>
                    <a:pt x="352" y="254"/>
                  </a:lnTo>
                  <a:lnTo>
                    <a:pt x="358" y="277"/>
                  </a:lnTo>
                  <a:lnTo>
                    <a:pt x="363" y="301"/>
                  </a:lnTo>
                  <a:lnTo>
                    <a:pt x="365" y="327"/>
                  </a:lnTo>
                  <a:lnTo>
                    <a:pt x="367" y="353"/>
                  </a:lnTo>
                  <a:lnTo>
                    <a:pt x="368" y="381"/>
                  </a:lnTo>
                  <a:lnTo>
                    <a:pt x="367" y="408"/>
                  </a:lnTo>
                  <a:lnTo>
                    <a:pt x="366" y="435"/>
                  </a:lnTo>
                  <a:lnTo>
                    <a:pt x="363" y="462"/>
                  </a:lnTo>
                  <a:lnTo>
                    <a:pt x="359" y="487"/>
                  </a:lnTo>
                  <a:lnTo>
                    <a:pt x="353" y="511"/>
                  </a:lnTo>
                  <a:lnTo>
                    <a:pt x="347" y="534"/>
                  </a:lnTo>
                  <a:lnTo>
                    <a:pt x="339" y="556"/>
                  </a:lnTo>
                  <a:lnTo>
                    <a:pt x="331" y="575"/>
                  </a:lnTo>
                  <a:lnTo>
                    <a:pt x="321" y="593"/>
                  </a:lnTo>
                  <a:lnTo>
                    <a:pt x="310" y="610"/>
                  </a:lnTo>
                  <a:lnTo>
                    <a:pt x="305" y="617"/>
                  </a:lnTo>
                  <a:lnTo>
                    <a:pt x="298" y="624"/>
                  </a:lnTo>
                  <a:lnTo>
                    <a:pt x="292" y="630"/>
                  </a:lnTo>
                  <a:lnTo>
                    <a:pt x="285" y="636"/>
                  </a:lnTo>
                  <a:lnTo>
                    <a:pt x="279" y="641"/>
                  </a:lnTo>
                  <a:lnTo>
                    <a:pt x="271" y="645"/>
                  </a:lnTo>
                  <a:lnTo>
                    <a:pt x="264" y="649"/>
                  </a:lnTo>
                  <a:lnTo>
                    <a:pt x="256" y="653"/>
                  </a:lnTo>
                  <a:lnTo>
                    <a:pt x="249" y="655"/>
                  </a:lnTo>
                  <a:lnTo>
                    <a:pt x="240" y="657"/>
                  </a:lnTo>
                  <a:lnTo>
                    <a:pt x="231" y="658"/>
                  </a:lnTo>
                  <a:lnTo>
                    <a:pt x="223" y="658"/>
                  </a:lnTo>
                  <a:lnTo>
                    <a:pt x="214" y="658"/>
                  </a:lnTo>
                  <a:lnTo>
                    <a:pt x="205" y="657"/>
                  </a:lnTo>
                  <a:lnTo>
                    <a:pt x="197" y="655"/>
                  </a:lnTo>
                  <a:lnTo>
                    <a:pt x="189" y="653"/>
                  </a:lnTo>
                  <a:lnTo>
                    <a:pt x="182" y="649"/>
                  </a:lnTo>
                  <a:lnTo>
                    <a:pt x="174" y="645"/>
                  </a:lnTo>
                  <a:lnTo>
                    <a:pt x="167" y="640"/>
                  </a:lnTo>
                  <a:lnTo>
                    <a:pt x="160" y="634"/>
                  </a:lnTo>
                  <a:lnTo>
                    <a:pt x="153" y="629"/>
                  </a:lnTo>
                  <a:lnTo>
                    <a:pt x="146" y="622"/>
                  </a:lnTo>
                  <a:lnTo>
                    <a:pt x="141" y="615"/>
                  </a:lnTo>
                  <a:lnTo>
                    <a:pt x="134" y="607"/>
                  </a:lnTo>
                  <a:lnTo>
                    <a:pt x="123" y="590"/>
                  </a:lnTo>
                  <a:lnTo>
                    <a:pt x="114" y="572"/>
                  </a:lnTo>
                  <a:lnTo>
                    <a:pt x="105" y="551"/>
                  </a:lnTo>
                  <a:lnTo>
                    <a:pt x="98" y="530"/>
                  </a:lnTo>
                  <a:lnTo>
                    <a:pt x="91" y="506"/>
                  </a:lnTo>
                  <a:lnTo>
                    <a:pt x="87" y="482"/>
                  </a:lnTo>
                  <a:lnTo>
                    <a:pt x="82" y="457"/>
                  </a:lnTo>
                  <a:lnTo>
                    <a:pt x="79" y="432"/>
                  </a:lnTo>
                  <a:lnTo>
                    <a:pt x="77" y="405"/>
                  </a:lnTo>
                  <a:lnTo>
                    <a:pt x="77" y="378"/>
                  </a:lnTo>
                  <a:lnTo>
                    <a:pt x="78" y="353"/>
                  </a:lnTo>
                  <a:lnTo>
                    <a:pt x="79" y="327"/>
                  </a:lnTo>
                  <a:lnTo>
                    <a:pt x="82" y="303"/>
                  </a:lnTo>
                  <a:lnTo>
                    <a:pt x="87" y="279"/>
                  </a:lnTo>
                  <a:lnTo>
                    <a:pt x="92" y="257"/>
                  </a:lnTo>
                  <a:lnTo>
                    <a:pt x="99" y="234"/>
                  </a:lnTo>
                  <a:lnTo>
                    <a:pt x="107" y="215"/>
                  </a:lnTo>
                  <a:lnTo>
                    <a:pt x="116" y="195"/>
                  </a:lnTo>
                  <a:lnTo>
                    <a:pt x="126" y="178"/>
                  </a:lnTo>
                  <a:lnTo>
                    <a:pt x="136" y="163"/>
                  </a:lnTo>
                  <a:lnTo>
                    <a:pt x="148" y="149"/>
                  </a:lnTo>
                  <a:lnTo>
                    <a:pt x="161" y="138"/>
                  </a:lnTo>
                  <a:lnTo>
                    <a:pt x="168" y="133"/>
                  </a:lnTo>
                  <a:lnTo>
                    <a:pt x="174" y="128"/>
                  </a:lnTo>
                  <a:lnTo>
                    <a:pt x="182" y="125"/>
                  </a:lnTo>
                  <a:lnTo>
                    <a:pt x="188" y="122"/>
                  </a:lnTo>
                  <a:lnTo>
                    <a:pt x="196" y="119"/>
                  </a:lnTo>
                  <a:lnTo>
                    <a:pt x="204" y="118"/>
                  </a:lnTo>
                  <a:lnTo>
                    <a:pt x="212" y="117"/>
                  </a:lnTo>
                  <a:lnTo>
                    <a:pt x="219" y="117"/>
                  </a:lnTo>
                  <a:close/>
                  <a:moveTo>
                    <a:pt x="440" y="20"/>
                  </a:moveTo>
                  <a:lnTo>
                    <a:pt x="365" y="20"/>
                  </a:lnTo>
                  <a:lnTo>
                    <a:pt x="365" y="124"/>
                  </a:lnTo>
                  <a:lnTo>
                    <a:pt x="363" y="124"/>
                  </a:lnTo>
                  <a:lnTo>
                    <a:pt x="356" y="110"/>
                  </a:lnTo>
                  <a:lnTo>
                    <a:pt x="348" y="96"/>
                  </a:lnTo>
                  <a:lnTo>
                    <a:pt x="340" y="84"/>
                  </a:lnTo>
                  <a:lnTo>
                    <a:pt x="333" y="72"/>
                  </a:lnTo>
                  <a:lnTo>
                    <a:pt x="324" y="61"/>
                  </a:lnTo>
                  <a:lnTo>
                    <a:pt x="315" y="51"/>
                  </a:lnTo>
                  <a:lnTo>
                    <a:pt x="306" y="41"/>
                  </a:lnTo>
                  <a:lnTo>
                    <a:pt x="296" y="33"/>
                  </a:lnTo>
                  <a:lnTo>
                    <a:pt x="286" y="25"/>
                  </a:lnTo>
                  <a:lnTo>
                    <a:pt x="277" y="18"/>
                  </a:lnTo>
                  <a:lnTo>
                    <a:pt x="267" y="13"/>
                  </a:lnTo>
                  <a:lnTo>
                    <a:pt x="256" y="9"/>
                  </a:lnTo>
                  <a:lnTo>
                    <a:pt x="245" y="4"/>
                  </a:lnTo>
                  <a:lnTo>
                    <a:pt x="235" y="2"/>
                  </a:lnTo>
                  <a:lnTo>
                    <a:pt x="224" y="0"/>
                  </a:lnTo>
                  <a:lnTo>
                    <a:pt x="212" y="0"/>
                  </a:lnTo>
                  <a:lnTo>
                    <a:pt x="200" y="0"/>
                  </a:lnTo>
                  <a:lnTo>
                    <a:pt x="188" y="1"/>
                  </a:lnTo>
                  <a:lnTo>
                    <a:pt x="176" y="4"/>
                  </a:lnTo>
                  <a:lnTo>
                    <a:pt x="164" y="8"/>
                  </a:lnTo>
                  <a:lnTo>
                    <a:pt x="154" y="12"/>
                  </a:lnTo>
                  <a:lnTo>
                    <a:pt x="143" y="17"/>
                  </a:lnTo>
                  <a:lnTo>
                    <a:pt x="133" y="24"/>
                  </a:lnTo>
                  <a:lnTo>
                    <a:pt x="123" y="31"/>
                  </a:lnTo>
                  <a:lnTo>
                    <a:pt x="114" y="39"/>
                  </a:lnTo>
                  <a:lnTo>
                    <a:pt x="104" y="47"/>
                  </a:lnTo>
                  <a:lnTo>
                    <a:pt x="95" y="57"/>
                  </a:lnTo>
                  <a:lnTo>
                    <a:pt x="87" y="68"/>
                  </a:lnTo>
                  <a:lnTo>
                    <a:pt x="78" y="79"/>
                  </a:lnTo>
                  <a:lnTo>
                    <a:pt x="71" y="91"/>
                  </a:lnTo>
                  <a:lnTo>
                    <a:pt x="63" y="102"/>
                  </a:lnTo>
                  <a:lnTo>
                    <a:pt x="56" y="115"/>
                  </a:lnTo>
                  <a:lnTo>
                    <a:pt x="50" y="129"/>
                  </a:lnTo>
                  <a:lnTo>
                    <a:pt x="44" y="143"/>
                  </a:lnTo>
                  <a:lnTo>
                    <a:pt x="38" y="159"/>
                  </a:lnTo>
                  <a:lnTo>
                    <a:pt x="33" y="174"/>
                  </a:lnTo>
                  <a:lnTo>
                    <a:pt x="23" y="206"/>
                  </a:lnTo>
                  <a:lnTo>
                    <a:pt x="14" y="239"/>
                  </a:lnTo>
                  <a:lnTo>
                    <a:pt x="8" y="275"/>
                  </a:lnTo>
                  <a:lnTo>
                    <a:pt x="4" y="312"/>
                  </a:lnTo>
                  <a:lnTo>
                    <a:pt x="1" y="350"/>
                  </a:lnTo>
                  <a:lnTo>
                    <a:pt x="0" y="388"/>
                  </a:lnTo>
                  <a:lnTo>
                    <a:pt x="1" y="426"/>
                  </a:lnTo>
                  <a:lnTo>
                    <a:pt x="4" y="463"/>
                  </a:lnTo>
                  <a:lnTo>
                    <a:pt x="9" y="498"/>
                  </a:lnTo>
                  <a:lnTo>
                    <a:pt x="15" y="533"/>
                  </a:lnTo>
                  <a:lnTo>
                    <a:pt x="23" y="566"/>
                  </a:lnTo>
                  <a:lnTo>
                    <a:pt x="33" y="599"/>
                  </a:lnTo>
                  <a:lnTo>
                    <a:pt x="38" y="614"/>
                  </a:lnTo>
                  <a:lnTo>
                    <a:pt x="45" y="628"/>
                  </a:lnTo>
                  <a:lnTo>
                    <a:pt x="51" y="642"/>
                  </a:lnTo>
                  <a:lnTo>
                    <a:pt x="58" y="656"/>
                  </a:lnTo>
                  <a:lnTo>
                    <a:pt x="64" y="669"/>
                  </a:lnTo>
                  <a:lnTo>
                    <a:pt x="72" y="682"/>
                  </a:lnTo>
                  <a:lnTo>
                    <a:pt x="80" y="693"/>
                  </a:lnTo>
                  <a:lnTo>
                    <a:pt x="88" y="704"/>
                  </a:lnTo>
                  <a:lnTo>
                    <a:pt x="96" y="714"/>
                  </a:lnTo>
                  <a:lnTo>
                    <a:pt x="105" y="724"/>
                  </a:lnTo>
                  <a:lnTo>
                    <a:pt x="115" y="732"/>
                  </a:lnTo>
                  <a:lnTo>
                    <a:pt x="124" y="741"/>
                  </a:lnTo>
                  <a:lnTo>
                    <a:pt x="134" y="748"/>
                  </a:lnTo>
                  <a:lnTo>
                    <a:pt x="144" y="754"/>
                  </a:lnTo>
                  <a:lnTo>
                    <a:pt x="155" y="759"/>
                  </a:lnTo>
                  <a:lnTo>
                    <a:pt x="166" y="764"/>
                  </a:lnTo>
                  <a:lnTo>
                    <a:pt x="176" y="768"/>
                  </a:lnTo>
                  <a:lnTo>
                    <a:pt x="188" y="770"/>
                  </a:lnTo>
                  <a:lnTo>
                    <a:pt x="200" y="771"/>
                  </a:lnTo>
                  <a:lnTo>
                    <a:pt x="212" y="772"/>
                  </a:lnTo>
                  <a:lnTo>
                    <a:pt x="224" y="772"/>
                  </a:lnTo>
                  <a:lnTo>
                    <a:pt x="235" y="770"/>
                  </a:lnTo>
                  <a:lnTo>
                    <a:pt x="245" y="768"/>
                  </a:lnTo>
                  <a:lnTo>
                    <a:pt x="256" y="765"/>
                  </a:lnTo>
                  <a:lnTo>
                    <a:pt x="266" y="761"/>
                  </a:lnTo>
                  <a:lnTo>
                    <a:pt x="276" y="755"/>
                  </a:lnTo>
                  <a:lnTo>
                    <a:pt x="285" y="750"/>
                  </a:lnTo>
                  <a:lnTo>
                    <a:pt x="295" y="742"/>
                  </a:lnTo>
                  <a:lnTo>
                    <a:pt x="305" y="735"/>
                  </a:lnTo>
                  <a:lnTo>
                    <a:pt x="313" y="725"/>
                  </a:lnTo>
                  <a:lnTo>
                    <a:pt x="323" y="715"/>
                  </a:lnTo>
                  <a:lnTo>
                    <a:pt x="331" y="704"/>
                  </a:lnTo>
                  <a:lnTo>
                    <a:pt x="339" y="693"/>
                  </a:lnTo>
                  <a:lnTo>
                    <a:pt x="348" y="680"/>
                  </a:lnTo>
                  <a:lnTo>
                    <a:pt x="356" y="666"/>
                  </a:lnTo>
                  <a:lnTo>
                    <a:pt x="363" y="651"/>
                  </a:lnTo>
                  <a:lnTo>
                    <a:pt x="365" y="651"/>
                  </a:lnTo>
                  <a:lnTo>
                    <a:pt x="365" y="754"/>
                  </a:lnTo>
                  <a:lnTo>
                    <a:pt x="440" y="754"/>
                  </a:lnTo>
                  <a:lnTo>
                    <a:pt x="440" y="20"/>
                  </a:lnTo>
                  <a:close/>
                </a:path>
              </a:pathLst>
            </a:custGeom>
            <a:solidFill>
              <a:srgbClr val="005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2" name="Freeform 52">
              <a:extLst>
                <a:ext uri="{FF2B5EF4-FFF2-40B4-BE49-F238E27FC236}">
                  <a16:creationId xmlns:a16="http://schemas.microsoft.com/office/drawing/2014/main" id="{CD00E0E0-9B53-4CAF-B466-D84D5C7785AF}"/>
                </a:ext>
              </a:extLst>
            </p:cNvPr>
            <p:cNvSpPr>
              <a:spLocks noChangeAspect="1"/>
            </p:cNvSpPr>
            <p:nvPr/>
          </p:nvSpPr>
          <p:spPr bwMode="black">
            <a:xfrm>
              <a:off x="1557" y="3675"/>
              <a:ext cx="59" cy="215"/>
            </a:xfrm>
            <a:custGeom>
              <a:avLst/>
              <a:gdLst>
                <a:gd name="T0" fmla="*/ 13 w 352"/>
                <a:gd name="T1" fmla="*/ 107 h 1289"/>
                <a:gd name="T2" fmla="*/ 15 w 352"/>
                <a:gd name="T3" fmla="*/ 103 h 1289"/>
                <a:gd name="T4" fmla="*/ 18 w 352"/>
                <a:gd name="T5" fmla="*/ 98 h 1289"/>
                <a:gd name="T6" fmla="*/ 21 w 352"/>
                <a:gd name="T7" fmla="*/ 95 h 1289"/>
                <a:gd name="T8" fmla="*/ 23 w 352"/>
                <a:gd name="T9" fmla="*/ 93 h 1289"/>
                <a:gd name="T10" fmla="*/ 26 w 352"/>
                <a:gd name="T11" fmla="*/ 91 h 1289"/>
                <a:gd name="T12" fmla="*/ 29 w 352"/>
                <a:gd name="T13" fmla="*/ 90 h 1289"/>
                <a:gd name="T14" fmla="*/ 32 w 352"/>
                <a:gd name="T15" fmla="*/ 89 h 1289"/>
                <a:gd name="T16" fmla="*/ 36 w 352"/>
                <a:gd name="T17" fmla="*/ 89 h 1289"/>
                <a:gd name="T18" fmla="*/ 39 w 352"/>
                <a:gd name="T19" fmla="*/ 90 h 1289"/>
                <a:gd name="T20" fmla="*/ 43 w 352"/>
                <a:gd name="T21" fmla="*/ 91 h 1289"/>
                <a:gd name="T22" fmla="*/ 45 w 352"/>
                <a:gd name="T23" fmla="*/ 92 h 1289"/>
                <a:gd name="T24" fmla="*/ 48 w 352"/>
                <a:gd name="T25" fmla="*/ 94 h 1289"/>
                <a:gd name="T26" fmla="*/ 50 w 352"/>
                <a:gd name="T27" fmla="*/ 97 h 1289"/>
                <a:gd name="T28" fmla="*/ 52 w 352"/>
                <a:gd name="T29" fmla="*/ 100 h 1289"/>
                <a:gd name="T30" fmla="*/ 54 w 352"/>
                <a:gd name="T31" fmla="*/ 103 h 1289"/>
                <a:gd name="T32" fmla="*/ 55 w 352"/>
                <a:gd name="T33" fmla="*/ 109 h 1289"/>
                <a:gd name="T34" fmla="*/ 57 w 352"/>
                <a:gd name="T35" fmla="*/ 117 h 1289"/>
                <a:gd name="T36" fmla="*/ 58 w 352"/>
                <a:gd name="T37" fmla="*/ 127 h 1289"/>
                <a:gd name="T38" fmla="*/ 59 w 352"/>
                <a:gd name="T39" fmla="*/ 137 h 1289"/>
                <a:gd name="T40" fmla="*/ 59 w 352"/>
                <a:gd name="T41" fmla="*/ 215 h 1289"/>
                <a:gd name="T42" fmla="*/ 46 w 352"/>
                <a:gd name="T43" fmla="*/ 146 h 1289"/>
                <a:gd name="T44" fmla="*/ 46 w 352"/>
                <a:gd name="T45" fmla="*/ 132 h 1289"/>
                <a:gd name="T46" fmla="*/ 46 w 352"/>
                <a:gd name="T47" fmla="*/ 126 h 1289"/>
                <a:gd name="T48" fmla="*/ 44 w 352"/>
                <a:gd name="T49" fmla="*/ 120 h 1289"/>
                <a:gd name="T50" fmla="*/ 42 w 352"/>
                <a:gd name="T51" fmla="*/ 115 h 1289"/>
                <a:gd name="T52" fmla="*/ 41 w 352"/>
                <a:gd name="T53" fmla="*/ 113 h 1289"/>
                <a:gd name="T54" fmla="*/ 40 w 352"/>
                <a:gd name="T55" fmla="*/ 112 h 1289"/>
                <a:gd name="T56" fmla="*/ 38 w 352"/>
                <a:gd name="T57" fmla="*/ 110 h 1289"/>
                <a:gd name="T58" fmla="*/ 36 w 352"/>
                <a:gd name="T59" fmla="*/ 109 h 1289"/>
                <a:gd name="T60" fmla="*/ 34 w 352"/>
                <a:gd name="T61" fmla="*/ 109 h 1289"/>
                <a:gd name="T62" fmla="*/ 31 w 352"/>
                <a:gd name="T63" fmla="*/ 109 h 1289"/>
                <a:gd name="T64" fmla="*/ 28 w 352"/>
                <a:gd name="T65" fmla="*/ 109 h 1289"/>
                <a:gd name="T66" fmla="*/ 25 w 352"/>
                <a:gd name="T67" fmla="*/ 110 h 1289"/>
                <a:gd name="T68" fmla="*/ 23 w 352"/>
                <a:gd name="T69" fmla="*/ 111 h 1289"/>
                <a:gd name="T70" fmla="*/ 21 w 352"/>
                <a:gd name="T71" fmla="*/ 113 h 1289"/>
                <a:gd name="T72" fmla="*/ 19 w 352"/>
                <a:gd name="T73" fmla="*/ 115 h 1289"/>
                <a:gd name="T74" fmla="*/ 18 w 352"/>
                <a:gd name="T75" fmla="*/ 118 h 1289"/>
                <a:gd name="T76" fmla="*/ 15 w 352"/>
                <a:gd name="T77" fmla="*/ 124 h 1289"/>
                <a:gd name="T78" fmla="*/ 14 w 352"/>
                <a:gd name="T79" fmla="*/ 132 h 1289"/>
                <a:gd name="T80" fmla="*/ 13 w 352"/>
                <a:gd name="T81" fmla="*/ 140 h 1289"/>
                <a:gd name="T82" fmla="*/ 13 w 352"/>
                <a:gd name="T83" fmla="*/ 157 h 1289"/>
                <a:gd name="T84" fmla="*/ 0 w 352"/>
                <a:gd name="T85" fmla="*/ 215 h 1289"/>
                <a:gd name="T86" fmla="*/ 13 w 352"/>
                <a:gd name="T87" fmla="*/ 0 h 128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52" h="1289">
                  <a:moveTo>
                    <a:pt x="77" y="0"/>
                  </a:moveTo>
                  <a:lnTo>
                    <a:pt x="77" y="641"/>
                  </a:lnTo>
                  <a:lnTo>
                    <a:pt x="77" y="643"/>
                  </a:lnTo>
                  <a:lnTo>
                    <a:pt x="88" y="619"/>
                  </a:lnTo>
                  <a:lnTo>
                    <a:pt x="101" y="598"/>
                  </a:lnTo>
                  <a:lnTo>
                    <a:pt x="109" y="588"/>
                  </a:lnTo>
                  <a:lnTo>
                    <a:pt x="115" y="578"/>
                  </a:lnTo>
                  <a:lnTo>
                    <a:pt x="123" y="571"/>
                  </a:lnTo>
                  <a:lnTo>
                    <a:pt x="131" y="563"/>
                  </a:lnTo>
                  <a:lnTo>
                    <a:pt x="139" y="557"/>
                  </a:lnTo>
                  <a:lnTo>
                    <a:pt x="147" y="551"/>
                  </a:lnTo>
                  <a:lnTo>
                    <a:pt x="155" y="546"/>
                  </a:lnTo>
                  <a:lnTo>
                    <a:pt x="165" y="541"/>
                  </a:lnTo>
                  <a:lnTo>
                    <a:pt x="174" y="538"/>
                  </a:lnTo>
                  <a:lnTo>
                    <a:pt x="183" y="536"/>
                  </a:lnTo>
                  <a:lnTo>
                    <a:pt x="193" y="535"/>
                  </a:lnTo>
                  <a:lnTo>
                    <a:pt x="204" y="535"/>
                  </a:lnTo>
                  <a:lnTo>
                    <a:pt x="215" y="535"/>
                  </a:lnTo>
                  <a:lnTo>
                    <a:pt x="226" y="536"/>
                  </a:lnTo>
                  <a:lnTo>
                    <a:pt x="235" y="538"/>
                  </a:lnTo>
                  <a:lnTo>
                    <a:pt x="245" y="541"/>
                  </a:lnTo>
                  <a:lnTo>
                    <a:pt x="254" y="545"/>
                  </a:lnTo>
                  <a:lnTo>
                    <a:pt x="262" y="549"/>
                  </a:lnTo>
                  <a:lnTo>
                    <a:pt x="271" y="554"/>
                  </a:lnTo>
                  <a:lnTo>
                    <a:pt x="278" y="560"/>
                  </a:lnTo>
                  <a:lnTo>
                    <a:pt x="285" y="566"/>
                  </a:lnTo>
                  <a:lnTo>
                    <a:pt x="293" y="574"/>
                  </a:lnTo>
                  <a:lnTo>
                    <a:pt x="298" y="581"/>
                  </a:lnTo>
                  <a:lnTo>
                    <a:pt x="304" y="590"/>
                  </a:lnTo>
                  <a:lnTo>
                    <a:pt x="310" y="599"/>
                  </a:lnTo>
                  <a:lnTo>
                    <a:pt x="314" y="608"/>
                  </a:lnTo>
                  <a:lnTo>
                    <a:pt x="320" y="618"/>
                  </a:lnTo>
                  <a:lnTo>
                    <a:pt x="324" y="629"/>
                  </a:lnTo>
                  <a:lnTo>
                    <a:pt x="331" y="652"/>
                  </a:lnTo>
                  <a:lnTo>
                    <a:pt x="337" y="676"/>
                  </a:lnTo>
                  <a:lnTo>
                    <a:pt x="342" y="702"/>
                  </a:lnTo>
                  <a:lnTo>
                    <a:pt x="345" y="730"/>
                  </a:lnTo>
                  <a:lnTo>
                    <a:pt x="349" y="759"/>
                  </a:lnTo>
                  <a:lnTo>
                    <a:pt x="351" y="790"/>
                  </a:lnTo>
                  <a:lnTo>
                    <a:pt x="352" y="820"/>
                  </a:lnTo>
                  <a:lnTo>
                    <a:pt x="352" y="852"/>
                  </a:lnTo>
                  <a:lnTo>
                    <a:pt x="352" y="1289"/>
                  </a:lnTo>
                  <a:lnTo>
                    <a:pt x="277" y="1289"/>
                  </a:lnTo>
                  <a:lnTo>
                    <a:pt x="277" y="876"/>
                  </a:lnTo>
                  <a:lnTo>
                    <a:pt x="277" y="832"/>
                  </a:lnTo>
                  <a:lnTo>
                    <a:pt x="275" y="791"/>
                  </a:lnTo>
                  <a:lnTo>
                    <a:pt x="274" y="771"/>
                  </a:lnTo>
                  <a:lnTo>
                    <a:pt x="272" y="753"/>
                  </a:lnTo>
                  <a:lnTo>
                    <a:pt x="269" y="735"/>
                  </a:lnTo>
                  <a:lnTo>
                    <a:pt x="264" y="718"/>
                  </a:lnTo>
                  <a:lnTo>
                    <a:pt x="259" y="704"/>
                  </a:lnTo>
                  <a:lnTo>
                    <a:pt x="253" y="690"/>
                  </a:lnTo>
                  <a:lnTo>
                    <a:pt x="249" y="685"/>
                  </a:lnTo>
                  <a:lnTo>
                    <a:pt x="245" y="680"/>
                  </a:lnTo>
                  <a:lnTo>
                    <a:pt x="241" y="674"/>
                  </a:lnTo>
                  <a:lnTo>
                    <a:pt x="236" y="670"/>
                  </a:lnTo>
                  <a:lnTo>
                    <a:pt x="231" y="666"/>
                  </a:lnTo>
                  <a:lnTo>
                    <a:pt x="226" y="661"/>
                  </a:lnTo>
                  <a:lnTo>
                    <a:pt x="220" y="658"/>
                  </a:lnTo>
                  <a:lnTo>
                    <a:pt x="214" y="656"/>
                  </a:lnTo>
                  <a:lnTo>
                    <a:pt x="207" y="654"/>
                  </a:lnTo>
                  <a:lnTo>
                    <a:pt x="201" y="653"/>
                  </a:lnTo>
                  <a:lnTo>
                    <a:pt x="193" y="652"/>
                  </a:lnTo>
                  <a:lnTo>
                    <a:pt x="185" y="652"/>
                  </a:lnTo>
                  <a:lnTo>
                    <a:pt x="176" y="652"/>
                  </a:lnTo>
                  <a:lnTo>
                    <a:pt x="167" y="653"/>
                  </a:lnTo>
                  <a:lnTo>
                    <a:pt x="159" y="655"/>
                  </a:lnTo>
                  <a:lnTo>
                    <a:pt x="151" y="658"/>
                  </a:lnTo>
                  <a:lnTo>
                    <a:pt x="144" y="662"/>
                  </a:lnTo>
                  <a:lnTo>
                    <a:pt x="137" y="667"/>
                  </a:lnTo>
                  <a:lnTo>
                    <a:pt x="131" y="672"/>
                  </a:lnTo>
                  <a:lnTo>
                    <a:pt x="124" y="677"/>
                  </a:lnTo>
                  <a:lnTo>
                    <a:pt x="119" y="685"/>
                  </a:lnTo>
                  <a:lnTo>
                    <a:pt x="114" y="691"/>
                  </a:lnTo>
                  <a:lnTo>
                    <a:pt x="109" y="700"/>
                  </a:lnTo>
                  <a:lnTo>
                    <a:pt x="106" y="708"/>
                  </a:lnTo>
                  <a:lnTo>
                    <a:pt x="98" y="726"/>
                  </a:lnTo>
                  <a:lnTo>
                    <a:pt x="92" y="746"/>
                  </a:lnTo>
                  <a:lnTo>
                    <a:pt x="87" y="768"/>
                  </a:lnTo>
                  <a:lnTo>
                    <a:pt x="83" y="792"/>
                  </a:lnTo>
                  <a:lnTo>
                    <a:pt x="81" y="815"/>
                  </a:lnTo>
                  <a:lnTo>
                    <a:pt x="79" y="839"/>
                  </a:lnTo>
                  <a:lnTo>
                    <a:pt x="77" y="890"/>
                  </a:lnTo>
                  <a:lnTo>
                    <a:pt x="77" y="940"/>
                  </a:lnTo>
                  <a:lnTo>
                    <a:pt x="77" y="1289"/>
                  </a:lnTo>
                  <a:lnTo>
                    <a:pt x="0" y="1289"/>
                  </a:lnTo>
                  <a:lnTo>
                    <a:pt x="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5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3" name="Freeform 53">
              <a:extLst>
                <a:ext uri="{FF2B5EF4-FFF2-40B4-BE49-F238E27FC236}">
                  <a16:creationId xmlns:a16="http://schemas.microsoft.com/office/drawing/2014/main" id="{7F69832F-CFDC-4BC3-9409-4649CEB0B6EE}"/>
                </a:ext>
              </a:extLst>
            </p:cNvPr>
            <p:cNvSpPr>
              <a:spLocks noChangeAspect="1" noEditPoints="1"/>
            </p:cNvSpPr>
            <p:nvPr/>
          </p:nvSpPr>
          <p:spPr bwMode="black">
            <a:xfrm>
              <a:off x="1633" y="3764"/>
              <a:ext cx="77" cy="129"/>
            </a:xfrm>
            <a:custGeom>
              <a:avLst/>
              <a:gdLst>
                <a:gd name="T0" fmla="*/ 43 w 463"/>
                <a:gd name="T1" fmla="*/ 20 h 772"/>
                <a:gd name="T2" fmla="*/ 48 w 463"/>
                <a:gd name="T3" fmla="*/ 22 h 772"/>
                <a:gd name="T4" fmla="*/ 53 w 463"/>
                <a:gd name="T5" fmla="*/ 26 h 772"/>
                <a:gd name="T6" fmla="*/ 59 w 463"/>
                <a:gd name="T7" fmla="*/ 36 h 772"/>
                <a:gd name="T8" fmla="*/ 64 w 463"/>
                <a:gd name="T9" fmla="*/ 51 h 772"/>
                <a:gd name="T10" fmla="*/ 65 w 463"/>
                <a:gd name="T11" fmla="*/ 69 h 772"/>
                <a:gd name="T12" fmla="*/ 62 w 463"/>
                <a:gd name="T13" fmla="*/ 86 h 772"/>
                <a:gd name="T14" fmla="*/ 56 w 463"/>
                <a:gd name="T15" fmla="*/ 100 h 772"/>
                <a:gd name="T16" fmla="*/ 50 w 463"/>
                <a:gd name="T17" fmla="*/ 106 h 772"/>
                <a:gd name="T18" fmla="*/ 46 w 463"/>
                <a:gd name="T19" fmla="*/ 109 h 772"/>
                <a:gd name="T20" fmla="*/ 40 w 463"/>
                <a:gd name="T21" fmla="*/ 110 h 772"/>
                <a:gd name="T22" fmla="*/ 34 w 463"/>
                <a:gd name="T23" fmla="*/ 110 h 772"/>
                <a:gd name="T24" fmla="*/ 29 w 463"/>
                <a:gd name="T25" fmla="*/ 107 h 772"/>
                <a:gd name="T26" fmla="*/ 25 w 463"/>
                <a:gd name="T27" fmla="*/ 103 h 772"/>
                <a:gd name="T28" fmla="*/ 18 w 463"/>
                <a:gd name="T29" fmla="*/ 94 h 772"/>
                <a:gd name="T30" fmla="*/ 14 w 463"/>
                <a:gd name="T31" fmla="*/ 78 h 772"/>
                <a:gd name="T32" fmla="*/ 13 w 463"/>
                <a:gd name="T33" fmla="*/ 60 h 772"/>
                <a:gd name="T34" fmla="*/ 15 w 463"/>
                <a:gd name="T35" fmla="*/ 43 h 772"/>
                <a:gd name="T36" fmla="*/ 22 w 463"/>
                <a:gd name="T37" fmla="*/ 30 h 772"/>
                <a:gd name="T38" fmla="*/ 27 w 463"/>
                <a:gd name="T39" fmla="*/ 24 h 772"/>
                <a:gd name="T40" fmla="*/ 32 w 463"/>
                <a:gd name="T41" fmla="*/ 21 h 772"/>
                <a:gd name="T42" fmla="*/ 37 w 463"/>
                <a:gd name="T43" fmla="*/ 20 h 772"/>
                <a:gd name="T44" fmla="*/ 42 w 463"/>
                <a:gd name="T45" fmla="*/ 129 h 772"/>
                <a:gd name="T46" fmla="*/ 50 w 463"/>
                <a:gd name="T47" fmla="*/ 126 h 772"/>
                <a:gd name="T48" fmla="*/ 57 w 463"/>
                <a:gd name="T49" fmla="*/ 121 h 772"/>
                <a:gd name="T50" fmla="*/ 63 w 463"/>
                <a:gd name="T51" fmla="*/ 114 h 772"/>
                <a:gd name="T52" fmla="*/ 68 w 463"/>
                <a:gd name="T53" fmla="*/ 106 h 772"/>
                <a:gd name="T54" fmla="*/ 72 w 463"/>
                <a:gd name="T55" fmla="*/ 96 h 772"/>
                <a:gd name="T56" fmla="*/ 75 w 463"/>
                <a:gd name="T57" fmla="*/ 84 h 772"/>
                <a:gd name="T58" fmla="*/ 77 w 463"/>
                <a:gd name="T59" fmla="*/ 72 h 772"/>
                <a:gd name="T60" fmla="*/ 77 w 463"/>
                <a:gd name="T61" fmla="*/ 58 h 772"/>
                <a:gd name="T62" fmla="*/ 75 w 463"/>
                <a:gd name="T63" fmla="*/ 45 h 772"/>
                <a:gd name="T64" fmla="*/ 73 w 463"/>
                <a:gd name="T65" fmla="*/ 34 h 772"/>
                <a:gd name="T66" fmla="*/ 68 w 463"/>
                <a:gd name="T67" fmla="*/ 23 h 772"/>
                <a:gd name="T68" fmla="*/ 63 w 463"/>
                <a:gd name="T69" fmla="*/ 15 h 772"/>
                <a:gd name="T70" fmla="*/ 57 w 463"/>
                <a:gd name="T71" fmla="*/ 8 h 772"/>
                <a:gd name="T72" fmla="*/ 50 w 463"/>
                <a:gd name="T73" fmla="*/ 3 h 772"/>
                <a:gd name="T74" fmla="*/ 43 w 463"/>
                <a:gd name="T75" fmla="*/ 0 h 772"/>
                <a:gd name="T76" fmla="*/ 35 w 463"/>
                <a:gd name="T77" fmla="*/ 0 h 772"/>
                <a:gd name="T78" fmla="*/ 27 w 463"/>
                <a:gd name="T79" fmla="*/ 3 h 772"/>
                <a:gd name="T80" fmla="*/ 20 w 463"/>
                <a:gd name="T81" fmla="*/ 8 h 772"/>
                <a:gd name="T82" fmla="*/ 14 w 463"/>
                <a:gd name="T83" fmla="*/ 15 h 772"/>
                <a:gd name="T84" fmla="*/ 9 w 463"/>
                <a:gd name="T85" fmla="*/ 23 h 772"/>
                <a:gd name="T86" fmla="*/ 5 w 463"/>
                <a:gd name="T87" fmla="*/ 34 h 772"/>
                <a:gd name="T88" fmla="*/ 1 w 463"/>
                <a:gd name="T89" fmla="*/ 45 h 772"/>
                <a:gd name="T90" fmla="*/ 0 w 463"/>
                <a:gd name="T91" fmla="*/ 58 h 772"/>
                <a:gd name="T92" fmla="*/ 0 w 463"/>
                <a:gd name="T93" fmla="*/ 72 h 772"/>
                <a:gd name="T94" fmla="*/ 1 w 463"/>
                <a:gd name="T95" fmla="*/ 84 h 772"/>
                <a:gd name="T96" fmla="*/ 5 w 463"/>
                <a:gd name="T97" fmla="*/ 96 h 772"/>
                <a:gd name="T98" fmla="*/ 9 w 463"/>
                <a:gd name="T99" fmla="*/ 106 h 772"/>
                <a:gd name="T100" fmla="*/ 14 w 463"/>
                <a:gd name="T101" fmla="*/ 114 h 772"/>
                <a:gd name="T102" fmla="*/ 20 w 463"/>
                <a:gd name="T103" fmla="*/ 121 h 772"/>
                <a:gd name="T104" fmla="*/ 27 w 463"/>
                <a:gd name="T105" fmla="*/ 126 h 772"/>
                <a:gd name="T106" fmla="*/ 35 w 463"/>
                <a:gd name="T107" fmla="*/ 129 h 77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63" h="772">
                  <a:moveTo>
                    <a:pt x="233" y="117"/>
                  </a:moveTo>
                  <a:lnTo>
                    <a:pt x="241" y="117"/>
                  </a:lnTo>
                  <a:lnTo>
                    <a:pt x="249" y="118"/>
                  </a:lnTo>
                  <a:lnTo>
                    <a:pt x="258" y="119"/>
                  </a:lnTo>
                  <a:lnTo>
                    <a:pt x="266" y="122"/>
                  </a:lnTo>
                  <a:lnTo>
                    <a:pt x="274" y="124"/>
                  </a:lnTo>
                  <a:lnTo>
                    <a:pt x="281" y="128"/>
                  </a:lnTo>
                  <a:lnTo>
                    <a:pt x="289" y="133"/>
                  </a:lnTo>
                  <a:lnTo>
                    <a:pt x="296" y="137"/>
                  </a:lnTo>
                  <a:lnTo>
                    <a:pt x="303" y="142"/>
                  </a:lnTo>
                  <a:lnTo>
                    <a:pt x="309" y="149"/>
                  </a:lnTo>
                  <a:lnTo>
                    <a:pt x="316" y="155"/>
                  </a:lnTo>
                  <a:lnTo>
                    <a:pt x="322" y="162"/>
                  </a:lnTo>
                  <a:lnTo>
                    <a:pt x="334" y="178"/>
                  </a:lnTo>
                  <a:lnTo>
                    <a:pt x="345" y="195"/>
                  </a:lnTo>
                  <a:lnTo>
                    <a:pt x="355" y="215"/>
                  </a:lnTo>
                  <a:lnTo>
                    <a:pt x="363" y="235"/>
                  </a:lnTo>
                  <a:lnTo>
                    <a:pt x="371" y="258"/>
                  </a:lnTo>
                  <a:lnTo>
                    <a:pt x="377" y="282"/>
                  </a:lnTo>
                  <a:lnTo>
                    <a:pt x="382" y="306"/>
                  </a:lnTo>
                  <a:lnTo>
                    <a:pt x="386" y="332"/>
                  </a:lnTo>
                  <a:lnTo>
                    <a:pt x="388" y="358"/>
                  </a:lnTo>
                  <a:lnTo>
                    <a:pt x="388" y="386"/>
                  </a:lnTo>
                  <a:lnTo>
                    <a:pt x="388" y="414"/>
                  </a:lnTo>
                  <a:lnTo>
                    <a:pt x="386" y="441"/>
                  </a:lnTo>
                  <a:lnTo>
                    <a:pt x="382" y="467"/>
                  </a:lnTo>
                  <a:lnTo>
                    <a:pt x="377" y="492"/>
                  </a:lnTo>
                  <a:lnTo>
                    <a:pt x="371" y="516"/>
                  </a:lnTo>
                  <a:lnTo>
                    <a:pt x="363" y="538"/>
                  </a:lnTo>
                  <a:lnTo>
                    <a:pt x="355" y="560"/>
                  </a:lnTo>
                  <a:lnTo>
                    <a:pt x="345" y="579"/>
                  </a:lnTo>
                  <a:lnTo>
                    <a:pt x="334" y="597"/>
                  </a:lnTo>
                  <a:lnTo>
                    <a:pt x="322" y="612"/>
                  </a:lnTo>
                  <a:lnTo>
                    <a:pt x="316" y="619"/>
                  </a:lnTo>
                  <a:lnTo>
                    <a:pt x="309" y="626"/>
                  </a:lnTo>
                  <a:lnTo>
                    <a:pt x="303" y="632"/>
                  </a:lnTo>
                  <a:lnTo>
                    <a:pt x="296" y="638"/>
                  </a:lnTo>
                  <a:lnTo>
                    <a:pt x="289" y="642"/>
                  </a:lnTo>
                  <a:lnTo>
                    <a:pt x="281" y="646"/>
                  </a:lnTo>
                  <a:lnTo>
                    <a:pt x="274" y="651"/>
                  </a:lnTo>
                  <a:lnTo>
                    <a:pt x="266" y="653"/>
                  </a:lnTo>
                  <a:lnTo>
                    <a:pt x="258" y="656"/>
                  </a:lnTo>
                  <a:lnTo>
                    <a:pt x="249" y="657"/>
                  </a:lnTo>
                  <a:lnTo>
                    <a:pt x="241" y="658"/>
                  </a:lnTo>
                  <a:lnTo>
                    <a:pt x="233" y="658"/>
                  </a:lnTo>
                  <a:lnTo>
                    <a:pt x="224" y="658"/>
                  </a:lnTo>
                  <a:lnTo>
                    <a:pt x="215" y="657"/>
                  </a:lnTo>
                  <a:lnTo>
                    <a:pt x="207" y="656"/>
                  </a:lnTo>
                  <a:lnTo>
                    <a:pt x="199" y="653"/>
                  </a:lnTo>
                  <a:lnTo>
                    <a:pt x="192" y="651"/>
                  </a:lnTo>
                  <a:lnTo>
                    <a:pt x="183" y="646"/>
                  </a:lnTo>
                  <a:lnTo>
                    <a:pt x="177" y="642"/>
                  </a:lnTo>
                  <a:lnTo>
                    <a:pt x="169" y="638"/>
                  </a:lnTo>
                  <a:lnTo>
                    <a:pt x="161" y="632"/>
                  </a:lnTo>
                  <a:lnTo>
                    <a:pt x="155" y="626"/>
                  </a:lnTo>
                  <a:lnTo>
                    <a:pt x="149" y="619"/>
                  </a:lnTo>
                  <a:lnTo>
                    <a:pt x="142" y="612"/>
                  </a:lnTo>
                  <a:lnTo>
                    <a:pt x="130" y="597"/>
                  </a:lnTo>
                  <a:lnTo>
                    <a:pt x="119" y="579"/>
                  </a:lnTo>
                  <a:lnTo>
                    <a:pt x="110" y="560"/>
                  </a:lnTo>
                  <a:lnTo>
                    <a:pt x="101" y="538"/>
                  </a:lnTo>
                  <a:lnTo>
                    <a:pt x="93" y="516"/>
                  </a:lnTo>
                  <a:lnTo>
                    <a:pt x="87" y="492"/>
                  </a:lnTo>
                  <a:lnTo>
                    <a:pt x="83" y="467"/>
                  </a:lnTo>
                  <a:lnTo>
                    <a:pt x="79" y="441"/>
                  </a:lnTo>
                  <a:lnTo>
                    <a:pt x="77" y="414"/>
                  </a:lnTo>
                  <a:lnTo>
                    <a:pt x="76" y="386"/>
                  </a:lnTo>
                  <a:lnTo>
                    <a:pt x="77" y="358"/>
                  </a:lnTo>
                  <a:lnTo>
                    <a:pt x="79" y="332"/>
                  </a:lnTo>
                  <a:lnTo>
                    <a:pt x="83" y="306"/>
                  </a:lnTo>
                  <a:lnTo>
                    <a:pt x="87" y="282"/>
                  </a:lnTo>
                  <a:lnTo>
                    <a:pt x="93" y="258"/>
                  </a:lnTo>
                  <a:lnTo>
                    <a:pt x="101" y="235"/>
                  </a:lnTo>
                  <a:lnTo>
                    <a:pt x="110" y="215"/>
                  </a:lnTo>
                  <a:lnTo>
                    <a:pt x="119" y="195"/>
                  </a:lnTo>
                  <a:lnTo>
                    <a:pt x="130" y="178"/>
                  </a:lnTo>
                  <a:lnTo>
                    <a:pt x="142" y="162"/>
                  </a:lnTo>
                  <a:lnTo>
                    <a:pt x="149" y="155"/>
                  </a:lnTo>
                  <a:lnTo>
                    <a:pt x="155" y="149"/>
                  </a:lnTo>
                  <a:lnTo>
                    <a:pt x="161" y="142"/>
                  </a:lnTo>
                  <a:lnTo>
                    <a:pt x="169" y="137"/>
                  </a:lnTo>
                  <a:lnTo>
                    <a:pt x="177" y="133"/>
                  </a:lnTo>
                  <a:lnTo>
                    <a:pt x="183" y="128"/>
                  </a:lnTo>
                  <a:lnTo>
                    <a:pt x="192" y="124"/>
                  </a:lnTo>
                  <a:lnTo>
                    <a:pt x="199" y="122"/>
                  </a:lnTo>
                  <a:lnTo>
                    <a:pt x="207" y="119"/>
                  </a:lnTo>
                  <a:lnTo>
                    <a:pt x="215" y="118"/>
                  </a:lnTo>
                  <a:lnTo>
                    <a:pt x="224" y="117"/>
                  </a:lnTo>
                  <a:lnTo>
                    <a:pt x="233" y="117"/>
                  </a:lnTo>
                  <a:close/>
                  <a:moveTo>
                    <a:pt x="233" y="772"/>
                  </a:moveTo>
                  <a:lnTo>
                    <a:pt x="245" y="772"/>
                  </a:lnTo>
                  <a:lnTo>
                    <a:pt x="255" y="770"/>
                  </a:lnTo>
                  <a:lnTo>
                    <a:pt x="267" y="768"/>
                  </a:lnTo>
                  <a:lnTo>
                    <a:pt x="279" y="765"/>
                  </a:lnTo>
                  <a:lnTo>
                    <a:pt x="290" y="761"/>
                  </a:lnTo>
                  <a:lnTo>
                    <a:pt x="301" y="755"/>
                  </a:lnTo>
                  <a:lnTo>
                    <a:pt x="312" y="750"/>
                  </a:lnTo>
                  <a:lnTo>
                    <a:pt x="322" y="742"/>
                  </a:lnTo>
                  <a:lnTo>
                    <a:pt x="332" y="735"/>
                  </a:lnTo>
                  <a:lnTo>
                    <a:pt x="342" y="727"/>
                  </a:lnTo>
                  <a:lnTo>
                    <a:pt x="351" y="717"/>
                  </a:lnTo>
                  <a:lnTo>
                    <a:pt x="361" y="708"/>
                  </a:lnTo>
                  <a:lnTo>
                    <a:pt x="370" y="697"/>
                  </a:lnTo>
                  <a:lnTo>
                    <a:pt x="378" y="685"/>
                  </a:lnTo>
                  <a:lnTo>
                    <a:pt x="387" y="673"/>
                  </a:lnTo>
                  <a:lnTo>
                    <a:pt x="396" y="661"/>
                  </a:lnTo>
                  <a:lnTo>
                    <a:pt x="403" y="647"/>
                  </a:lnTo>
                  <a:lnTo>
                    <a:pt x="410" y="633"/>
                  </a:lnTo>
                  <a:lnTo>
                    <a:pt x="417" y="619"/>
                  </a:lnTo>
                  <a:lnTo>
                    <a:pt x="424" y="604"/>
                  </a:lnTo>
                  <a:lnTo>
                    <a:pt x="429" y="589"/>
                  </a:lnTo>
                  <a:lnTo>
                    <a:pt x="435" y="573"/>
                  </a:lnTo>
                  <a:lnTo>
                    <a:pt x="440" y="556"/>
                  </a:lnTo>
                  <a:lnTo>
                    <a:pt x="444" y="539"/>
                  </a:lnTo>
                  <a:lnTo>
                    <a:pt x="449" y="521"/>
                  </a:lnTo>
                  <a:lnTo>
                    <a:pt x="453" y="504"/>
                  </a:lnTo>
                  <a:lnTo>
                    <a:pt x="455" y="485"/>
                  </a:lnTo>
                  <a:lnTo>
                    <a:pt x="458" y="467"/>
                  </a:lnTo>
                  <a:lnTo>
                    <a:pt x="461" y="448"/>
                  </a:lnTo>
                  <a:lnTo>
                    <a:pt x="462" y="428"/>
                  </a:lnTo>
                  <a:lnTo>
                    <a:pt x="463" y="409"/>
                  </a:lnTo>
                  <a:lnTo>
                    <a:pt x="463" y="388"/>
                  </a:lnTo>
                  <a:lnTo>
                    <a:pt x="463" y="368"/>
                  </a:lnTo>
                  <a:lnTo>
                    <a:pt x="462" y="348"/>
                  </a:lnTo>
                  <a:lnTo>
                    <a:pt x="461" y="329"/>
                  </a:lnTo>
                  <a:lnTo>
                    <a:pt x="458" y="310"/>
                  </a:lnTo>
                  <a:lnTo>
                    <a:pt x="456" y="290"/>
                  </a:lnTo>
                  <a:lnTo>
                    <a:pt x="453" y="272"/>
                  </a:lnTo>
                  <a:lnTo>
                    <a:pt x="449" y="254"/>
                  </a:lnTo>
                  <a:lnTo>
                    <a:pt x="445" y="236"/>
                  </a:lnTo>
                  <a:lnTo>
                    <a:pt x="441" y="219"/>
                  </a:lnTo>
                  <a:lnTo>
                    <a:pt x="436" y="202"/>
                  </a:lnTo>
                  <a:lnTo>
                    <a:pt x="430" y="186"/>
                  </a:lnTo>
                  <a:lnTo>
                    <a:pt x="424" y="170"/>
                  </a:lnTo>
                  <a:lnTo>
                    <a:pt x="417" y="155"/>
                  </a:lnTo>
                  <a:lnTo>
                    <a:pt x="411" y="140"/>
                  </a:lnTo>
                  <a:lnTo>
                    <a:pt x="404" y="126"/>
                  </a:lnTo>
                  <a:lnTo>
                    <a:pt x="397" y="112"/>
                  </a:lnTo>
                  <a:lnTo>
                    <a:pt x="388" y="100"/>
                  </a:lnTo>
                  <a:lnTo>
                    <a:pt x="380" y="87"/>
                  </a:lnTo>
                  <a:lnTo>
                    <a:pt x="371" y="77"/>
                  </a:lnTo>
                  <a:lnTo>
                    <a:pt x="362" y="66"/>
                  </a:lnTo>
                  <a:lnTo>
                    <a:pt x="353" y="55"/>
                  </a:lnTo>
                  <a:lnTo>
                    <a:pt x="343" y="46"/>
                  </a:lnTo>
                  <a:lnTo>
                    <a:pt x="333" y="38"/>
                  </a:lnTo>
                  <a:lnTo>
                    <a:pt x="323" y="30"/>
                  </a:lnTo>
                  <a:lnTo>
                    <a:pt x="313" y="23"/>
                  </a:lnTo>
                  <a:lnTo>
                    <a:pt x="302" y="17"/>
                  </a:lnTo>
                  <a:lnTo>
                    <a:pt x="291" y="12"/>
                  </a:lnTo>
                  <a:lnTo>
                    <a:pt x="279" y="8"/>
                  </a:lnTo>
                  <a:lnTo>
                    <a:pt x="268" y="4"/>
                  </a:lnTo>
                  <a:lnTo>
                    <a:pt x="256" y="1"/>
                  </a:lnTo>
                  <a:lnTo>
                    <a:pt x="245" y="0"/>
                  </a:lnTo>
                  <a:lnTo>
                    <a:pt x="233" y="0"/>
                  </a:lnTo>
                  <a:lnTo>
                    <a:pt x="220" y="0"/>
                  </a:lnTo>
                  <a:lnTo>
                    <a:pt x="208" y="1"/>
                  </a:lnTo>
                  <a:lnTo>
                    <a:pt x="197" y="4"/>
                  </a:lnTo>
                  <a:lnTo>
                    <a:pt x="185" y="8"/>
                  </a:lnTo>
                  <a:lnTo>
                    <a:pt x="173" y="12"/>
                  </a:lnTo>
                  <a:lnTo>
                    <a:pt x="163" y="17"/>
                  </a:lnTo>
                  <a:lnTo>
                    <a:pt x="152" y="23"/>
                  </a:lnTo>
                  <a:lnTo>
                    <a:pt x="141" y="30"/>
                  </a:lnTo>
                  <a:lnTo>
                    <a:pt x="131" y="38"/>
                  </a:lnTo>
                  <a:lnTo>
                    <a:pt x="120" y="46"/>
                  </a:lnTo>
                  <a:lnTo>
                    <a:pt x="111" y="55"/>
                  </a:lnTo>
                  <a:lnTo>
                    <a:pt x="102" y="66"/>
                  </a:lnTo>
                  <a:lnTo>
                    <a:pt x="92" y="77"/>
                  </a:lnTo>
                  <a:lnTo>
                    <a:pt x="84" y="87"/>
                  </a:lnTo>
                  <a:lnTo>
                    <a:pt x="75" y="100"/>
                  </a:lnTo>
                  <a:lnTo>
                    <a:pt x="68" y="112"/>
                  </a:lnTo>
                  <a:lnTo>
                    <a:pt x="60" y="126"/>
                  </a:lnTo>
                  <a:lnTo>
                    <a:pt x="52" y="140"/>
                  </a:lnTo>
                  <a:lnTo>
                    <a:pt x="45" y="155"/>
                  </a:lnTo>
                  <a:lnTo>
                    <a:pt x="38" y="170"/>
                  </a:lnTo>
                  <a:lnTo>
                    <a:pt x="33" y="186"/>
                  </a:lnTo>
                  <a:lnTo>
                    <a:pt x="28" y="202"/>
                  </a:lnTo>
                  <a:lnTo>
                    <a:pt x="22" y="219"/>
                  </a:lnTo>
                  <a:lnTo>
                    <a:pt x="18" y="236"/>
                  </a:lnTo>
                  <a:lnTo>
                    <a:pt x="14" y="254"/>
                  </a:lnTo>
                  <a:lnTo>
                    <a:pt x="9" y="272"/>
                  </a:lnTo>
                  <a:lnTo>
                    <a:pt x="6" y="290"/>
                  </a:lnTo>
                  <a:lnTo>
                    <a:pt x="4" y="310"/>
                  </a:lnTo>
                  <a:lnTo>
                    <a:pt x="2" y="329"/>
                  </a:lnTo>
                  <a:lnTo>
                    <a:pt x="1" y="348"/>
                  </a:lnTo>
                  <a:lnTo>
                    <a:pt x="0" y="368"/>
                  </a:lnTo>
                  <a:lnTo>
                    <a:pt x="0" y="388"/>
                  </a:lnTo>
                  <a:lnTo>
                    <a:pt x="0" y="409"/>
                  </a:lnTo>
                  <a:lnTo>
                    <a:pt x="1" y="428"/>
                  </a:lnTo>
                  <a:lnTo>
                    <a:pt x="2" y="448"/>
                  </a:lnTo>
                  <a:lnTo>
                    <a:pt x="4" y="467"/>
                  </a:lnTo>
                  <a:lnTo>
                    <a:pt x="6" y="485"/>
                  </a:lnTo>
                  <a:lnTo>
                    <a:pt x="9" y="504"/>
                  </a:lnTo>
                  <a:lnTo>
                    <a:pt x="14" y="521"/>
                  </a:lnTo>
                  <a:lnTo>
                    <a:pt x="18" y="539"/>
                  </a:lnTo>
                  <a:lnTo>
                    <a:pt x="22" y="556"/>
                  </a:lnTo>
                  <a:lnTo>
                    <a:pt x="28" y="573"/>
                  </a:lnTo>
                  <a:lnTo>
                    <a:pt x="33" y="589"/>
                  </a:lnTo>
                  <a:lnTo>
                    <a:pt x="38" y="604"/>
                  </a:lnTo>
                  <a:lnTo>
                    <a:pt x="45" y="619"/>
                  </a:lnTo>
                  <a:lnTo>
                    <a:pt x="52" y="633"/>
                  </a:lnTo>
                  <a:lnTo>
                    <a:pt x="60" y="647"/>
                  </a:lnTo>
                  <a:lnTo>
                    <a:pt x="68" y="661"/>
                  </a:lnTo>
                  <a:lnTo>
                    <a:pt x="75" y="673"/>
                  </a:lnTo>
                  <a:lnTo>
                    <a:pt x="84" y="685"/>
                  </a:lnTo>
                  <a:lnTo>
                    <a:pt x="92" y="697"/>
                  </a:lnTo>
                  <a:lnTo>
                    <a:pt x="102" y="708"/>
                  </a:lnTo>
                  <a:lnTo>
                    <a:pt x="111" y="717"/>
                  </a:lnTo>
                  <a:lnTo>
                    <a:pt x="120" y="727"/>
                  </a:lnTo>
                  <a:lnTo>
                    <a:pt x="131" y="735"/>
                  </a:lnTo>
                  <a:lnTo>
                    <a:pt x="141" y="742"/>
                  </a:lnTo>
                  <a:lnTo>
                    <a:pt x="152" y="750"/>
                  </a:lnTo>
                  <a:lnTo>
                    <a:pt x="163" y="755"/>
                  </a:lnTo>
                  <a:lnTo>
                    <a:pt x="173" y="761"/>
                  </a:lnTo>
                  <a:lnTo>
                    <a:pt x="185" y="765"/>
                  </a:lnTo>
                  <a:lnTo>
                    <a:pt x="197" y="768"/>
                  </a:lnTo>
                  <a:lnTo>
                    <a:pt x="208" y="770"/>
                  </a:lnTo>
                  <a:lnTo>
                    <a:pt x="220" y="772"/>
                  </a:lnTo>
                  <a:lnTo>
                    <a:pt x="233" y="772"/>
                  </a:lnTo>
                  <a:close/>
                </a:path>
              </a:pathLst>
            </a:custGeom>
            <a:solidFill>
              <a:srgbClr val="005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4" name="Freeform 54">
              <a:extLst>
                <a:ext uri="{FF2B5EF4-FFF2-40B4-BE49-F238E27FC236}">
                  <a16:creationId xmlns:a16="http://schemas.microsoft.com/office/drawing/2014/main" id="{437471A2-5D52-4CC8-96F9-3A3158DB5F7D}"/>
                </a:ext>
              </a:extLst>
            </p:cNvPr>
            <p:cNvSpPr>
              <a:spLocks noChangeAspect="1"/>
            </p:cNvSpPr>
            <p:nvPr/>
          </p:nvSpPr>
          <p:spPr bwMode="black">
            <a:xfrm>
              <a:off x="1777" y="3685"/>
              <a:ext cx="104" cy="213"/>
            </a:xfrm>
            <a:custGeom>
              <a:avLst/>
              <a:gdLst>
                <a:gd name="T0" fmla="*/ 0 w 628"/>
                <a:gd name="T1" fmla="*/ 0 h 1282"/>
                <a:gd name="T2" fmla="*/ 91 w 628"/>
                <a:gd name="T3" fmla="*/ 160 h 1282"/>
                <a:gd name="T4" fmla="*/ 91 w 628"/>
                <a:gd name="T5" fmla="*/ 8 h 1282"/>
                <a:gd name="T6" fmla="*/ 104 w 628"/>
                <a:gd name="T7" fmla="*/ 8 h 1282"/>
                <a:gd name="T8" fmla="*/ 104 w 628"/>
                <a:gd name="T9" fmla="*/ 213 h 1282"/>
                <a:gd name="T10" fmla="*/ 13 w 628"/>
                <a:gd name="T11" fmla="*/ 53 h 1282"/>
                <a:gd name="T12" fmla="*/ 13 w 628"/>
                <a:gd name="T13" fmla="*/ 204 h 1282"/>
                <a:gd name="T14" fmla="*/ 0 w 628"/>
                <a:gd name="T15" fmla="*/ 204 h 1282"/>
                <a:gd name="T16" fmla="*/ 0 w 628"/>
                <a:gd name="T17" fmla="*/ 0 h 12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28" h="1282">
                  <a:moveTo>
                    <a:pt x="0" y="0"/>
                  </a:moveTo>
                  <a:lnTo>
                    <a:pt x="552" y="964"/>
                  </a:lnTo>
                  <a:lnTo>
                    <a:pt x="552" y="51"/>
                  </a:lnTo>
                  <a:lnTo>
                    <a:pt x="628" y="51"/>
                  </a:lnTo>
                  <a:lnTo>
                    <a:pt x="628" y="1282"/>
                  </a:lnTo>
                  <a:lnTo>
                    <a:pt x="77" y="321"/>
                  </a:lnTo>
                  <a:lnTo>
                    <a:pt x="77" y="1229"/>
                  </a:lnTo>
                  <a:lnTo>
                    <a:pt x="0" y="1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5" name="Freeform 55">
              <a:extLst>
                <a:ext uri="{FF2B5EF4-FFF2-40B4-BE49-F238E27FC236}">
                  <a16:creationId xmlns:a16="http://schemas.microsoft.com/office/drawing/2014/main" id="{93EB712C-7E96-443C-9A37-38C8D34E8D7A}"/>
                </a:ext>
              </a:extLst>
            </p:cNvPr>
            <p:cNvSpPr>
              <a:spLocks noChangeAspect="1" noEditPoints="1"/>
            </p:cNvSpPr>
            <p:nvPr/>
          </p:nvSpPr>
          <p:spPr bwMode="black">
            <a:xfrm>
              <a:off x="1897" y="3764"/>
              <a:ext cx="73" cy="129"/>
            </a:xfrm>
            <a:custGeom>
              <a:avLst/>
              <a:gdLst>
                <a:gd name="T0" fmla="*/ 39 w 440"/>
                <a:gd name="T1" fmla="*/ 20 h 772"/>
                <a:gd name="T2" fmla="*/ 43 w 440"/>
                <a:gd name="T3" fmla="*/ 21 h 772"/>
                <a:gd name="T4" fmla="*/ 47 w 440"/>
                <a:gd name="T5" fmla="*/ 23 h 772"/>
                <a:gd name="T6" fmla="*/ 50 w 440"/>
                <a:gd name="T7" fmla="*/ 26 h 772"/>
                <a:gd name="T8" fmla="*/ 54 w 440"/>
                <a:gd name="T9" fmla="*/ 32 h 772"/>
                <a:gd name="T10" fmla="*/ 58 w 440"/>
                <a:gd name="T11" fmla="*/ 42 h 772"/>
                <a:gd name="T12" fmla="*/ 61 w 440"/>
                <a:gd name="T13" fmla="*/ 55 h 772"/>
                <a:gd name="T14" fmla="*/ 61 w 440"/>
                <a:gd name="T15" fmla="*/ 68 h 772"/>
                <a:gd name="T16" fmla="*/ 60 w 440"/>
                <a:gd name="T17" fmla="*/ 81 h 772"/>
                <a:gd name="T18" fmla="*/ 56 w 440"/>
                <a:gd name="T19" fmla="*/ 93 h 772"/>
                <a:gd name="T20" fmla="*/ 51 w 440"/>
                <a:gd name="T21" fmla="*/ 102 h 772"/>
                <a:gd name="T22" fmla="*/ 48 w 440"/>
                <a:gd name="T23" fmla="*/ 105 h 772"/>
                <a:gd name="T24" fmla="*/ 45 w 440"/>
                <a:gd name="T25" fmla="*/ 108 h 772"/>
                <a:gd name="T26" fmla="*/ 41 w 440"/>
                <a:gd name="T27" fmla="*/ 109 h 772"/>
                <a:gd name="T28" fmla="*/ 36 w 440"/>
                <a:gd name="T29" fmla="*/ 110 h 772"/>
                <a:gd name="T30" fmla="*/ 32 w 440"/>
                <a:gd name="T31" fmla="*/ 109 h 772"/>
                <a:gd name="T32" fmla="*/ 29 w 440"/>
                <a:gd name="T33" fmla="*/ 108 h 772"/>
                <a:gd name="T34" fmla="*/ 25 w 440"/>
                <a:gd name="T35" fmla="*/ 105 h 772"/>
                <a:gd name="T36" fmla="*/ 22 w 440"/>
                <a:gd name="T37" fmla="*/ 101 h 772"/>
                <a:gd name="T38" fmla="*/ 17 w 440"/>
                <a:gd name="T39" fmla="*/ 92 h 772"/>
                <a:gd name="T40" fmla="*/ 14 w 440"/>
                <a:gd name="T41" fmla="*/ 81 h 772"/>
                <a:gd name="T42" fmla="*/ 13 w 440"/>
                <a:gd name="T43" fmla="*/ 68 h 772"/>
                <a:gd name="T44" fmla="*/ 13 w 440"/>
                <a:gd name="T45" fmla="*/ 55 h 772"/>
                <a:gd name="T46" fmla="*/ 15 w 440"/>
                <a:gd name="T47" fmla="*/ 43 h 772"/>
                <a:gd name="T48" fmla="*/ 19 w 440"/>
                <a:gd name="T49" fmla="*/ 33 h 772"/>
                <a:gd name="T50" fmla="*/ 25 w 440"/>
                <a:gd name="T51" fmla="*/ 25 h 772"/>
                <a:gd name="T52" fmla="*/ 29 w 440"/>
                <a:gd name="T53" fmla="*/ 21 h 772"/>
                <a:gd name="T54" fmla="*/ 33 w 440"/>
                <a:gd name="T55" fmla="*/ 20 h 772"/>
                <a:gd name="T56" fmla="*/ 36 w 440"/>
                <a:gd name="T57" fmla="*/ 20 h 772"/>
                <a:gd name="T58" fmla="*/ 60 w 440"/>
                <a:gd name="T59" fmla="*/ 21 h 772"/>
                <a:gd name="T60" fmla="*/ 56 w 440"/>
                <a:gd name="T61" fmla="*/ 14 h 772"/>
                <a:gd name="T62" fmla="*/ 52 w 440"/>
                <a:gd name="T63" fmla="*/ 9 h 772"/>
                <a:gd name="T64" fmla="*/ 47 w 440"/>
                <a:gd name="T65" fmla="*/ 4 h 772"/>
                <a:gd name="T66" fmla="*/ 42 w 440"/>
                <a:gd name="T67" fmla="*/ 2 h 772"/>
                <a:gd name="T68" fmla="*/ 37 w 440"/>
                <a:gd name="T69" fmla="*/ 0 h 772"/>
                <a:gd name="T70" fmla="*/ 31 w 440"/>
                <a:gd name="T71" fmla="*/ 0 h 772"/>
                <a:gd name="T72" fmla="*/ 25 w 440"/>
                <a:gd name="T73" fmla="*/ 2 h 772"/>
                <a:gd name="T74" fmla="*/ 20 w 440"/>
                <a:gd name="T75" fmla="*/ 5 h 772"/>
                <a:gd name="T76" fmla="*/ 16 w 440"/>
                <a:gd name="T77" fmla="*/ 10 h 772"/>
                <a:gd name="T78" fmla="*/ 12 w 440"/>
                <a:gd name="T79" fmla="*/ 15 h 772"/>
                <a:gd name="T80" fmla="*/ 8 w 440"/>
                <a:gd name="T81" fmla="*/ 22 h 772"/>
                <a:gd name="T82" fmla="*/ 5 w 440"/>
                <a:gd name="T83" fmla="*/ 29 h 772"/>
                <a:gd name="T84" fmla="*/ 1 w 440"/>
                <a:gd name="T85" fmla="*/ 46 h 772"/>
                <a:gd name="T86" fmla="*/ 0 w 440"/>
                <a:gd name="T87" fmla="*/ 65 h 772"/>
                <a:gd name="T88" fmla="*/ 1 w 440"/>
                <a:gd name="T89" fmla="*/ 83 h 772"/>
                <a:gd name="T90" fmla="*/ 5 w 440"/>
                <a:gd name="T91" fmla="*/ 100 h 772"/>
                <a:gd name="T92" fmla="*/ 8 w 440"/>
                <a:gd name="T93" fmla="*/ 107 h 772"/>
                <a:gd name="T94" fmla="*/ 12 w 440"/>
                <a:gd name="T95" fmla="*/ 114 h 772"/>
                <a:gd name="T96" fmla="*/ 16 w 440"/>
                <a:gd name="T97" fmla="*/ 119 h 772"/>
                <a:gd name="T98" fmla="*/ 20 w 440"/>
                <a:gd name="T99" fmla="*/ 124 h 772"/>
                <a:gd name="T100" fmla="*/ 25 w 440"/>
                <a:gd name="T101" fmla="*/ 127 h 772"/>
                <a:gd name="T102" fmla="*/ 31 w 440"/>
                <a:gd name="T103" fmla="*/ 129 h 772"/>
                <a:gd name="T104" fmla="*/ 37 w 440"/>
                <a:gd name="T105" fmla="*/ 129 h 772"/>
                <a:gd name="T106" fmla="*/ 42 w 440"/>
                <a:gd name="T107" fmla="*/ 128 h 772"/>
                <a:gd name="T108" fmla="*/ 47 w 440"/>
                <a:gd name="T109" fmla="*/ 125 h 772"/>
                <a:gd name="T110" fmla="*/ 52 w 440"/>
                <a:gd name="T111" fmla="*/ 121 h 772"/>
                <a:gd name="T112" fmla="*/ 56 w 440"/>
                <a:gd name="T113" fmla="*/ 116 h 772"/>
                <a:gd name="T114" fmla="*/ 60 w 440"/>
                <a:gd name="T115" fmla="*/ 109 h 772"/>
                <a:gd name="T116" fmla="*/ 73 w 440"/>
                <a:gd name="T117" fmla="*/ 3 h 77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40" h="772">
                  <a:moveTo>
                    <a:pt x="219" y="117"/>
                  </a:moveTo>
                  <a:lnTo>
                    <a:pt x="228" y="117"/>
                  </a:lnTo>
                  <a:lnTo>
                    <a:pt x="237" y="118"/>
                  </a:lnTo>
                  <a:lnTo>
                    <a:pt x="245" y="119"/>
                  </a:lnTo>
                  <a:lnTo>
                    <a:pt x="253" y="121"/>
                  </a:lnTo>
                  <a:lnTo>
                    <a:pt x="260" y="124"/>
                  </a:lnTo>
                  <a:lnTo>
                    <a:pt x="268" y="127"/>
                  </a:lnTo>
                  <a:lnTo>
                    <a:pt x="275" y="132"/>
                  </a:lnTo>
                  <a:lnTo>
                    <a:pt x="282" y="137"/>
                  </a:lnTo>
                  <a:lnTo>
                    <a:pt x="288" y="141"/>
                  </a:lnTo>
                  <a:lnTo>
                    <a:pt x="295" y="148"/>
                  </a:lnTo>
                  <a:lnTo>
                    <a:pt x="301" y="154"/>
                  </a:lnTo>
                  <a:lnTo>
                    <a:pt x="308" y="161"/>
                  </a:lnTo>
                  <a:lnTo>
                    <a:pt x="319" y="176"/>
                  </a:lnTo>
                  <a:lnTo>
                    <a:pt x="328" y="193"/>
                  </a:lnTo>
                  <a:lnTo>
                    <a:pt x="338" y="211"/>
                  </a:lnTo>
                  <a:lnTo>
                    <a:pt x="346" y="232"/>
                  </a:lnTo>
                  <a:lnTo>
                    <a:pt x="352" y="254"/>
                  </a:lnTo>
                  <a:lnTo>
                    <a:pt x="358" y="277"/>
                  </a:lnTo>
                  <a:lnTo>
                    <a:pt x="362" y="301"/>
                  </a:lnTo>
                  <a:lnTo>
                    <a:pt x="365" y="327"/>
                  </a:lnTo>
                  <a:lnTo>
                    <a:pt x="367" y="353"/>
                  </a:lnTo>
                  <a:lnTo>
                    <a:pt x="368" y="381"/>
                  </a:lnTo>
                  <a:lnTo>
                    <a:pt x="367" y="408"/>
                  </a:lnTo>
                  <a:lnTo>
                    <a:pt x="366" y="435"/>
                  </a:lnTo>
                  <a:lnTo>
                    <a:pt x="363" y="462"/>
                  </a:lnTo>
                  <a:lnTo>
                    <a:pt x="359" y="487"/>
                  </a:lnTo>
                  <a:lnTo>
                    <a:pt x="353" y="511"/>
                  </a:lnTo>
                  <a:lnTo>
                    <a:pt x="347" y="534"/>
                  </a:lnTo>
                  <a:lnTo>
                    <a:pt x="339" y="556"/>
                  </a:lnTo>
                  <a:lnTo>
                    <a:pt x="331" y="575"/>
                  </a:lnTo>
                  <a:lnTo>
                    <a:pt x="321" y="593"/>
                  </a:lnTo>
                  <a:lnTo>
                    <a:pt x="310" y="610"/>
                  </a:lnTo>
                  <a:lnTo>
                    <a:pt x="304" y="617"/>
                  </a:lnTo>
                  <a:lnTo>
                    <a:pt x="297" y="624"/>
                  </a:lnTo>
                  <a:lnTo>
                    <a:pt x="291" y="630"/>
                  </a:lnTo>
                  <a:lnTo>
                    <a:pt x="284" y="636"/>
                  </a:lnTo>
                  <a:lnTo>
                    <a:pt x="278" y="641"/>
                  </a:lnTo>
                  <a:lnTo>
                    <a:pt x="270" y="645"/>
                  </a:lnTo>
                  <a:lnTo>
                    <a:pt x="263" y="649"/>
                  </a:lnTo>
                  <a:lnTo>
                    <a:pt x="254" y="653"/>
                  </a:lnTo>
                  <a:lnTo>
                    <a:pt x="246" y="655"/>
                  </a:lnTo>
                  <a:lnTo>
                    <a:pt x="238" y="657"/>
                  </a:lnTo>
                  <a:lnTo>
                    <a:pt x="229" y="658"/>
                  </a:lnTo>
                  <a:lnTo>
                    <a:pt x="219" y="658"/>
                  </a:lnTo>
                  <a:lnTo>
                    <a:pt x="211" y="658"/>
                  </a:lnTo>
                  <a:lnTo>
                    <a:pt x="203" y="657"/>
                  </a:lnTo>
                  <a:lnTo>
                    <a:pt x="195" y="655"/>
                  </a:lnTo>
                  <a:lnTo>
                    <a:pt x="187" y="653"/>
                  </a:lnTo>
                  <a:lnTo>
                    <a:pt x="179" y="649"/>
                  </a:lnTo>
                  <a:lnTo>
                    <a:pt x="172" y="645"/>
                  </a:lnTo>
                  <a:lnTo>
                    <a:pt x="165" y="640"/>
                  </a:lnTo>
                  <a:lnTo>
                    <a:pt x="158" y="634"/>
                  </a:lnTo>
                  <a:lnTo>
                    <a:pt x="151" y="629"/>
                  </a:lnTo>
                  <a:lnTo>
                    <a:pt x="146" y="622"/>
                  </a:lnTo>
                  <a:lnTo>
                    <a:pt x="139" y="615"/>
                  </a:lnTo>
                  <a:lnTo>
                    <a:pt x="134" y="607"/>
                  </a:lnTo>
                  <a:lnTo>
                    <a:pt x="123" y="590"/>
                  </a:lnTo>
                  <a:lnTo>
                    <a:pt x="114" y="572"/>
                  </a:lnTo>
                  <a:lnTo>
                    <a:pt x="105" y="551"/>
                  </a:lnTo>
                  <a:lnTo>
                    <a:pt x="97" y="530"/>
                  </a:lnTo>
                  <a:lnTo>
                    <a:pt x="91" y="506"/>
                  </a:lnTo>
                  <a:lnTo>
                    <a:pt x="85" y="482"/>
                  </a:lnTo>
                  <a:lnTo>
                    <a:pt x="82" y="457"/>
                  </a:lnTo>
                  <a:lnTo>
                    <a:pt x="79" y="432"/>
                  </a:lnTo>
                  <a:lnTo>
                    <a:pt x="77" y="405"/>
                  </a:lnTo>
                  <a:lnTo>
                    <a:pt x="77" y="378"/>
                  </a:lnTo>
                  <a:lnTo>
                    <a:pt x="77" y="353"/>
                  </a:lnTo>
                  <a:lnTo>
                    <a:pt x="79" y="327"/>
                  </a:lnTo>
                  <a:lnTo>
                    <a:pt x="82" y="303"/>
                  </a:lnTo>
                  <a:lnTo>
                    <a:pt x="87" y="279"/>
                  </a:lnTo>
                  <a:lnTo>
                    <a:pt x="92" y="257"/>
                  </a:lnTo>
                  <a:lnTo>
                    <a:pt x="98" y="234"/>
                  </a:lnTo>
                  <a:lnTo>
                    <a:pt x="107" y="215"/>
                  </a:lnTo>
                  <a:lnTo>
                    <a:pt x="116" y="195"/>
                  </a:lnTo>
                  <a:lnTo>
                    <a:pt x="125" y="178"/>
                  </a:lnTo>
                  <a:lnTo>
                    <a:pt x="136" y="163"/>
                  </a:lnTo>
                  <a:lnTo>
                    <a:pt x="148" y="149"/>
                  </a:lnTo>
                  <a:lnTo>
                    <a:pt x="161" y="138"/>
                  </a:lnTo>
                  <a:lnTo>
                    <a:pt x="168" y="133"/>
                  </a:lnTo>
                  <a:lnTo>
                    <a:pt x="174" y="128"/>
                  </a:lnTo>
                  <a:lnTo>
                    <a:pt x="182" y="125"/>
                  </a:lnTo>
                  <a:lnTo>
                    <a:pt x="188" y="122"/>
                  </a:lnTo>
                  <a:lnTo>
                    <a:pt x="196" y="119"/>
                  </a:lnTo>
                  <a:lnTo>
                    <a:pt x="204" y="118"/>
                  </a:lnTo>
                  <a:lnTo>
                    <a:pt x="212" y="117"/>
                  </a:lnTo>
                  <a:lnTo>
                    <a:pt x="219" y="117"/>
                  </a:lnTo>
                  <a:close/>
                  <a:moveTo>
                    <a:pt x="440" y="20"/>
                  </a:moveTo>
                  <a:lnTo>
                    <a:pt x="363" y="20"/>
                  </a:lnTo>
                  <a:lnTo>
                    <a:pt x="363" y="124"/>
                  </a:lnTo>
                  <a:lnTo>
                    <a:pt x="355" y="110"/>
                  </a:lnTo>
                  <a:lnTo>
                    <a:pt x="348" y="96"/>
                  </a:lnTo>
                  <a:lnTo>
                    <a:pt x="340" y="84"/>
                  </a:lnTo>
                  <a:lnTo>
                    <a:pt x="332" y="72"/>
                  </a:lnTo>
                  <a:lnTo>
                    <a:pt x="323" y="61"/>
                  </a:lnTo>
                  <a:lnTo>
                    <a:pt x="314" y="51"/>
                  </a:lnTo>
                  <a:lnTo>
                    <a:pt x="305" y="41"/>
                  </a:lnTo>
                  <a:lnTo>
                    <a:pt x="295" y="33"/>
                  </a:lnTo>
                  <a:lnTo>
                    <a:pt x="285" y="25"/>
                  </a:lnTo>
                  <a:lnTo>
                    <a:pt x="275" y="18"/>
                  </a:lnTo>
                  <a:lnTo>
                    <a:pt x="265" y="13"/>
                  </a:lnTo>
                  <a:lnTo>
                    <a:pt x="255" y="9"/>
                  </a:lnTo>
                  <a:lnTo>
                    <a:pt x="244" y="4"/>
                  </a:lnTo>
                  <a:lnTo>
                    <a:pt x="233" y="2"/>
                  </a:lnTo>
                  <a:lnTo>
                    <a:pt x="223" y="0"/>
                  </a:lnTo>
                  <a:lnTo>
                    <a:pt x="212" y="0"/>
                  </a:lnTo>
                  <a:lnTo>
                    <a:pt x="200" y="0"/>
                  </a:lnTo>
                  <a:lnTo>
                    <a:pt x="188" y="1"/>
                  </a:lnTo>
                  <a:lnTo>
                    <a:pt x="176" y="4"/>
                  </a:lnTo>
                  <a:lnTo>
                    <a:pt x="164" y="8"/>
                  </a:lnTo>
                  <a:lnTo>
                    <a:pt x="153" y="12"/>
                  </a:lnTo>
                  <a:lnTo>
                    <a:pt x="143" y="17"/>
                  </a:lnTo>
                  <a:lnTo>
                    <a:pt x="133" y="24"/>
                  </a:lnTo>
                  <a:lnTo>
                    <a:pt x="123" y="31"/>
                  </a:lnTo>
                  <a:lnTo>
                    <a:pt x="114" y="39"/>
                  </a:lnTo>
                  <a:lnTo>
                    <a:pt x="104" y="47"/>
                  </a:lnTo>
                  <a:lnTo>
                    <a:pt x="95" y="57"/>
                  </a:lnTo>
                  <a:lnTo>
                    <a:pt x="87" y="68"/>
                  </a:lnTo>
                  <a:lnTo>
                    <a:pt x="78" y="79"/>
                  </a:lnTo>
                  <a:lnTo>
                    <a:pt x="70" y="91"/>
                  </a:lnTo>
                  <a:lnTo>
                    <a:pt x="63" y="102"/>
                  </a:lnTo>
                  <a:lnTo>
                    <a:pt x="56" y="115"/>
                  </a:lnTo>
                  <a:lnTo>
                    <a:pt x="50" y="129"/>
                  </a:lnTo>
                  <a:lnTo>
                    <a:pt x="43" y="143"/>
                  </a:lnTo>
                  <a:lnTo>
                    <a:pt x="38" y="159"/>
                  </a:lnTo>
                  <a:lnTo>
                    <a:pt x="31" y="174"/>
                  </a:lnTo>
                  <a:lnTo>
                    <a:pt x="23" y="206"/>
                  </a:lnTo>
                  <a:lnTo>
                    <a:pt x="14" y="239"/>
                  </a:lnTo>
                  <a:lnTo>
                    <a:pt x="8" y="275"/>
                  </a:lnTo>
                  <a:lnTo>
                    <a:pt x="3" y="312"/>
                  </a:lnTo>
                  <a:lnTo>
                    <a:pt x="1" y="350"/>
                  </a:lnTo>
                  <a:lnTo>
                    <a:pt x="0" y="388"/>
                  </a:lnTo>
                  <a:lnTo>
                    <a:pt x="1" y="426"/>
                  </a:lnTo>
                  <a:lnTo>
                    <a:pt x="3" y="463"/>
                  </a:lnTo>
                  <a:lnTo>
                    <a:pt x="9" y="498"/>
                  </a:lnTo>
                  <a:lnTo>
                    <a:pt x="14" y="533"/>
                  </a:lnTo>
                  <a:lnTo>
                    <a:pt x="23" y="566"/>
                  </a:lnTo>
                  <a:lnTo>
                    <a:pt x="33" y="599"/>
                  </a:lnTo>
                  <a:lnTo>
                    <a:pt x="38" y="614"/>
                  </a:lnTo>
                  <a:lnTo>
                    <a:pt x="44" y="628"/>
                  </a:lnTo>
                  <a:lnTo>
                    <a:pt x="50" y="642"/>
                  </a:lnTo>
                  <a:lnTo>
                    <a:pt x="56" y="656"/>
                  </a:lnTo>
                  <a:lnTo>
                    <a:pt x="64" y="669"/>
                  </a:lnTo>
                  <a:lnTo>
                    <a:pt x="71" y="682"/>
                  </a:lnTo>
                  <a:lnTo>
                    <a:pt x="79" y="693"/>
                  </a:lnTo>
                  <a:lnTo>
                    <a:pt x="87" y="704"/>
                  </a:lnTo>
                  <a:lnTo>
                    <a:pt x="95" y="714"/>
                  </a:lnTo>
                  <a:lnTo>
                    <a:pt x="104" y="724"/>
                  </a:lnTo>
                  <a:lnTo>
                    <a:pt x="114" y="732"/>
                  </a:lnTo>
                  <a:lnTo>
                    <a:pt x="123" y="741"/>
                  </a:lnTo>
                  <a:lnTo>
                    <a:pt x="133" y="748"/>
                  </a:lnTo>
                  <a:lnTo>
                    <a:pt x="143" y="754"/>
                  </a:lnTo>
                  <a:lnTo>
                    <a:pt x="153" y="759"/>
                  </a:lnTo>
                  <a:lnTo>
                    <a:pt x="163" y="764"/>
                  </a:lnTo>
                  <a:lnTo>
                    <a:pt x="175" y="768"/>
                  </a:lnTo>
                  <a:lnTo>
                    <a:pt x="186" y="770"/>
                  </a:lnTo>
                  <a:lnTo>
                    <a:pt x="198" y="771"/>
                  </a:lnTo>
                  <a:lnTo>
                    <a:pt x="210" y="772"/>
                  </a:lnTo>
                  <a:lnTo>
                    <a:pt x="220" y="772"/>
                  </a:lnTo>
                  <a:lnTo>
                    <a:pt x="232" y="770"/>
                  </a:lnTo>
                  <a:lnTo>
                    <a:pt x="243" y="768"/>
                  </a:lnTo>
                  <a:lnTo>
                    <a:pt x="254" y="765"/>
                  </a:lnTo>
                  <a:lnTo>
                    <a:pt x="265" y="761"/>
                  </a:lnTo>
                  <a:lnTo>
                    <a:pt x="275" y="755"/>
                  </a:lnTo>
                  <a:lnTo>
                    <a:pt x="285" y="750"/>
                  </a:lnTo>
                  <a:lnTo>
                    <a:pt x="295" y="742"/>
                  </a:lnTo>
                  <a:lnTo>
                    <a:pt x="305" y="735"/>
                  </a:lnTo>
                  <a:lnTo>
                    <a:pt x="313" y="725"/>
                  </a:lnTo>
                  <a:lnTo>
                    <a:pt x="322" y="715"/>
                  </a:lnTo>
                  <a:lnTo>
                    <a:pt x="331" y="704"/>
                  </a:lnTo>
                  <a:lnTo>
                    <a:pt x="339" y="693"/>
                  </a:lnTo>
                  <a:lnTo>
                    <a:pt x="348" y="680"/>
                  </a:lnTo>
                  <a:lnTo>
                    <a:pt x="355" y="666"/>
                  </a:lnTo>
                  <a:lnTo>
                    <a:pt x="363" y="651"/>
                  </a:lnTo>
                  <a:lnTo>
                    <a:pt x="363" y="754"/>
                  </a:lnTo>
                  <a:lnTo>
                    <a:pt x="440" y="754"/>
                  </a:lnTo>
                  <a:lnTo>
                    <a:pt x="440" y="20"/>
                  </a:lnTo>
                  <a:close/>
                </a:path>
              </a:pathLst>
            </a:custGeom>
            <a:solidFill>
              <a:srgbClr val="005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6" name="Freeform 56">
              <a:extLst>
                <a:ext uri="{FF2B5EF4-FFF2-40B4-BE49-F238E27FC236}">
                  <a16:creationId xmlns:a16="http://schemas.microsoft.com/office/drawing/2014/main" id="{4A5DB8EE-6433-4407-BC33-58FA2744384C}"/>
                </a:ext>
              </a:extLst>
            </p:cNvPr>
            <p:cNvSpPr>
              <a:spLocks noChangeAspect="1"/>
            </p:cNvSpPr>
            <p:nvPr/>
          </p:nvSpPr>
          <p:spPr bwMode="black">
            <a:xfrm>
              <a:off x="1986" y="3723"/>
              <a:ext cx="33" cy="167"/>
            </a:xfrm>
            <a:custGeom>
              <a:avLst/>
              <a:gdLst>
                <a:gd name="T0" fmla="*/ 20 w 198"/>
                <a:gd name="T1" fmla="*/ 167 h 998"/>
                <a:gd name="T2" fmla="*/ 8 w 198"/>
                <a:gd name="T3" fmla="*/ 167 h 998"/>
                <a:gd name="T4" fmla="*/ 8 w 198"/>
                <a:gd name="T5" fmla="*/ 63 h 998"/>
                <a:gd name="T6" fmla="*/ 0 w 198"/>
                <a:gd name="T7" fmla="*/ 63 h 998"/>
                <a:gd name="T8" fmla="*/ 0 w 198"/>
                <a:gd name="T9" fmla="*/ 44 h 998"/>
                <a:gd name="T10" fmla="*/ 8 w 198"/>
                <a:gd name="T11" fmla="*/ 44 h 998"/>
                <a:gd name="T12" fmla="*/ 8 w 198"/>
                <a:gd name="T13" fmla="*/ 0 h 998"/>
                <a:gd name="T14" fmla="*/ 20 w 198"/>
                <a:gd name="T15" fmla="*/ 0 h 998"/>
                <a:gd name="T16" fmla="*/ 20 w 198"/>
                <a:gd name="T17" fmla="*/ 44 h 998"/>
                <a:gd name="T18" fmla="*/ 33 w 198"/>
                <a:gd name="T19" fmla="*/ 44 h 998"/>
                <a:gd name="T20" fmla="*/ 33 w 198"/>
                <a:gd name="T21" fmla="*/ 63 h 998"/>
                <a:gd name="T22" fmla="*/ 20 w 198"/>
                <a:gd name="T23" fmla="*/ 63 h 998"/>
                <a:gd name="T24" fmla="*/ 20 w 198"/>
                <a:gd name="T25" fmla="*/ 167 h 9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8" h="998">
                  <a:moveTo>
                    <a:pt x="122" y="998"/>
                  </a:moveTo>
                  <a:lnTo>
                    <a:pt x="45" y="998"/>
                  </a:lnTo>
                  <a:lnTo>
                    <a:pt x="45" y="379"/>
                  </a:lnTo>
                  <a:lnTo>
                    <a:pt x="0" y="379"/>
                  </a:lnTo>
                  <a:lnTo>
                    <a:pt x="0" y="264"/>
                  </a:lnTo>
                  <a:lnTo>
                    <a:pt x="45" y="264"/>
                  </a:lnTo>
                  <a:lnTo>
                    <a:pt x="45" y="0"/>
                  </a:lnTo>
                  <a:lnTo>
                    <a:pt x="122" y="0"/>
                  </a:lnTo>
                  <a:lnTo>
                    <a:pt x="122" y="264"/>
                  </a:lnTo>
                  <a:lnTo>
                    <a:pt x="198" y="264"/>
                  </a:lnTo>
                  <a:lnTo>
                    <a:pt x="198" y="379"/>
                  </a:lnTo>
                  <a:lnTo>
                    <a:pt x="122" y="379"/>
                  </a:lnTo>
                  <a:lnTo>
                    <a:pt x="122" y="998"/>
                  </a:lnTo>
                  <a:close/>
                </a:path>
              </a:pathLst>
            </a:custGeom>
            <a:solidFill>
              <a:srgbClr val="005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7" name="Freeform 57">
              <a:extLst>
                <a:ext uri="{FF2B5EF4-FFF2-40B4-BE49-F238E27FC236}">
                  <a16:creationId xmlns:a16="http://schemas.microsoft.com/office/drawing/2014/main" id="{8565FD4B-EE32-46D6-95FB-83C31E7D9C10}"/>
                </a:ext>
              </a:extLst>
            </p:cNvPr>
            <p:cNvSpPr>
              <a:spLocks noChangeAspect="1" noEditPoints="1"/>
            </p:cNvSpPr>
            <p:nvPr/>
          </p:nvSpPr>
          <p:spPr bwMode="black">
            <a:xfrm>
              <a:off x="2030" y="3707"/>
              <a:ext cx="18" cy="183"/>
            </a:xfrm>
            <a:custGeom>
              <a:avLst/>
              <a:gdLst>
                <a:gd name="T0" fmla="*/ 3 w 108"/>
                <a:gd name="T1" fmla="*/ 183 h 1098"/>
                <a:gd name="T2" fmla="*/ 15 w 108"/>
                <a:gd name="T3" fmla="*/ 61 h 1098"/>
                <a:gd name="T4" fmla="*/ 18 w 108"/>
                <a:gd name="T5" fmla="*/ 15 h 1098"/>
                <a:gd name="T6" fmla="*/ 18 w 108"/>
                <a:gd name="T7" fmla="*/ 18 h 1098"/>
                <a:gd name="T8" fmla="*/ 17 w 108"/>
                <a:gd name="T9" fmla="*/ 20 h 1098"/>
                <a:gd name="T10" fmla="*/ 16 w 108"/>
                <a:gd name="T11" fmla="*/ 23 h 1098"/>
                <a:gd name="T12" fmla="*/ 15 w 108"/>
                <a:gd name="T13" fmla="*/ 25 h 1098"/>
                <a:gd name="T14" fmla="*/ 14 w 108"/>
                <a:gd name="T15" fmla="*/ 27 h 1098"/>
                <a:gd name="T16" fmla="*/ 12 w 108"/>
                <a:gd name="T17" fmla="*/ 28 h 1098"/>
                <a:gd name="T18" fmla="*/ 11 w 108"/>
                <a:gd name="T19" fmla="*/ 29 h 1098"/>
                <a:gd name="T20" fmla="*/ 9 w 108"/>
                <a:gd name="T21" fmla="*/ 30 h 1098"/>
                <a:gd name="T22" fmla="*/ 7 w 108"/>
                <a:gd name="T23" fmla="*/ 29 h 1098"/>
                <a:gd name="T24" fmla="*/ 6 w 108"/>
                <a:gd name="T25" fmla="*/ 28 h 1098"/>
                <a:gd name="T26" fmla="*/ 4 w 108"/>
                <a:gd name="T27" fmla="*/ 27 h 1098"/>
                <a:gd name="T28" fmla="*/ 3 w 108"/>
                <a:gd name="T29" fmla="*/ 25 h 1098"/>
                <a:gd name="T30" fmla="*/ 2 w 108"/>
                <a:gd name="T31" fmla="*/ 23 h 1098"/>
                <a:gd name="T32" fmla="*/ 1 w 108"/>
                <a:gd name="T33" fmla="*/ 20 h 1098"/>
                <a:gd name="T34" fmla="*/ 0 w 108"/>
                <a:gd name="T35" fmla="*/ 15 h 1098"/>
                <a:gd name="T36" fmla="*/ 1 w 108"/>
                <a:gd name="T37" fmla="*/ 9 h 1098"/>
                <a:gd name="T38" fmla="*/ 2 w 108"/>
                <a:gd name="T39" fmla="*/ 7 h 1098"/>
                <a:gd name="T40" fmla="*/ 3 w 108"/>
                <a:gd name="T41" fmla="*/ 4 h 1098"/>
                <a:gd name="T42" fmla="*/ 4 w 108"/>
                <a:gd name="T43" fmla="*/ 3 h 1098"/>
                <a:gd name="T44" fmla="*/ 6 w 108"/>
                <a:gd name="T45" fmla="*/ 1 h 1098"/>
                <a:gd name="T46" fmla="*/ 7 w 108"/>
                <a:gd name="T47" fmla="*/ 0 h 1098"/>
                <a:gd name="T48" fmla="*/ 9 w 108"/>
                <a:gd name="T49" fmla="*/ 0 h 1098"/>
                <a:gd name="T50" fmla="*/ 11 w 108"/>
                <a:gd name="T51" fmla="*/ 0 h 1098"/>
                <a:gd name="T52" fmla="*/ 12 w 108"/>
                <a:gd name="T53" fmla="*/ 1 h 1098"/>
                <a:gd name="T54" fmla="*/ 14 w 108"/>
                <a:gd name="T55" fmla="*/ 3 h 1098"/>
                <a:gd name="T56" fmla="*/ 15 w 108"/>
                <a:gd name="T57" fmla="*/ 4 h 1098"/>
                <a:gd name="T58" fmla="*/ 16 w 108"/>
                <a:gd name="T59" fmla="*/ 7 h 1098"/>
                <a:gd name="T60" fmla="*/ 17 w 108"/>
                <a:gd name="T61" fmla="*/ 9 h 1098"/>
                <a:gd name="T62" fmla="*/ 18 w 108"/>
                <a:gd name="T63" fmla="*/ 12 h 1098"/>
                <a:gd name="T64" fmla="*/ 18 w 108"/>
                <a:gd name="T65" fmla="*/ 15 h 10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8" h="1098">
                  <a:moveTo>
                    <a:pt x="90" y="1098"/>
                  </a:moveTo>
                  <a:lnTo>
                    <a:pt x="16" y="1098"/>
                  </a:lnTo>
                  <a:lnTo>
                    <a:pt x="16" y="364"/>
                  </a:lnTo>
                  <a:lnTo>
                    <a:pt x="90" y="364"/>
                  </a:lnTo>
                  <a:lnTo>
                    <a:pt x="90" y="1098"/>
                  </a:lnTo>
                  <a:close/>
                  <a:moveTo>
                    <a:pt x="108" y="87"/>
                  </a:moveTo>
                  <a:lnTo>
                    <a:pt x="108" y="96"/>
                  </a:lnTo>
                  <a:lnTo>
                    <a:pt x="107" y="106"/>
                  </a:lnTo>
                  <a:lnTo>
                    <a:pt x="106" y="114"/>
                  </a:lnTo>
                  <a:lnTo>
                    <a:pt x="104" y="122"/>
                  </a:lnTo>
                  <a:lnTo>
                    <a:pt x="102" y="130"/>
                  </a:lnTo>
                  <a:lnTo>
                    <a:pt x="98" y="137"/>
                  </a:lnTo>
                  <a:lnTo>
                    <a:pt x="95" y="144"/>
                  </a:lnTo>
                  <a:lnTo>
                    <a:pt x="92" y="151"/>
                  </a:lnTo>
                  <a:lnTo>
                    <a:pt x="88" y="156"/>
                  </a:lnTo>
                  <a:lnTo>
                    <a:pt x="83" y="162"/>
                  </a:lnTo>
                  <a:lnTo>
                    <a:pt x="79" y="166"/>
                  </a:lnTo>
                  <a:lnTo>
                    <a:pt x="74" y="170"/>
                  </a:lnTo>
                  <a:lnTo>
                    <a:pt x="69" y="172"/>
                  </a:lnTo>
                  <a:lnTo>
                    <a:pt x="64" y="175"/>
                  </a:lnTo>
                  <a:lnTo>
                    <a:pt x="58" y="177"/>
                  </a:lnTo>
                  <a:lnTo>
                    <a:pt x="53" y="177"/>
                  </a:lnTo>
                  <a:lnTo>
                    <a:pt x="48" y="177"/>
                  </a:lnTo>
                  <a:lnTo>
                    <a:pt x="42" y="175"/>
                  </a:lnTo>
                  <a:lnTo>
                    <a:pt x="37" y="172"/>
                  </a:lnTo>
                  <a:lnTo>
                    <a:pt x="33" y="170"/>
                  </a:lnTo>
                  <a:lnTo>
                    <a:pt x="28" y="166"/>
                  </a:lnTo>
                  <a:lnTo>
                    <a:pt x="23" y="162"/>
                  </a:lnTo>
                  <a:lnTo>
                    <a:pt x="20" y="156"/>
                  </a:lnTo>
                  <a:lnTo>
                    <a:pt x="15" y="151"/>
                  </a:lnTo>
                  <a:lnTo>
                    <a:pt x="12" y="144"/>
                  </a:lnTo>
                  <a:lnTo>
                    <a:pt x="9" y="137"/>
                  </a:lnTo>
                  <a:lnTo>
                    <a:pt x="7" y="130"/>
                  </a:lnTo>
                  <a:lnTo>
                    <a:pt x="5" y="122"/>
                  </a:lnTo>
                  <a:lnTo>
                    <a:pt x="1" y="106"/>
                  </a:lnTo>
                  <a:lnTo>
                    <a:pt x="0" y="87"/>
                  </a:lnTo>
                  <a:lnTo>
                    <a:pt x="1" y="69"/>
                  </a:lnTo>
                  <a:lnTo>
                    <a:pt x="5" y="53"/>
                  </a:lnTo>
                  <a:lnTo>
                    <a:pt x="7" y="45"/>
                  </a:lnTo>
                  <a:lnTo>
                    <a:pt x="9" y="39"/>
                  </a:lnTo>
                  <a:lnTo>
                    <a:pt x="12" y="31"/>
                  </a:lnTo>
                  <a:lnTo>
                    <a:pt x="15" y="26"/>
                  </a:lnTo>
                  <a:lnTo>
                    <a:pt x="20" y="19"/>
                  </a:lnTo>
                  <a:lnTo>
                    <a:pt x="23" y="15"/>
                  </a:lnTo>
                  <a:lnTo>
                    <a:pt x="28" y="10"/>
                  </a:lnTo>
                  <a:lnTo>
                    <a:pt x="33" y="6"/>
                  </a:lnTo>
                  <a:lnTo>
                    <a:pt x="37" y="3"/>
                  </a:lnTo>
                  <a:lnTo>
                    <a:pt x="42" y="1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8" y="0"/>
                  </a:lnTo>
                  <a:lnTo>
                    <a:pt x="64" y="1"/>
                  </a:lnTo>
                  <a:lnTo>
                    <a:pt x="69" y="3"/>
                  </a:lnTo>
                  <a:lnTo>
                    <a:pt x="74" y="6"/>
                  </a:lnTo>
                  <a:lnTo>
                    <a:pt x="79" y="10"/>
                  </a:lnTo>
                  <a:lnTo>
                    <a:pt x="83" y="15"/>
                  </a:lnTo>
                  <a:lnTo>
                    <a:pt x="88" y="19"/>
                  </a:lnTo>
                  <a:lnTo>
                    <a:pt x="92" y="26"/>
                  </a:lnTo>
                  <a:lnTo>
                    <a:pt x="95" y="31"/>
                  </a:lnTo>
                  <a:lnTo>
                    <a:pt x="98" y="39"/>
                  </a:lnTo>
                  <a:lnTo>
                    <a:pt x="102" y="45"/>
                  </a:lnTo>
                  <a:lnTo>
                    <a:pt x="104" y="53"/>
                  </a:lnTo>
                  <a:lnTo>
                    <a:pt x="106" y="61"/>
                  </a:lnTo>
                  <a:lnTo>
                    <a:pt x="107" y="69"/>
                  </a:lnTo>
                  <a:lnTo>
                    <a:pt x="108" y="78"/>
                  </a:lnTo>
                  <a:lnTo>
                    <a:pt x="108" y="87"/>
                  </a:lnTo>
                  <a:close/>
                </a:path>
              </a:pathLst>
            </a:custGeom>
            <a:solidFill>
              <a:srgbClr val="005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8" name="Freeform 58">
              <a:extLst>
                <a:ext uri="{FF2B5EF4-FFF2-40B4-BE49-F238E27FC236}">
                  <a16:creationId xmlns:a16="http://schemas.microsoft.com/office/drawing/2014/main" id="{C81E9F0A-56F4-496C-8AF0-635E2BEDFED9}"/>
                </a:ext>
              </a:extLst>
            </p:cNvPr>
            <p:cNvSpPr>
              <a:spLocks noChangeAspect="1" noEditPoints="1"/>
            </p:cNvSpPr>
            <p:nvPr/>
          </p:nvSpPr>
          <p:spPr bwMode="black">
            <a:xfrm>
              <a:off x="2062" y="3764"/>
              <a:ext cx="77" cy="129"/>
            </a:xfrm>
            <a:custGeom>
              <a:avLst/>
              <a:gdLst>
                <a:gd name="T0" fmla="*/ 43 w 461"/>
                <a:gd name="T1" fmla="*/ 20 h 772"/>
                <a:gd name="T2" fmla="*/ 48 w 461"/>
                <a:gd name="T3" fmla="*/ 22 h 772"/>
                <a:gd name="T4" fmla="*/ 53 w 461"/>
                <a:gd name="T5" fmla="*/ 26 h 772"/>
                <a:gd name="T6" fmla="*/ 59 w 461"/>
                <a:gd name="T7" fmla="*/ 36 h 772"/>
                <a:gd name="T8" fmla="*/ 64 w 461"/>
                <a:gd name="T9" fmla="*/ 51 h 772"/>
                <a:gd name="T10" fmla="*/ 65 w 461"/>
                <a:gd name="T11" fmla="*/ 69 h 772"/>
                <a:gd name="T12" fmla="*/ 62 w 461"/>
                <a:gd name="T13" fmla="*/ 86 h 772"/>
                <a:gd name="T14" fmla="*/ 56 w 461"/>
                <a:gd name="T15" fmla="*/ 100 h 772"/>
                <a:gd name="T16" fmla="*/ 50 w 461"/>
                <a:gd name="T17" fmla="*/ 106 h 772"/>
                <a:gd name="T18" fmla="*/ 45 w 461"/>
                <a:gd name="T19" fmla="*/ 109 h 772"/>
                <a:gd name="T20" fmla="*/ 40 w 461"/>
                <a:gd name="T21" fmla="*/ 110 h 772"/>
                <a:gd name="T22" fmla="*/ 34 w 461"/>
                <a:gd name="T23" fmla="*/ 110 h 772"/>
                <a:gd name="T24" fmla="*/ 29 w 461"/>
                <a:gd name="T25" fmla="*/ 107 h 772"/>
                <a:gd name="T26" fmla="*/ 25 w 461"/>
                <a:gd name="T27" fmla="*/ 103 h 772"/>
                <a:gd name="T28" fmla="*/ 18 w 461"/>
                <a:gd name="T29" fmla="*/ 94 h 772"/>
                <a:gd name="T30" fmla="*/ 14 w 461"/>
                <a:gd name="T31" fmla="*/ 78 h 772"/>
                <a:gd name="T32" fmla="*/ 13 w 461"/>
                <a:gd name="T33" fmla="*/ 60 h 772"/>
                <a:gd name="T34" fmla="*/ 15 w 461"/>
                <a:gd name="T35" fmla="*/ 43 h 772"/>
                <a:gd name="T36" fmla="*/ 22 w 461"/>
                <a:gd name="T37" fmla="*/ 30 h 772"/>
                <a:gd name="T38" fmla="*/ 27 w 461"/>
                <a:gd name="T39" fmla="*/ 24 h 772"/>
                <a:gd name="T40" fmla="*/ 32 w 461"/>
                <a:gd name="T41" fmla="*/ 21 h 772"/>
                <a:gd name="T42" fmla="*/ 37 w 461"/>
                <a:gd name="T43" fmla="*/ 20 h 772"/>
                <a:gd name="T44" fmla="*/ 43 w 461"/>
                <a:gd name="T45" fmla="*/ 129 h 772"/>
                <a:gd name="T46" fmla="*/ 50 w 461"/>
                <a:gd name="T47" fmla="*/ 126 h 772"/>
                <a:gd name="T48" fmla="*/ 57 w 461"/>
                <a:gd name="T49" fmla="*/ 121 h 772"/>
                <a:gd name="T50" fmla="*/ 63 w 461"/>
                <a:gd name="T51" fmla="*/ 114 h 772"/>
                <a:gd name="T52" fmla="*/ 68 w 461"/>
                <a:gd name="T53" fmla="*/ 106 h 772"/>
                <a:gd name="T54" fmla="*/ 72 w 461"/>
                <a:gd name="T55" fmla="*/ 96 h 772"/>
                <a:gd name="T56" fmla="*/ 75 w 461"/>
                <a:gd name="T57" fmla="*/ 84 h 772"/>
                <a:gd name="T58" fmla="*/ 77 w 461"/>
                <a:gd name="T59" fmla="*/ 72 h 772"/>
                <a:gd name="T60" fmla="*/ 77 w 461"/>
                <a:gd name="T61" fmla="*/ 58 h 772"/>
                <a:gd name="T62" fmla="*/ 75 w 461"/>
                <a:gd name="T63" fmla="*/ 45 h 772"/>
                <a:gd name="T64" fmla="*/ 72 w 461"/>
                <a:gd name="T65" fmla="*/ 34 h 772"/>
                <a:gd name="T66" fmla="*/ 68 w 461"/>
                <a:gd name="T67" fmla="*/ 23 h 772"/>
                <a:gd name="T68" fmla="*/ 63 w 461"/>
                <a:gd name="T69" fmla="*/ 15 h 772"/>
                <a:gd name="T70" fmla="*/ 57 w 461"/>
                <a:gd name="T71" fmla="*/ 8 h 772"/>
                <a:gd name="T72" fmla="*/ 50 w 461"/>
                <a:gd name="T73" fmla="*/ 3 h 772"/>
                <a:gd name="T74" fmla="*/ 43 w 461"/>
                <a:gd name="T75" fmla="*/ 0 h 772"/>
                <a:gd name="T76" fmla="*/ 35 w 461"/>
                <a:gd name="T77" fmla="*/ 0 h 772"/>
                <a:gd name="T78" fmla="*/ 27 w 461"/>
                <a:gd name="T79" fmla="*/ 3 h 772"/>
                <a:gd name="T80" fmla="*/ 20 w 461"/>
                <a:gd name="T81" fmla="*/ 8 h 772"/>
                <a:gd name="T82" fmla="*/ 14 w 461"/>
                <a:gd name="T83" fmla="*/ 15 h 772"/>
                <a:gd name="T84" fmla="*/ 9 w 461"/>
                <a:gd name="T85" fmla="*/ 23 h 772"/>
                <a:gd name="T86" fmla="*/ 5 w 461"/>
                <a:gd name="T87" fmla="*/ 34 h 772"/>
                <a:gd name="T88" fmla="*/ 2 w 461"/>
                <a:gd name="T89" fmla="*/ 45 h 772"/>
                <a:gd name="T90" fmla="*/ 0 w 461"/>
                <a:gd name="T91" fmla="*/ 58 h 772"/>
                <a:gd name="T92" fmla="*/ 0 w 461"/>
                <a:gd name="T93" fmla="*/ 72 h 772"/>
                <a:gd name="T94" fmla="*/ 2 w 461"/>
                <a:gd name="T95" fmla="*/ 84 h 772"/>
                <a:gd name="T96" fmla="*/ 5 w 461"/>
                <a:gd name="T97" fmla="*/ 96 h 772"/>
                <a:gd name="T98" fmla="*/ 9 w 461"/>
                <a:gd name="T99" fmla="*/ 106 h 772"/>
                <a:gd name="T100" fmla="*/ 14 w 461"/>
                <a:gd name="T101" fmla="*/ 114 h 772"/>
                <a:gd name="T102" fmla="*/ 20 w 461"/>
                <a:gd name="T103" fmla="*/ 121 h 772"/>
                <a:gd name="T104" fmla="*/ 27 w 461"/>
                <a:gd name="T105" fmla="*/ 126 h 772"/>
                <a:gd name="T106" fmla="*/ 35 w 461"/>
                <a:gd name="T107" fmla="*/ 129 h 77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61" h="772">
                  <a:moveTo>
                    <a:pt x="231" y="117"/>
                  </a:moveTo>
                  <a:lnTo>
                    <a:pt x="240" y="117"/>
                  </a:lnTo>
                  <a:lnTo>
                    <a:pt x="249" y="118"/>
                  </a:lnTo>
                  <a:lnTo>
                    <a:pt x="256" y="119"/>
                  </a:lnTo>
                  <a:lnTo>
                    <a:pt x="265" y="122"/>
                  </a:lnTo>
                  <a:lnTo>
                    <a:pt x="272" y="124"/>
                  </a:lnTo>
                  <a:lnTo>
                    <a:pt x="280" y="128"/>
                  </a:lnTo>
                  <a:lnTo>
                    <a:pt x="287" y="133"/>
                  </a:lnTo>
                  <a:lnTo>
                    <a:pt x="295" y="137"/>
                  </a:lnTo>
                  <a:lnTo>
                    <a:pt x="301" y="142"/>
                  </a:lnTo>
                  <a:lnTo>
                    <a:pt x="309" y="149"/>
                  </a:lnTo>
                  <a:lnTo>
                    <a:pt x="315" y="155"/>
                  </a:lnTo>
                  <a:lnTo>
                    <a:pt x="321" y="162"/>
                  </a:lnTo>
                  <a:lnTo>
                    <a:pt x="333" y="178"/>
                  </a:lnTo>
                  <a:lnTo>
                    <a:pt x="345" y="195"/>
                  </a:lnTo>
                  <a:lnTo>
                    <a:pt x="354" y="215"/>
                  </a:lnTo>
                  <a:lnTo>
                    <a:pt x="363" y="235"/>
                  </a:lnTo>
                  <a:lnTo>
                    <a:pt x="369" y="258"/>
                  </a:lnTo>
                  <a:lnTo>
                    <a:pt x="376" y="282"/>
                  </a:lnTo>
                  <a:lnTo>
                    <a:pt x="381" y="306"/>
                  </a:lnTo>
                  <a:lnTo>
                    <a:pt x="385" y="332"/>
                  </a:lnTo>
                  <a:lnTo>
                    <a:pt x="387" y="358"/>
                  </a:lnTo>
                  <a:lnTo>
                    <a:pt x="388" y="386"/>
                  </a:lnTo>
                  <a:lnTo>
                    <a:pt x="387" y="414"/>
                  </a:lnTo>
                  <a:lnTo>
                    <a:pt x="385" y="441"/>
                  </a:lnTo>
                  <a:lnTo>
                    <a:pt x="381" y="467"/>
                  </a:lnTo>
                  <a:lnTo>
                    <a:pt x="376" y="492"/>
                  </a:lnTo>
                  <a:lnTo>
                    <a:pt x="369" y="516"/>
                  </a:lnTo>
                  <a:lnTo>
                    <a:pt x="363" y="538"/>
                  </a:lnTo>
                  <a:lnTo>
                    <a:pt x="354" y="560"/>
                  </a:lnTo>
                  <a:lnTo>
                    <a:pt x="345" y="579"/>
                  </a:lnTo>
                  <a:lnTo>
                    <a:pt x="333" y="597"/>
                  </a:lnTo>
                  <a:lnTo>
                    <a:pt x="321" y="612"/>
                  </a:lnTo>
                  <a:lnTo>
                    <a:pt x="315" y="619"/>
                  </a:lnTo>
                  <a:lnTo>
                    <a:pt x="309" y="626"/>
                  </a:lnTo>
                  <a:lnTo>
                    <a:pt x="301" y="632"/>
                  </a:lnTo>
                  <a:lnTo>
                    <a:pt x="295" y="638"/>
                  </a:lnTo>
                  <a:lnTo>
                    <a:pt x="287" y="642"/>
                  </a:lnTo>
                  <a:lnTo>
                    <a:pt x="280" y="646"/>
                  </a:lnTo>
                  <a:lnTo>
                    <a:pt x="272" y="651"/>
                  </a:lnTo>
                  <a:lnTo>
                    <a:pt x="265" y="653"/>
                  </a:lnTo>
                  <a:lnTo>
                    <a:pt x="256" y="656"/>
                  </a:lnTo>
                  <a:lnTo>
                    <a:pt x="249" y="657"/>
                  </a:lnTo>
                  <a:lnTo>
                    <a:pt x="240" y="658"/>
                  </a:lnTo>
                  <a:lnTo>
                    <a:pt x="231" y="658"/>
                  </a:lnTo>
                  <a:lnTo>
                    <a:pt x="223" y="658"/>
                  </a:lnTo>
                  <a:lnTo>
                    <a:pt x="214" y="657"/>
                  </a:lnTo>
                  <a:lnTo>
                    <a:pt x="206" y="656"/>
                  </a:lnTo>
                  <a:lnTo>
                    <a:pt x="198" y="653"/>
                  </a:lnTo>
                  <a:lnTo>
                    <a:pt x="190" y="651"/>
                  </a:lnTo>
                  <a:lnTo>
                    <a:pt x="183" y="646"/>
                  </a:lnTo>
                  <a:lnTo>
                    <a:pt x="175" y="642"/>
                  </a:lnTo>
                  <a:lnTo>
                    <a:pt x="168" y="638"/>
                  </a:lnTo>
                  <a:lnTo>
                    <a:pt x="161" y="632"/>
                  </a:lnTo>
                  <a:lnTo>
                    <a:pt x="154" y="626"/>
                  </a:lnTo>
                  <a:lnTo>
                    <a:pt x="147" y="619"/>
                  </a:lnTo>
                  <a:lnTo>
                    <a:pt x="141" y="612"/>
                  </a:lnTo>
                  <a:lnTo>
                    <a:pt x="129" y="597"/>
                  </a:lnTo>
                  <a:lnTo>
                    <a:pt x="118" y="579"/>
                  </a:lnTo>
                  <a:lnTo>
                    <a:pt x="108" y="560"/>
                  </a:lnTo>
                  <a:lnTo>
                    <a:pt x="100" y="538"/>
                  </a:lnTo>
                  <a:lnTo>
                    <a:pt x="92" y="516"/>
                  </a:lnTo>
                  <a:lnTo>
                    <a:pt x="87" y="492"/>
                  </a:lnTo>
                  <a:lnTo>
                    <a:pt x="81" y="467"/>
                  </a:lnTo>
                  <a:lnTo>
                    <a:pt x="78" y="441"/>
                  </a:lnTo>
                  <a:lnTo>
                    <a:pt x="76" y="414"/>
                  </a:lnTo>
                  <a:lnTo>
                    <a:pt x="75" y="386"/>
                  </a:lnTo>
                  <a:lnTo>
                    <a:pt x="76" y="358"/>
                  </a:lnTo>
                  <a:lnTo>
                    <a:pt x="78" y="332"/>
                  </a:lnTo>
                  <a:lnTo>
                    <a:pt x="81" y="306"/>
                  </a:lnTo>
                  <a:lnTo>
                    <a:pt x="87" y="282"/>
                  </a:lnTo>
                  <a:lnTo>
                    <a:pt x="92" y="258"/>
                  </a:lnTo>
                  <a:lnTo>
                    <a:pt x="100" y="235"/>
                  </a:lnTo>
                  <a:lnTo>
                    <a:pt x="108" y="215"/>
                  </a:lnTo>
                  <a:lnTo>
                    <a:pt x="118" y="195"/>
                  </a:lnTo>
                  <a:lnTo>
                    <a:pt x="129" y="178"/>
                  </a:lnTo>
                  <a:lnTo>
                    <a:pt x="141" y="162"/>
                  </a:lnTo>
                  <a:lnTo>
                    <a:pt x="147" y="155"/>
                  </a:lnTo>
                  <a:lnTo>
                    <a:pt x="154" y="149"/>
                  </a:lnTo>
                  <a:lnTo>
                    <a:pt x="161" y="142"/>
                  </a:lnTo>
                  <a:lnTo>
                    <a:pt x="168" y="137"/>
                  </a:lnTo>
                  <a:lnTo>
                    <a:pt x="175" y="133"/>
                  </a:lnTo>
                  <a:lnTo>
                    <a:pt x="183" y="128"/>
                  </a:lnTo>
                  <a:lnTo>
                    <a:pt x="190" y="124"/>
                  </a:lnTo>
                  <a:lnTo>
                    <a:pt x="198" y="122"/>
                  </a:lnTo>
                  <a:lnTo>
                    <a:pt x="206" y="119"/>
                  </a:lnTo>
                  <a:lnTo>
                    <a:pt x="214" y="118"/>
                  </a:lnTo>
                  <a:lnTo>
                    <a:pt x="223" y="117"/>
                  </a:lnTo>
                  <a:lnTo>
                    <a:pt x="231" y="117"/>
                  </a:lnTo>
                  <a:close/>
                  <a:moveTo>
                    <a:pt x="231" y="772"/>
                  </a:moveTo>
                  <a:lnTo>
                    <a:pt x="243" y="772"/>
                  </a:lnTo>
                  <a:lnTo>
                    <a:pt x="255" y="770"/>
                  </a:lnTo>
                  <a:lnTo>
                    <a:pt x="266" y="768"/>
                  </a:lnTo>
                  <a:lnTo>
                    <a:pt x="278" y="765"/>
                  </a:lnTo>
                  <a:lnTo>
                    <a:pt x="288" y="761"/>
                  </a:lnTo>
                  <a:lnTo>
                    <a:pt x="299" y="755"/>
                  </a:lnTo>
                  <a:lnTo>
                    <a:pt x="310" y="750"/>
                  </a:lnTo>
                  <a:lnTo>
                    <a:pt x="321" y="742"/>
                  </a:lnTo>
                  <a:lnTo>
                    <a:pt x="331" y="735"/>
                  </a:lnTo>
                  <a:lnTo>
                    <a:pt x="341" y="727"/>
                  </a:lnTo>
                  <a:lnTo>
                    <a:pt x="351" y="717"/>
                  </a:lnTo>
                  <a:lnTo>
                    <a:pt x="360" y="708"/>
                  </a:lnTo>
                  <a:lnTo>
                    <a:pt x="369" y="697"/>
                  </a:lnTo>
                  <a:lnTo>
                    <a:pt x="378" y="685"/>
                  </a:lnTo>
                  <a:lnTo>
                    <a:pt x="386" y="673"/>
                  </a:lnTo>
                  <a:lnTo>
                    <a:pt x="394" y="661"/>
                  </a:lnTo>
                  <a:lnTo>
                    <a:pt x="402" y="647"/>
                  </a:lnTo>
                  <a:lnTo>
                    <a:pt x="409" y="633"/>
                  </a:lnTo>
                  <a:lnTo>
                    <a:pt x="416" y="619"/>
                  </a:lnTo>
                  <a:lnTo>
                    <a:pt x="422" y="604"/>
                  </a:lnTo>
                  <a:lnTo>
                    <a:pt x="428" y="589"/>
                  </a:lnTo>
                  <a:lnTo>
                    <a:pt x="434" y="573"/>
                  </a:lnTo>
                  <a:lnTo>
                    <a:pt x="439" y="556"/>
                  </a:lnTo>
                  <a:lnTo>
                    <a:pt x="444" y="539"/>
                  </a:lnTo>
                  <a:lnTo>
                    <a:pt x="447" y="521"/>
                  </a:lnTo>
                  <a:lnTo>
                    <a:pt x="451" y="504"/>
                  </a:lnTo>
                  <a:lnTo>
                    <a:pt x="455" y="485"/>
                  </a:lnTo>
                  <a:lnTo>
                    <a:pt x="457" y="467"/>
                  </a:lnTo>
                  <a:lnTo>
                    <a:pt x="459" y="448"/>
                  </a:lnTo>
                  <a:lnTo>
                    <a:pt x="460" y="428"/>
                  </a:lnTo>
                  <a:lnTo>
                    <a:pt x="461" y="409"/>
                  </a:lnTo>
                  <a:lnTo>
                    <a:pt x="461" y="388"/>
                  </a:lnTo>
                  <a:lnTo>
                    <a:pt x="461" y="368"/>
                  </a:lnTo>
                  <a:lnTo>
                    <a:pt x="460" y="348"/>
                  </a:lnTo>
                  <a:lnTo>
                    <a:pt x="459" y="329"/>
                  </a:lnTo>
                  <a:lnTo>
                    <a:pt x="457" y="310"/>
                  </a:lnTo>
                  <a:lnTo>
                    <a:pt x="455" y="290"/>
                  </a:lnTo>
                  <a:lnTo>
                    <a:pt x="451" y="272"/>
                  </a:lnTo>
                  <a:lnTo>
                    <a:pt x="448" y="254"/>
                  </a:lnTo>
                  <a:lnTo>
                    <a:pt x="444" y="236"/>
                  </a:lnTo>
                  <a:lnTo>
                    <a:pt x="440" y="219"/>
                  </a:lnTo>
                  <a:lnTo>
                    <a:pt x="434" y="202"/>
                  </a:lnTo>
                  <a:lnTo>
                    <a:pt x="429" y="186"/>
                  </a:lnTo>
                  <a:lnTo>
                    <a:pt x="423" y="170"/>
                  </a:lnTo>
                  <a:lnTo>
                    <a:pt x="417" y="155"/>
                  </a:lnTo>
                  <a:lnTo>
                    <a:pt x="409" y="140"/>
                  </a:lnTo>
                  <a:lnTo>
                    <a:pt x="403" y="126"/>
                  </a:lnTo>
                  <a:lnTo>
                    <a:pt x="395" y="112"/>
                  </a:lnTo>
                  <a:lnTo>
                    <a:pt x="387" y="100"/>
                  </a:lnTo>
                  <a:lnTo>
                    <a:pt x="379" y="87"/>
                  </a:lnTo>
                  <a:lnTo>
                    <a:pt x="371" y="77"/>
                  </a:lnTo>
                  <a:lnTo>
                    <a:pt x="361" y="66"/>
                  </a:lnTo>
                  <a:lnTo>
                    <a:pt x="352" y="55"/>
                  </a:lnTo>
                  <a:lnTo>
                    <a:pt x="342" y="46"/>
                  </a:lnTo>
                  <a:lnTo>
                    <a:pt x="333" y="38"/>
                  </a:lnTo>
                  <a:lnTo>
                    <a:pt x="322" y="30"/>
                  </a:lnTo>
                  <a:lnTo>
                    <a:pt x="311" y="23"/>
                  </a:lnTo>
                  <a:lnTo>
                    <a:pt x="300" y="17"/>
                  </a:lnTo>
                  <a:lnTo>
                    <a:pt x="290" y="12"/>
                  </a:lnTo>
                  <a:lnTo>
                    <a:pt x="279" y="8"/>
                  </a:lnTo>
                  <a:lnTo>
                    <a:pt x="267" y="4"/>
                  </a:lnTo>
                  <a:lnTo>
                    <a:pt x="255" y="1"/>
                  </a:lnTo>
                  <a:lnTo>
                    <a:pt x="243" y="0"/>
                  </a:lnTo>
                  <a:lnTo>
                    <a:pt x="231" y="0"/>
                  </a:lnTo>
                  <a:lnTo>
                    <a:pt x="219" y="0"/>
                  </a:lnTo>
                  <a:lnTo>
                    <a:pt x="207" y="1"/>
                  </a:lnTo>
                  <a:lnTo>
                    <a:pt x="196" y="4"/>
                  </a:lnTo>
                  <a:lnTo>
                    <a:pt x="184" y="8"/>
                  </a:lnTo>
                  <a:lnTo>
                    <a:pt x="173" y="12"/>
                  </a:lnTo>
                  <a:lnTo>
                    <a:pt x="162" y="17"/>
                  </a:lnTo>
                  <a:lnTo>
                    <a:pt x="151" y="23"/>
                  </a:lnTo>
                  <a:lnTo>
                    <a:pt x="141" y="30"/>
                  </a:lnTo>
                  <a:lnTo>
                    <a:pt x="130" y="38"/>
                  </a:lnTo>
                  <a:lnTo>
                    <a:pt x="120" y="46"/>
                  </a:lnTo>
                  <a:lnTo>
                    <a:pt x="110" y="55"/>
                  </a:lnTo>
                  <a:lnTo>
                    <a:pt x="102" y="66"/>
                  </a:lnTo>
                  <a:lnTo>
                    <a:pt x="92" y="77"/>
                  </a:lnTo>
                  <a:lnTo>
                    <a:pt x="83" y="87"/>
                  </a:lnTo>
                  <a:lnTo>
                    <a:pt x="75" y="100"/>
                  </a:lnTo>
                  <a:lnTo>
                    <a:pt x="67" y="112"/>
                  </a:lnTo>
                  <a:lnTo>
                    <a:pt x="60" y="126"/>
                  </a:lnTo>
                  <a:lnTo>
                    <a:pt x="52" y="140"/>
                  </a:lnTo>
                  <a:lnTo>
                    <a:pt x="46" y="155"/>
                  </a:lnTo>
                  <a:lnTo>
                    <a:pt x="39" y="170"/>
                  </a:lnTo>
                  <a:lnTo>
                    <a:pt x="34" y="186"/>
                  </a:lnTo>
                  <a:lnTo>
                    <a:pt x="28" y="202"/>
                  </a:lnTo>
                  <a:lnTo>
                    <a:pt x="23" y="219"/>
                  </a:lnTo>
                  <a:lnTo>
                    <a:pt x="19" y="236"/>
                  </a:lnTo>
                  <a:lnTo>
                    <a:pt x="14" y="254"/>
                  </a:lnTo>
                  <a:lnTo>
                    <a:pt x="11" y="272"/>
                  </a:lnTo>
                  <a:lnTo>
                    <a:pt x="8" y="290"/>
                  </a:lnTo>
                  <a:lnTo>
                    <a:pt x="6" y="310"/>
                  </a:lnTo>
                  <a:lnTo>
                    <a:pt x="3" y="329"/>
                  </a:lnTo>
                  <a:lnTo>
                    <a:pt x="2" y="348"/>
                  </a:lnTo>
                  <a:lnTo>
                    <a:pt x="1" y="368"/>
                  </a:lnTo>
                  <a:lnTo>
                    <a:pt x="0" y="388"/>
                  </a:lnTo>
                  <a:lnTo>
                    <a:pt x="1" y="409"/>
                  </a:lnTo>
                  <a:lnTo>
                    <a:pt x="2" y="428"/>
                  </a:lnTo>
                  <a:lnTo>
                    <a:pt x="3" y="448"/>
                  </a:lnTo>
                  <a:lnTo>
                    <a:pt x="6" y="467"/>
                  </a:lnTo>
                  <a:lnTo>
                    <a:pt x="8" y="485"/>
                  </a:lnTo>
                  <a:lnTo>
                    <a:pt x="11" y="504"/>
                  </a:lnTo>
                  <a:lnTo>
                    <a:pt x="14" y="521"/>
                  </a:lnTo>
                  <a:lnTo>
                    <a:pt x="19" y="539"/>
                  </a:lnTo>
                  <a:lnTo>
                    <a:pt x="24" y="556"/>
                  </a:lnTo>
                  <a:lnTo>
                    <a:pt x="28" y="573"/>
                  </a:lnTo>
                  <a:lnTo>
                    <a:pt x="34" y="589"/>
                  </a:lnTo>
                  <a:lnTo>
                    <a:pt x="40" y="604"/>
                  </a:lnTo>
                  <a:lnTo>
                    <a:pt x="47" y="619"/>
                  </a:lnTo>
                  <a:lnTo>
                    <a:pt x="53" y="633"/>
                  </a:lnTo>
                  <a:lnTo>
                    <a:pt x="61" y="647"/>
                  </a:lnTo>
                  <a:lnTo>
                    <a:pt x="68" y="661"/>
                  </a:lnTo>
                  <a:lnTo>
                    <a:pt x="76" y="673"/>
                  </a:lnTo>
                  <a:lnTo>
                    <a:pt x="84" y="685"/>
                  </a:lnTo>
                  <a:lnTo>
                    <a:pt x="93" y="697"/>
                  </a:lnTo>
                  <a:lnTo>
                    <a:pt x="103" y="708"/>
                  </a:lnTo>
                  <a:lnTo>
                    <a:pt x="111" y="717"/>
                  </a:lnTo>
                  <a:lnTo>
                    <a:pt x="121" y="727"/>
                  </a:lnTo>
                  <a:lnTo>
                    <a:pt x="131" y="735"/>
                  </a:lnTo>
                  <a:lnTo>
                    <a:pt x="142" y="742"/>
                  </a:lnTo>
                  <a:lnTo>
                    <a:pt x="152" y="750"/>
                  </a:lnTo>
                  <a:lnTo>
                    <a:pt x="162" y="755"/>
                  </a:lnTo>
                  <a:lnTo>
                    <a:pt x="174" y="761"/>
                  </a:lnTo>
                  <a:lnTo>
                    <a:pt x="185" y="765"/>
                  </a:lnTo>
                  <a:lnTo>
                    <a:pt x="196" y="768"/>
                  </a:lnTo>
                  <a:lnTo>
                    <a:pt x="207" y="770"/>
                  </a:lnTo>
                  <a:lnTo>
                    <a:pt x="219" y="772"/>
                  </a:lnTo>
                  <a:lnTo>
                    <a:pt x="231" y="772"/>
                  </a:lnTo>
                  <a:close/>
                </a:path>
              </a:pathLst>
            </a:custGeom>
            <a:solidFill>
              <a:srgbClr val="005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9" name="Freeform 59">
              <a:extLst>
                <a:ext uri="{FF2B5EF4-FFF2-40B4-BE49-F238E27FC236}">
                  <a16:creationId xmlns:a16="http://schemas.microsoft.com/office/drawing/2014/main" id="{D339D409-528C-49EB-A173-4C95C6C577AB}"/>
                </a:ext>
              </a:extLst>
            </p:cNvPr>
            <p:cNvSpPr>
              <a:spLocks noChangeAspect="1"/>
            </p:cNvSpPr>
            <p:nvPr/>
          </p:nvSpPr>
          <p:spPr bwMode="black">
            <a:xfrm>
              <a:off x="2153" y="3764"/>
              <a:ext cx="59" cy="126"/>
            </a:xfrm>
            <a:custGeom>
              <a:avLst/>
              <a:gdLst>
                <a:gd name="T0" fmla="*/ 15 w 352"/>
                <a:gd name="T1" fmla="*/ 14 h 754"/>
                <a:gd name="T2" fmla="*/ 18 w 352"/>
                <a:gd name="T3" fmla="*/ 9 h 754"/>
                <a:gd name="T4" fmla="*/ 21 w 352"/>
                <a:gd name="T5" fmla="*/ 6 h 754"/>
                <a:gd name="T6" fmla="*/ 23 w 352"/>
                <a:gd name="T7" fmla="*/ 4 h 754"/>
                <a:gd name="T8" fmla="*/ 26 w 352"/>
                <a:gd name="T9" fmla="*/ 2 h 754"/>
                <a:gd name="T10" fmla="*/ 29 w 352"/>
                <a:gd name="T11" fmla="*/ 1 h 754"/>
                <a:gd name="T12" fmla="*/ 33 w 352"/>
                <a:gd name="T13" fmla="*/ 0 h 754"/>
                <a:gd name="T14" fmla="*/ 36 w 352"/>
                <a:gd name="T15" fmla="*/ 0 h 754"/>
                <a:gd name="T16" fmla="*/ 40 w 352"/>
                <a:gd name="T17" fmla="*/ 1 h 754"/>
                <a:gd name="T18" fmla="*/ 43 w 352"/>
                <a:gd name="T19" fmla="*/ 2 h 754"/>
                <a:gd name="T20" fmla="*/ 45 w 352"/>
                <a:gd name="T21" fmla="*/ 3 h 754"/>
                <a:gd name="T22" fmla="*/ 48 w 352"/>
                <a:gd name="T23" fmla="*/ 5 h 754"/>
                <a:gd name="T24" fmla="*/ 50 w 352"/>
                <a:gd name="T25" fmla="*/ 8 h 754"/>
                <a:gd name="T26" fmla="*/ 52 w 352"/>
                <a:gd name="T27" fmla="*/ 11 h 754"/>
                <a:gd name="T28" fmla="*/ 54 w 352"/>
                <a:gd name="T29" fmla="*/ 14 h 754"/>
                <a:gd name="T30" fmla="*/ 56 w 352"/>
                <a:gd name="T31" fmla="*/ 20 h 754"/>
                <a:gd name="T32" fmla="*/ 57 w 352"/>
                <a:gd name="T33" fmla="*/ 28 h 754"/>
                <a:gd name="T34" fmla="*/ 58 w 352"/>
                <a:gd name="T35" fmla="*/ 37 h 754"/>
                <a:gd name="T36" fmla="*/ 59 w 352"/>
                <a:gd name="T37" fmla="*/ 48 h 754"/>
                <a:gd name="T38" fmla="*/ 59 w 352"/>
                <a:gd name="T39" fmla="*/ 126 h 754"/>
                <a:gd name="T40" fmla="*/ 47 w 352"/>
                <a:gd name="T41" fmla="*/ 57 h 754"/>
                <a:gd name="T42" fmla="*/ 46 w 352"/>
                <a:gd name="T43" fmla="*/ 43 h 754"/>
                <a:gd name="T44" fmla="*/ 46 w 352"/>
                <a:gd name="T45" fmla="*/ 36 h 754"/>
                <a:gd name="T46" fmla="*/ 44 w 352"/>
                <a:gd name="T47" fmla="*/ 31 h 754"/>
                <a:gd name="T48" fmla="*/ 42 w 352"/>
                <a:gd name="T49" fmla="*/ 26 h 754"/>
                <a:gd name="T50" fmla="*/ 41 w 352"/>
                <a:gd name="T51" fmla="*/ 24 h 754"/>
                <a:gd name="T52" fmla="*/ 40 w 352"/>
                <a:gd name="T53" fmla="*/ 23 h 754"/>
                <a:gd name="T54" fmla="*/ 38 w 352"/>
                <a:gd name="T55" fmla="*/ 21 h 754"/>
                <a:gd name="T56" fmla="*/ 36 w 352"/>
                <a:gd name="T57" fmla="*/ 20 h 754"/>
                <a:gd name="T58" fmla="*/ 34 w 352"/>
                <a:gd name="T59" fmla="*/ 20 h 754"/>
                <a:gd name="T60" fmla="*/ 31 w 352"/>
                <a:gd name="T61" fmla="*/ 20 h 754"/>
                <a:gd name="T62" fmla="*/ 28 w 352"/>
                <a:gd name="T63" fmla="*/ 20 h 754"/>
                <a:gd name="T64" fmla="*/ 25 w 352"/>
                <a:gd name="T65" fmla="*/ 21 h 754"/>
                <a:gd name="T66" fmla="*/ 23 w 352"/>
                <a:gd name="T67" fmla="*/ 22 h 754"/>
                <a:gd name="T68" fmla="*/ 21 w 352"/>
                <a:gd name="T69" fmla="*/ 24 h 754"/>
                <a:gd name="T70" fmla="*/ 19 w 352"/>
                <a:gd name="T71" fmla="*/ 26 h 754"/>
                <a:gd name="T72" fmla="*/ 18 w 352"/>
                <a:gd name="T73" fmla="*/ 29 h 754"/>
                <a:gd name="T74" fmla="*/ 16 w 352"/>
                <a:gd name="T75" fmla="*/ 35 h 754"/>
                <a:gd name="T76" fmla="*/ 14 w 352"/>
                <a:gd name="T77" fmla="*/ 43 h 754"/>
                <a:gd name="T78" fmla="*/ 13 w 352"/>
                <a:gd name="T79" fmla="*/ 51 h 754"/>
                <a:gd name="T80" fmla="*/ 13 w 352"/>
                <a:gd name="T81" fmla="*/ 68 h 754"/>
                <a:gd name="T82" fmla="*/ 0 w 352"/>
                <a:gd name="T83" fmla="*/ 126 h 754"/>
                <a:gd name="T84" fmla="*/ 13 w 352"/>
                <a:gd name="T85" fmla="*/ 3 h 75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52" h="754">
                  <a:moveTo>
                    <a:pt x="77" y="108"/>
                  </a:moveTo>
                  <a:lnTo>
                    <a:pt x="90" y="84"/>
                  </a:lnTo>
                  <a:lnTo>
                    <a:pt x="103" y="63"/>
                  </a:lnTo>
                  <a:lnTo>
                    <a:pt x="110" y="53"/>
                  </a:lnTo>
                  <a:lnTo>
                    <a:pt x="117" y="43"/>
                  </a:lnTo>
                  <a:lnTo>
                    <a:pt x="125" y="36"/>
                  </a:lnTo>
                  <a:lnTo>
                    <a:pt x="132" y="28"/>
                  </a:lnTo>
                  <a:lnTo>
                    <a:pt x="140" y="22"/>
                  </a:lnTo>
                  <a:lnTo>
                    <a:pt x="148" y="16"/>
                  </a:lnTo>
                  <a:lnTo>
                    <a:pt x="157" y="11"/>
                  </a:lnTo>
                  <a:lnTo>
                    <a:pt x="166" y="6"/>
                  </a:lnTo>
                  <a:lnTo>
                    <a:pt x="174" y="3"/>
                  </a:lnTo>
                  <a:lnTo>
                    <a:pt x="184" y="1"/>
                  </a:lnTo>
                  <a:lnTo>
                    <a:pt x="194" y="0"/>
                  </a:lnTo>
                  <a:lnTo>
                    <a:pt x="205" y="0"/>
                  </a:lnTo>
                  <a:lnTo>
                    <a:pt x="215" y="0"/>
                  </a:lnTo>
                  <a:lnTo>
                    <a:pt x="226" y="1"/>
                  </a:lnTo>
                  <a:lnTo>
                    <a:pt x="236" y="3"/>
                  </a:lnTo>
                  <a:lnTo>
                    <a:pt x="246" y="6"/>
                  </a:lnTo>
                  <a:lnTo>
                    <a:pt x="255" y="10"/>
                  </a:lnTo>
                  <a:lnTo>
                    <a:pt x="263" y="14"/>
                  </a:lnTo>
                  <a:lnTo>
                    <a:pt x="271" y="19"/>
                  </a:lnTo>
                  <a:lnTo>
                    <a:pt x="279" y="25"/>
                  </a:lnTo>
                  <a:lnTo>
                    <a:pt x="287" y="31"/>
                  </a:lnTo>
                  <a:lnTo>
                    <a:pt x="293" y="39"/>
                  </a:lnTo>
                  <a:lnTo>
                    <a:pt x="300" y="46"/>
                  </a:lnTo>
                  <a:lnTo>
                    <a:pt x="305" y="55"/>
                  </a:lnTo>
                  <a:lnTo>
                    <a:pt x="310" y="64"/>
                  </a:lnTo>
                  <a:lnTo>
                    <a:pt x="316" y="73"/>
                  </a:lnTo>
                  <a:lnTo>
                    <a:pt x="320" y="83"/>
                  </a:lnTo>
                  <a:lnTo>
                    <a:pt x="324" y="94"/>
                  </a:lnTo>
                  <a:lnTo>
                    <a:pt x="332" y="117"/>
                  </a:lnTo>
                  <a:lnTo>
                    <a:pt x="338" y="141"/>
                  </a:lnTo>
                  <a:lnTo>
                    <a:pt x="343" y="167"/>
                  </a:lnTo>
                  <a:lnTo>
                    <a:pt x="347" y="195"/>
                  </a:lnTo>
                  <a:lnTo>
                    <a:pt x="349" y="224"/>
                  </a:lnTo>
                  <a:lnTo>
                    <a:pt x="351" y="255"/>
                  </a:lnTo>
                  <a:lnTo>
                    <a:pt x="352" y="285"/>
                  </a:lnTo>
                  <a:lnTo>
                    <a:pt x="352" y="317"/>
                  </a:lnTo>
                  <a:lnTo>
                    <a:pt x="352" y="754"/>
                  </a:lnTo>
                  <a:lnTo>
                    <a:pt x="279" y="754"/>
                  </a:lnTo>
                  <a:lnTo>
                    <a:pt x="279" y="341"/>
                  </a:lnTo>
                  <a:lnTo>
                    <a:pt x="278" y="297"/>
                  </a:lnTo>
                  <a:lnTo>
                    <a:pt x="277" y="256"/>
                  </a:lnTo>
                  <a:lnTo>
                    <a:pt x="275" y="236"/>
                  </a:lnTo>
                  <a:lnTo>
                    <a:pt x="273" y="218"/>
                  </a:lnTo>
                  <a:lnTo>
                    <a:pt x="269" y="200"/>
                  </a:lnTo>
                  <a:lnTo>
                    <a:pt x="265" y="183"/>
                  </a:lnTo>
                  <a:lnTo>
                    <a:pt x="260" y="169"/>
                  </a:lnTo>
                  <a:lnTo>
                    <a:pt x="253" y="155"/>
                  </a:lnTo>
                  <a:lnTo>
                    <a:pt x="250" y="150"/>
                  </a:lnTo>
                  <a:lnTo>
                    <a:pt x="247" y="145"/>
                  </a:lnTo>
                  <a:lnTo>
                    <a:pt x="242" y="139"/>
                  </a:lnTo>
                  <a:lnTo>
                    <a:pt x="237" y="135"/>
                  </a:lnTo>
                  <a:lnTo>
                    <a:pt x="233" y="131"/>
                  </a:lnTo>
                  <a:lnTo>
                    <a:pt x="227" y="126"/>
                  </a:lnTo>
                  <a:lnTo>
                    <a:pt x="221" y="123"/>
                  </a:lnTo>
                  <a:lnTo>
                    <a:pt x="215" y="121"/>
                  </a:lnTo>
                  <a:lnTo>
                    <a:pt x="209" y="119"/>
                  </a:lnTo>
                  <a:lnTo>
                    <a:pt x="201" y="118"/>
                  </a:lnTo>
                  <a:lnTo>
                    <a:pt x="194" y="117"/>
                  </a:lnTo>
                  <a:lnTo>
                    <a:pt x="186" y="117"/>
                  </a:lnTo>
                  <a:lnTo>
                    <a:pt x="176" y="117"/>
                  </a:lnTo>
                  <a:lnTo>
                    <a:pt x="168" y="118"/>
                  </a:lnTo>
                  <a:lnTo>
                    <a:pt x="159" y="120"/>
                  </a:lnTo>
                  <a:lnTo>
                    <a:pt x="152" y="123"/>
                  </a:lnTo>
                  <a:lnTo>
                    <a:pt x="144" y="127"/>
                  </a:lnTo>
                  <a:lnTo>
                    <a:pt x="138" y="132"/>
                  </a:lnTo>
                  <a:lnTo>
                    <a:pt x="131" y="137"/>
                  </a:lnTo>
                  <a:lnTo>
                    <a:pt x="126" y="142"/>
                  </a:lnTo>
                  <a:lnTo>
                    <a:pt x="120" y="150"/>
                  </a:lnTo>
                  <a:lnTo>
                    <a:pt x="115" y="156"/>
                  </a:lnTo>
                  <a:lnTo>
                    <a:pt x="111" y="165"/>
                  </a:lnTo>
                  <a:lnTo>
                    <a:pt x="106" y="173"/>
                  </a:lnTo>
                  <a:lnTo>
                    <a:pt x="99" y="191"/>
                  </a:lnTo>
                  <a:lnTo>
                    <a:pt x="93" y="211"/>
                  </a:lnTo>
                  <a:lnTo>
                    <a:pt x="88" y="233"/>
                  </a:lnTo>
                  <a:lnTo>
                    <a:pt x="85" y="257"/>
                  </a:lnTo>
                  <a:lnTo>
                    <a:pt x="81" y="280"/>
                  </a:lnTo>
                  <a:lnTo>
                    <a:pt x="79" y="304"/>
                  </a:lnTo>
                  <a:lnTo>
                    <a:pt x="78" y="355"/>
                  </a:lnTo>
                  <a:lnTo>
                    <a:pt x="77" y="405"/>
                  </a:lnTo>
                  <a:lnTo>
                    <a:pt x="77" y="754"/>
                  </a:lnTo>
                  <a:lnTo>
                    <a:pt x="0" y="754"/>
                  </a:lnTo>
                  <a:lnTo>
                    <a:pt x="0" y="20"/>
                  </a:lnTo>
                  <a:lnTo>
                    <a:pt x="77" y="20"/>
                  </a:lnTo>
                  <a:lnTo>
                    <a:pt x="77" y="108"/>
                  </a:lnTo>
                  <a:close/>
                </a:path>
              </a:pathLst>
            </a:custGeom>
            <a:solidFill>
              <a:srgbClr val="005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0" name="Freeform 60">
              <a:extLst>
                <a:ext uri="{FF2B5EF4-FFF2-40B4-BE49-F238E27FC236}">
                  <a16:creationId xmlns:a16="http://schemas.microsoft.com/office/drawing/2014/main" id="{87F36D94-4316-4BF3-8CCB-D5EB0F593CE1}"/>
                </a:ext>
              </a:extLst>
            </p:cNvPr>
            <p:cNvSpPr>
              <a:spLocks noChangeAspect="1" noEditPoints="1"/>
            </p:cNvSpPr>
            <p:nvPr/>
          </p:nvSpPr>
          <p:spPr bwMode="black">
            <a:xfrm>
              <a:off x="2226" y="3764"/>
              <a:ext cx="74" cy="129"/>
            </a:xfrm>
            <a:custGeom>
              <a:avLst/>
              <a:gdLst>
                <a:gd name="T0" fmla="*/ 40 w 440"/>
                <a:gd name="T1" fmla="*/ 20 h 772"/>
                <a:gd name="T2" fmla="*/ 44 w 440"/>
                <a:gd name="T3" fmla="*/ 21 h 772"/>
                <a:gd name="T4" fmla="*/ 48 w 440"/>
                <a:gd name="T5" fmla="*/ 23 h 772"/>
                <a:gd name="T6" fmla="*/ 51 w 440"/>
                <a:gd name="T7" fmla="*/ 26 h 772"/>
                <a:gd name="T8" fmla="*/ 55 w 440"/>
                <a:gd name="T9" fmla="*/ 32 h 772"/>
                <a:gd name="T10" fmla="*/ 59 w 440"/>
                <a:gd name="T11" fmla="*/ 42 h 772"/>
                <a:gd name="T12" fmla="*/ 62 w 440"/>
                <a:gd name="T13" fmla="*/ 55 h 772"/>
                <a:gd name="T14" fmla="*/ 62 w 440"/>
                <a:gd name="T15" fmla="*/ 68 h 772"/>
                <a:gd name="T16" fmla="*/ 60 w 440"/>
                <a:gd name="T17" fmla="*/ 81 h 772"/>
                <a:gd name="T18" fmla="*/ 57 w 440"/>
                <a:gd name="T19" fmla="*/ 93 h 772"/>
                <a:gd name="T20" fmla="*/ 52 w 440"/>
                <a:gd name="T21" fmla="*/ 102 h 772"/>
                <a:gd name="T22" fmla="*/ 49 w 440"/>
                <a:gd name="T23" fmla="*/ 105 h 772"/>
                <a:gd name="T24" fmla="*/ 45 w 440"/>
                <a:gd name="T25" fmla="*/ 108 h 772"/>
                <a:gd name="T26" fmla="*/ 41 w 440"/>
                <a:gd name="T27" fmla="*/ 109 h 772"/>
                <a:gd name="T28" fmla="*/ 37 w 440"/>
                <a:gd name="T29" fmla="*/ 110 h 772"/>
                <a:gd name="T30" fmla="*/ 33 w 440"/>
                <a:gd name="T31" fmla="*/ 109 h 772"/>
                <a:gd name="T32" fmla="*/ 29 w 440"/>
                <a:gd name="T33" fmla="*/ 108 h 772"/>
                <a:gd name="T34" fmla="*/ 26 w 440"/>
                <a:gd name="T35" fmla="*/ 105 h 772"/>
                <a:gd name="T36" fmla="*/ 23 w 440"/>
                <a:gd name="T37" fmla="*/ 101 h 772"/>
                <a:gd name="T38" fmla="*/ 18 w 440"/>
                <a:gd name="T39" fmla="*/ 92 h 772"/>
                <a:gd name="T40" fmla="*/ 14 w 440"/>
                <a:gd name="T41" fmla="*/ 81 h 772"/>
                <a:gd name="T42" fmla="*/ 13 w 440"/>
                <a:gd name="T43" fmla="*/ 68 h 772"/>
                <a:gd name="T44" fmla="*/ 13 w 440"/>
                <a:gd name="T45" fmla="*/ 55 h 772"/>
                <a:gd name="T46" fmla="*/ 16 w 440"/>
                <a:gd name="T47" fmla="*/ 43 h 772"/>
                <a:gd name="T48" fmla="*/ 19 w 440"/>
                <a:gd name="T49" fmla="*/ 33 h 772"/>
                <a:gd name="T50" fmla="*/ 25 w 440"/>
                <a:gd name="T51" fmla="*/ 25 h 772"/>
                <a:gd name="T52" fmla="*/ 29 w 440"/>
                <a:gd name="T53" fmla="*/ 21 h 772"/>
                <a:gd name="T54" fmla="*/ 33 w 440"/>
                <a:gd name="T55" fmla="*/ 20 h 772"/>
                <a:gd name="T56" fmla="*/ 37 w 440"/>
                <a:gd name="T57" fmla="*/ 20 h 772"/>
                <a:gd name="T58" fmla="*/ 61 w 440"/>
                <a:gd name="T59" fmla="*/ 21 h 772"/>
                <a:gd name="T60" fmla="*/ 57 w 440"/>
                <a:gd name="T61" fmla="*/ 14 h 772"/>
                <a:gd name="T62" fmla="*/ 53 w 440"/>
                <a:gd name="T63" fmla="*/ 9 h 772"/>
                <a:gd name="T64" fmla="*/ 48 w 440"/>
                <a:gd name="T65" fmla="*/ 4 h 772"/>
                <a:gd name="T66" fmla="*/ 43 w 440"/>
                <a:gd name="T67" fmla="*/ 2 h 772"/>
                <a:gd name="T68" fmla="*/ 38 w 440"/>
                <a:gd name="T69" fmla="*/ 0 h 772"/>
                <a:gd name="T70" fmla="*/ 32 w 440"/>
                <a:gd name="T71" fmla="*/ 0 h 772"/>
                <a:gd name="T72" fmla="*/ 26 w 440"/>
                <a:gd name="T73" fmla="*/ 2 h 772"/>
                <a:gd name="T74" fmla="*/ 21 w 440"/>
                <a:gd name="T75" fmla="*/ 5 h 772"/>
                <a:gd name="T76" fmla="*/ 16 w 440"/>
                <a:gd name="T77" fmla="*/ 10 h 772"/>
                <a:gd name="T78" fmla="*/ 12 w 440"/>
                <a:gd name="T79" fmla="*/ 15 h 772"/>
                <a:gd name="T80" fmla="*/ 8 w 440"/>
                <a:gd name="T81" fmla="*/ 22 h 772"/>
                <a:gd name="T82" fmla="*/ 5 w 440"/>
                <a:gd name="T83" fmla="*/ 29 h 772"/>
                <a:gd name="T84" fmla="*/ 2 w 440"/>
                <a:gd name="T85" fmla="*/ 46 h 772"/>
                <a:gd name="T86" fmla="*/ 0 w 440"/>
                <a:gd name="T87" fmla="*/ 65 h 772"/>
                <a:gd name="T88" fmla="*/ 2 w 440"/>
                <a:gd name="T89" fmla="*/ 83 h 772"/>
                <a:gd name="T90" fmla="*/ 6 w 440"/>
                <a:gd name="T91" fmla="*/ 100 h 772"/>
                <a:gd name="T92" fmla="*/ 9 w 440"/>
                <a:gd name="T93" fmla="*/ 107 h 772"/>
                <a:gd name="T94" fmla="*/ 12 w 440"/>
                <a:gd name="T95" fmla="*/ 114 h 772"/>
                <a:gd name="T96" fmla="*/ 16 w 440"/>
                <a:gd name="T97" fmla="*/ 119 h 772"/>
                <a:gd name="T98" fmla="*/ 21 w 440"/>
                <a:gd name="T99" fmla="*/ 124 h 772"/>
                <a:gd name="T100" fmla="*/ 26 w 440"/>
                <a:gd name="T101" fmla="*/ 127 h 772"/>
                <a:gd name="T102" fmla="*/ 31 w 440"/>
                <a:gd name="T103" fmla="*/ 129 h 772"/>
                <a:gd name="T104" fmla="*/ 37 w 440"/>
                <a:gd name="T105" fmla="*/ 129 h 772"/>
                <a:gd name="T106" fmla="*/ 43 w 440"/>
                <a:gd name="T107" fmla="*/ 128 h 772"/>
                <a:gd name="T108" fmla="*/ 48 w 440"/>
                <a:gd name="T109" fmla="*/ 125 h 772"/>
                <a:gd name="T110" fmla="*/ 53 w 440"/>
                <a:gd name="T111" fmla="*/ 121 h 772"/>
                <a:gd name="T112" fmla="*/ 57 w 440"/>
                <a:gd name="T113" fmla="*/ 116 h 772"/>
                <a:gd name="T114" fmla="*/ 61 w 440"/>
                <a:gd name="T115" fmla="*/ 109 h 772"/>
                <a:gd name="T116" fmla="*/ 74 w 440"/>
                <a:gd name="T117" fmla="*/ 3 h 77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40" h="772">
                  <a:moveTo>
                    <a:pt x="220" y="117"/>
                  </a:moveTo>
                  <a:lnTo>
                    <a:pt x="229" y="117"/>
                  </a:lnTo>
                  <a:lnTo>
                    <a:pt x="237" y="118"/>
                  </a:lnTo>
                  <a:lnTo>
                    <a:pt x="245" y="119"/>
                  </a:lnTo>
                  <a:lnTo>
                    <a:pt x="254" y="121"/>
                  </a:lnTo>
                  <a:lnTo>
                    <a:pt x="261" y="124"/>
                  </a:lnTo>
                  <a:lnTo>
                    <a:pt x="269" y="127"/>
                  </a:lnTo>
                  <a:lnTo>
                    <a:pt x="275" y="132"/>
                  </a:lnTo>
                  <a:lnTo>
                    <a:pt x="283" y="137"/>
                  </a:lnTo>
                  <a:lnTo>
                    <a:pt x="289" y="141"/>
                  </a:lnTo>
                  <a:lnTo>
                    <a:pt x="296" y="148"/>
                  </a:lnTo>
                  <a:lnTo>
                    <a:pt x="302" y="154"/>
                  </a:lnTo>
                  <a:lnTo>
                    <a:pt x="308" y="161"/>
                  </a:lnTo>
                  <a:lnTo>
                    <a:pt x="319" y="176"/>
                  </a:lnTo>
                  <a:lnTo>
                    <a:pt x="329" y="193"/>
                  </a:lnTo>
                  <a:lnTo>
                    <a:pt x="338" y="211"/>
                  </a:lnTo>
                  <a:lnTo>
                    <a:pt x="346" y="232"/>
                  </a:lnTo>
                  <a:lnTo>
                    <a:pt x="353" y="254"/>
                  </a:lnTo>
                  <a:lnTo>
                    <a:pt x="358" y="277"/>
                  </a:lnTo>
                  <a:lnTo>
                    <a:pt x="363" y="301"/>
                  </a:lnTo>
                  <a:lnTo>
                    <a:pt x="366" y="327"/>
                  </a:lnTo>
                  <a:lnTo>
                    <a:pt x="368" y="353"/>
                  </a:lnTo>
                  <a:lnTo>
                    <a:pt x="368" y="381"/>
                  </a:lnTo>
                  <a:lnTo>
                    <a:pt x="368" y="408"/>
                  </a:lnTo>
                  <a:lnTo>
                    <a:pt x="366" y="435"/>
                  </a:lnTo>
                  <a:lnTo>
                    <a:pt x="363" y="462"/>
                  </a:lnTo>
                  <a:lnTo>
                    <a:pt x="359" y="487"/>
                  </a:lnTo>
                  <a:lnTo>
                    <a:pt x="354" y="511"/>
                  </a:lnTo>
                  <a:lnTo>
                    <a:pt x="348" y="534"/>
                  </a:lnTo>
                  <a:lnTo>
                    <a:pt x="340" y="556"/>
                  </a:lnTo>
                  <a:lnTo>
                    <a:pt x="331" y="575"/>
                  </a:lnTo>
                  <a:lnTo>
                    <a:pt x="322" y="593"/>
                  </a:lnTo>
                  <a:lnTo>
                    <a:pt x="310" y="610"/>
                  </a:lnTo>
                  <a:lnTo>
                    <a:pt x="304" y="617"/>
                  </a:lnTo>
                  <a:lnTo>
                    <a:pt x="298" y="624"/>
                  </a:lnTo>
                  <a:lnTo>
                    <a:pt x="291" y="630"/>
                  </a:lnTo>
                  <a:lnTo>
                    <a:pt x="285" y="636"/>
                  </a:lnTo>
                  <a:lnTo>
                    <a:pt x="277" y="641"/>
                  </a:lnTo>
                  <a:lnTo>
                    <a:pt x="270" y="645"/>
                  </a:lnTo>
                  <a:lnTo>
                    <a:pt x="262" y="649"/>
                  </a:lnTo>
                  <a:lnTo>
                    <a:pt x="255" y="653"/>
                  </a:lnTo>
                  <a:lnTo>
                    <a:pt x="246" y="655"/>
                  </a:lnTo>
                  <a:lnTo>
                    <a:pt x="237" y="657"/>
                  </a:lnTo>
                  <a:lnTo>
                    <a:pt x="229" y="658"/>
                  </a:lnTo>
                  <a:lnTo>
                    <a:pt x="220" y="658"/>
                  </a:lnTo>
                  <a:lnTo>
                    <a:pt x="212" y="658"/>
                  </a:lnTo>
                  <a:lnTo>
                    <a:pt x="203" y="657"/>
                  </a:lnTo>
                  <a:lnTo>
                    <a:pt x="195" y="655"/>
                  </a:lnTo>
                  <a:lnTo>
                    <a:pt x="188" y="653"/>
                  </a:lnTo>
                  <a:lnTo>
                    <a:pt x="180" y="649"/>
                  </a:lnTo>
                  <a:lnTo>
                    <a:pt x="173" y="645"/>
                  </a:lnTo>
                  <a:lnTo>
                    <a:pt x="165" y="640"/>
                  </a:lnTo>
                  <a:lnTo>
                    <a:pt x="159" y="634"/>
                  </a:lnTo>
                  <a:lnTo>
                    <a:pt x="152" y="629"/>
                  </a:lnTo>
                  <a:lnTo>
                    <a:pt x="146" y="622"/>
                  </a:lnTo>
                  <a:lnTo>
                    <a:pt x="140" y="615"/>
                  </a:lnTo>
                  <a:lnTo>
                    <a:pt x="134" y="607"/>
                  </a:lnTo>
                  <a:lnTo>
                    <a:pt x="123" y="590"/>
                  </a:lnTo>
                  <a:lnTo>
                    <a:pt x="113" y="572"/>
                  </a:lnTo>
                  <a:lnTo>
                    <a:pt x="106" y="551"/>
                  </a:lnTo>
                  <a:lnTo>
                    <a:pt x="98" y="530"/>
                  </a:lnTo>
                  <a:lnTo>
                    <a:pt x="92" y="506"/>
                  </a:lnTo>
                  <a:lnTo>
                    <a:pt x="86" y="482"/>
                  </a:lnTo>
                  <a:lnTo>
                    <a:pt x="82" y="457"/>
                  </a:lnTo>
                  <a:lnTo>
                    <a:pt x="80" y="432"/>
                  </a:lnTo>
                  <a:lnTo>
                    <a:pt x="78" y="405"/>
                  </a:lnTo>
                  <a:lnTo>
                    <a:pt x="77" y="378"/>
                  </a:lnTo>
                  <a:lnTo>
                    <a:pt x="78" y="353"/>
                  </a:lnTo>
                  <a:lnTo>
                    <a:pt x="80" y="327"/>
                  </a:lnTo>
                  <a:lnTo>
                    <a:pt x="83" y="303"/>
                  </a:lnTo>
                  <a:lnTo>
                    <a:pt x="87" y="279"/>
                  </a:lnTo>
                  <a:lnTo>
                    <a:pt x="93" y="257"/>
                  </a:lnTo>
                  <a:lnTo>
                    <a:pt x="99" y="234"/>
                  </a:lnTo>
                  <a:lnTo>
                    <a:pt x="107" y="215"/>
                  </a:lnTo>
                  <a:lnTo>
                    <a:pt x="115" y="195"/>
                  </a:lnTo>
                  <a:lnTo>
                    <a:pt x="125" y="178"/>
                  </a:lnTo>
                  <a:lnTo>
                    <a:pt x="136" y="163"/>
                  </a:lnTo>
                  <a:lnTo>
                    <a:pt x="148" y="149"/>
                  </a:lnTo>
                  <a:lnTo>
                    <a:pt x="161" y="138"/>
                  </a:lnTo>
                  <a:lnTo>
                    <a:pt x="167" y="133"/>
                  </a:lnTo>
                  <a:lnTo>
                    <a:pt x="175" y="128"/>
                  </a:lnTo>
                  <a:lnTo>
                    <a:pt x="181" y="125"/>
                  </a:lnTo>
                  <a:lnTo>
                    <a:pt x="189" y="122"/>
                  </a:lnTo>
                  <a:lnTo>
                    <a:pt x="196" y="119"/>
                  </a:lnTo>
                  <a:lnTo>
                    <a:pt x="204" y="118"/>
                  </a:lnTo>
                  <a:lnTo>
                    <a:pt x="212" y="117"/>
                  </a:lnTo>
                  <a:lnTo>
                    <a:pt x="220" y="117"/>
                  </a:lnTo>
                  <a:close/>
                  <a:moveTo>
                    <a:pt x="440" y="20"/>
                  </a:moveTo>
                  <a:lnTo>
                    <a:pt x="363" y="20"/>
                  </a:lnTo>
                  <a:lnTo>
                    <a:pt x="363" y="124"/>
                  </a:lnTo>
                  <a:lnTo>
                    <a:pt x="356" y="110"/>
                  </a:lnTo>
                  <a:lnTo>
                    <a:pt x="349" y="96"/>
                  </a:lnTo>
                  <a:lnTo>
                    <a:pt x="340" y="84"/>
                  </a:lnTo>
                  <a:lnTo>
                    <a:pt x="332" y="72"/>
                  </a:lnTo>
                  <a:lnTo>
                    <a:pt x="324" y="61"/>
                  </a:lnTo>
                  <a:lnTo>
                    <a:pt x="314" y="51"/>
                  </a:lnTo>
                  <a:lnTo>
                    <a:pt x="305" y="41"/>
                  </a:lnTo>
                  <a:lnTo>
                    <a:pt x="296" y="33"/>
                  </a:lnTo>
                  <a:lnTo>
                    <a:pt x="286" y="25"/>
                  </a:lnTo>
                  <a:lnTo>
                    <a:pt x="276" y="18"/>
                  </a:lnTo>
                  <a:lnTo>
                    <a:pt x="265" y="13"/>
                  </a:lnTo>
                  <a:lnTo>
                    <a:pt x="255" y="9"/>
                  </a:lnTo>
                  <a:lnTo>
                    <a:pt x="245" y="4"/>
                  </a:lnTo>
                  <a:lnTo>
                    <a:pt x="234" y="2"/>
                  </a:lnTo>
                  <a:lnTo>
                    <a:pt x="223" y="0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8" y="1"/>
                  </a:lnTo>
                  <a:lnTo>
                    <a:pt x="176" y="4"/>
                  </a:lnTo>
                  <a:lnTo>
                    <a:pt x="165" y="8"/>
                  </a:lnTo>
                  <a:lnTo>
                    <a:pt x="154" y="12"/>
                  </a:lnTo>
                  <a:lnTo>
                    <a:pt x="143" y="17"/>
                  </a:lnTo>
                  <a:lnTo>
                    <a:pt x="133" y="24"/>
                  </a:lnTo>
                  <a:lnTo>
                    <a:pt x="123" y="31"/>
                  </a:lnTo>
                  <a:lnTo>
                    <a:pt x="113" y="39"/>
                  </a:lnTo>
                  <a:lnTo>
                    <a:pt x="105" y="47"/>
                  </a:lnTo>
                  <a:lnTo>
                    <a:pt x="95" y="57"/>
                  </a:lnTo>
                  <a:lnTo>
                    <a:pt x="87" y="68"/>
                  </a:lnTo>
                  <a:lnTo>
                    <a:pt x="79" y="79"/>
                  </a:lnTo>
                  <a:lnTo>
                    <a:pt x="71" y="91"/>
                  </a:lnTo>
                  <a:lnTo>
                    <a:pt x="64" y="102"/>
                  </a:lnTo>
                  <a:lnTo>
                    <a:pt x="56" y="115"/>
                  </a:lnTo>
                  <a:lnTo>
                    <a:pt x="50" y="129"/>
                  </a:lnTo>
                  <a:lnTo>
                    <a:pt x="44" y="143"/>
                  </a:lnTo>
                  <a:lnTo>
                    <a:pt x="38" y="159"/>
                  </a:lnTo>
                  <a:lnTo>
                    <a:pt x="32" y="174"/>
                  </a:lnTo>
                  <a:lnTo>
                    <a:pt x="23" y="206"/>
                  </a:lnTo>
                  <a:lnTo>
                    <a:pt x="15" y="239"/>
                  </a:lnTo>
                  <a:lnTo>
                    <a:pt x="9" y="275"/>
                  </a:lnTo>
                  <a:lnTo>
                    <a:pt x="4" y="312"/>
                  </a:lnTo>
                  <a:lnTo>
                    <a:pt x="1" y="350"/>
                  </a:lnTo>
                  <a:lnTo>
                    <a:pt x="0" y="388"/>
                  </a:lnTo>
                  <a:lnTo>
                    <a:pt x="1" y="426"/>
                  </a:lnTo>
                  <a:lnTo>
                    <a:pt x="4" y="463"/>
                  </a:lnTo>
                  <a:lnTo>
                    <a:pt x="9" y="498"/>
                  </a:lnTo>
                  <a:lnTo>
                    <a:pt x="15" y="533"/>
                  </a:lnTo>
                  <a:lnTo>
                    <a:pt x="24" y="566"/>
                  </a:lnTo>
                  <a:lnTo>
                    <a:pt x="33" y="599"/>
                  </a:lnTo>
                  <a:lnTo>
                    <a:pt x="39" y="614"/>
                  </a:lnTo>
                  <a:lnTo>
                    <a:pt x="44" y="628"/>
                  </a:lnTo>
                  <a:lnTo>
                    <a:pt x="51" y="642"/>
                  </a:lnTo>
                  <a:lnTo>
                    <a:pt x="57" y="656"/>
                  </a:lnTo>
                  <a:lnTo>
                    <a:pt x="65" y="669"/>
                  </a:lnTo>
                  <a:lnTo>
                    <a:pt x="71" y="682"/>
                  </a:lnTo>
                  <a:lnTo>
                    <a:pt x="80" y="693"/>
                  </a:lnTo>
                  <a:lnTo>
                    <a:pt x="87" y="704"/>
                  </a:lnTo>
                  <a:lnTo>
                    <a:pt x="96" y="714"/>
                  </a:lnTo>
                  <a:lnTo>
                    <a:pt x="105" y="724"/>
                  </a:lnTo>
                  <a:lnTo>
                    <a:pt x="113" y="732"/>
                  </a:lnTo>
                  <a:lnTo>
                    <a:pt x="123" y="741"/>
                  </a:lnTo>
                  <a:lnTo>
                    <a:pt x="133" y="748"/>
                  </a:lnTo>
                  <a:lnTo>
                    <a:pt x="143" y="754"/>
                  </a:lnTo>
                  <a:lnTo>
                    <a:pt x="153" y="759"/>
                  </a:lnTo>
                  <a:lnTo>
                    <a:pt x="164" y="764"/>
                  </a:lnTo>
                  <a:lnTo>
                    <a:pt x="175" y="768"/>
                  </a:lnTo>
                  <a:lnTo>
                    <a:pt x="187" y="770"/>
                  </a:lnTo>
                  <a:lnTo>
                    <a:pt x="197" y="771"/>
                  </a:lnTo>
                  <a:lnTo>
                    <a:pt x="209" y="772"/>
                  </a:lnTo>
                  <a:lnTo>
                    <a:pt x="221" y="772"/>
                  </a:lnTo>
                  <a:lnTo>
                    <a:pt x="233" y="770"/>
                  </a:lnTo>
                  <a:lnTo>
                    <a:pt x="244" y="768"/>
                  </a:lnTo>
                  <a:lnTo>
                    <a:pt x="255" y="765"/>
                  </a:lnTo>
                  <a:lnTo>
                    <a:pt x="265" y="761"/>
                  </a:lnTo>
                  <a:lnTo>
                    <a:pt x="275" y="755"/>
                  </a:lnTo>
                  <a:lnTo>
                    <a:pt x="286" y="750"/>
                  </a:lnTo>
                  <a:lnTo>
                    <a:pt x="296" y="742"/>
                  </a:lnTo>
                  <a:lnTo>
                    <a:pt x="304" y="735"/>
                  </a:lnTo>
                  <a:lnTo>
                    <a:pt x="314" y="725"/>
                  </a:lnTo>
                  <a:lnTo>
                    <a:pt x="323" y="715"/>
                  </a:lnTo>
                  <a:lnTo>
                    <a:pt x="331" y="704"/>
                  </a:lnTo>
                  <a:lnTo>
                    <a:pt x="340" y="693"/>
                  </a:lnTo>
                  <a:lnTo>
                    <a:pt x="348" y="680"/>
                  </a:lnTo>
                  <a:lnTo>
                    <a:pt x="355" y="666"/>
                  </a:lnTo>
                  <a:lnTo>
                    <a:pt x="363" y="651"/>
                  </a:lnTo>
                  <a:lnTo>
                    <a:pt x="363" y="754"/>
                  </a:lnTo>
                  <a:lnTo>
                    <a:pt x="440" y="754"/>
                  </a:lnTo>
                  <a:lnTo>
                    <a:pt x="440" y="20"/>
                  </a:lnTo>
                  <a:close/>
                </a:path>
              </a:pathLst>
            </a:custGeom>
            <a:solidFill>
              <a:srgbClr val="005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1" name="Rectangle 61">
              <a:extLst>
                <a:ext uri="{FF2B5EF4-FFF2-40B4-BE49-F238E27FC236}">
                  <a16:creationId xmlns:a16="http://schemas.microsoft.com/office/drawing/2014/main" id="{C4121B64-B76B-4422-A38C-01A409575167}"/>
                </a:ext>
              </a:extLst>
            </p:cNvPr>
            <p:cNvSpPr>
              <a:spLocks noChangeAspect="1" noChangeArrowheads="1"/>
            </p:cNvSpPr>
            <p:nvPr/>
          </p:nvSpPr>
          <p:spPr bwMode="black">
            <a:xfrm>
              <a:off x="2322" y="3675"/>
              <a:ext cx="13" cy="215"/>
            </a:xfrm>
            <a:prstGeom prst="rect">
              <a:avLst/>
            </a:prstGeom>
            <a:solidFill>
              <a:srgbClr val="005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1052" name="Freeform 62">
              <a:extLst>
                <a:ext uri="{FF2B5EF4-FFF2-40B4-BE49-F238E27FC236}">
                  <a16:creationId xmlns:a16="http://schemas.microsoft.com/office/drawing/2014/main" id="{B1F87E6D-1239-4455-82EA-C465F1661987}"/>
                </a:ext>
              </a:extLst>
            </p:cNvPr>
            <p:cNvSpPr>
              <a:spLocks noChangeAspect="1"/>
            </p:cNvSpPr>
            <p:nvPr/>
          </p:nvSpPr>
          <p:spPr bwMode="black">
            <a:xfrm>
              <a:off x="2406" y="3693"/>
              <a:ext cx="46" cy="197"/>
            </a:xfrm>
            <a:custGeom>
              <a:avLst/>
              <a:gdLst>
                <a:gd name="T0" fmla="*/ 13 w 276"/>
                <a:gd name="T1" fmla="*/ 177 h 1178"/>
                <a:gd name="T2" fmla="*/ 46 w 276"/>
                <a:gd name="T3" fmla="*/ 177 h 1178"/>
                <a:gd name="T4" fmla="*/ 46 w 276"/>
                <a:gd name="T5" fmla="*/ 197 h 1178"/>
                <a:gd name="T6" fmla="*/ 0 w 276"/>
                <a:gd name="T7" fmla="*/ 197 h 1178"/>
                <a:gd name="T8" fmla="*/ 0 w 276"/>
                <a:gd name="T9" fmla="*/ 0 h 1178"/>
                <a:gd name="T10" fmla="*/ 13 w 276"/>
                <a:gd name="T11" fmla="*/ 0 h 1178"/>
                <a:gd name="T12" fmla="*/ 13 w 276"/>
                <a:gd name="T13" fmla="*/ 177 h 1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6" h="1178">
                  <a:moveTo>
                    <a:pt x="80" y="1056"/>
                  </a:moveTo>
                  <a:lnTo>
                    <a:pt x="276" y="1056"/>
                  </a:lnTo>
                  <a:lnTo>
                    <a:pt x="276" y="1178"/>
                  </a:lnTo>
                  <a:lnTo>
                    <a:pt x="0" y="1178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1056"/>
                  </a:lnTo>
                  <a:close/>
                </a:path>
              </a:pathLst>
            </a:custGeom>
            <a:solidFill>
              <a:srgbClr val="005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3" name="Freeform 63">
              <a:extLst>
                <a:ext uri="{FF2B5EF4-FFF2-40B4-BE49-F238E27FC236}">
                  <a16:creationId xmlns:a16="http://schemas.microsoft.com/office/drawing/2014/main" id="{F5824BCB-1BE6-456D-9A00-DC7F54C41F65}"/>
                </a:ext>
              </a:extLst>
            </p:cNvPr>
            <p:cNvSpPr>
              <a:spLocks noChangeAspect="1" noEditPoints="1"/>
            </p:cNvSpPr>
            <p:nvPr/>
          </p:nvSpPr>
          <p:spPr bwMode="black">
            <a:xfrm>
              <a:off x="2458" y="3764"/>
              <a:ext cx="74" cy="129"/>
            </a:xfrm>
            <a:custGeom>
              <a:avLst/>
              <a:gdLst>
                <a:gd name="T0" fmla="*/ 40 w 439"/>
                <a:gd name="T1" fmla="*/ 20 h 772"/>
                <a:gd name="T2" fmla="*/ 44 w 439"/>
                <a:gd name="T3" fmla="*/ 21 h 772"/>
                <a:gd name="T4" fmla="*/ 47 w 439"/>
                <a:gd name="T5" fmla="*/ 23 h 772"/>
                <a:gd name="T6" fmla="*/ 51 w 439"/>
                <a:gd name="T7" fmla="*/ 26 h 772"/>
                <a:gd name="T8" fmla="*/ 55 w 439"/>
                <a:gd name="T9" fmla="*/ 32 h 772"/>
                <a:gd name="T10" fmla="*/ 60 w 439"/>
                <a:gd name="T11" fmla="*/ 42 h 772"/>
                <a:gd name="T12" fmla="*/ 62 w 439"/>
                <a:gd name="T13" fmla="*/ 55 h 772"/>
                <a:gd name="T14" fmla="*/ 62 w 439"/>
                <a:gd name="T15" fmla="*/ 68 h 772"/>
                <a:gd name="T16" fmla="*/ 60 w 439"/>
                <a:gd name="T17" fmla="*/ 81 h 772"/>
                <a:gd name="T18" fmla="*/ 57 w 439"/>
                <a:gd name="T19" fmla="*/ 93 h 772"/>
                <a:gd name="T20" fmla="*/ 52 w 439"/>
                <a:gd name="T21" fmla="*/ 102 h 772"/>
                <a:gd name="T22" fmla="*/ 49 w 439"/>
                <a:gd name="T23" fmla="*/ 105 h 772"/>
                <a:gd name="T24" fmla="*/ 46 w 439"/>
                <a:gd name="T25" fmla="*/ 108 h 772"/>
                <a:gd name="T26" fmla="*/ 41 w 439"/>
                <a:gd name="T27" fmla="*/ 109 h 772"/>
                <a:gd name="T28" fmla="*/ 37 w 439"/>
                <a:gd name="T29" fmla="*/ 110 h 772"/>
                <a:gd name="T30" fmla="*/ 33 w 439"/>
                <a:gd name="T31" fmla="*/ 109 h 772"/>
                <a:gd name="T32" fmla="*/ 29 w 439"/>
                <a:gd name="T33" fmla="*/ 108 h 772"/>
                <a:gd name="T34" fmla="*/ 26 w 439"/>
                <a:gd name="T35" fmla="*/ 105 h 772"/>
                <a:gd name="T36" fmla="*/ 23 w 439"/>
                <a:gd name="T37" fmla="*/ 101 h 772"/>
                <a:gd name="T38" fmla="*/ 18 w 439"/>
                <a:gd name="T39" fmla="*/ 92 h 772"/>
                <a:gd name="T40" fmla="*/ 14 w 439"/>
                <a:gd name="T41" fmla="*/ 81 h 772"/>
                <a:gd name="T42" fmla="*/ 13 w 439"/>
                <a:gd name="T43" fmla="*/ 68 h 772"/>
                <a:gd name="T44" fmla="*/ 13 w 439"/>
                <a:gd name="T45" fmla="*/ 55 h 772"/>
                <a:gd name="T46" fmla="*/ 16 w 439"/>
                <a:gd name="T47" fmla="*/ 43 h 772"/>
                <a:gd name="T48" fmla="*/ 19 w 439"/>
                <a:gd name="T49" fmla="*/ 33 h 772"/>
                <a:gd name="T50" fmla="*/ 25 w 439"/>
                <a:gd name="T51" fmla="*/ 25 h 772"/>
                <a:gd name="T52" fmla="*/ 29 w 439"/>
                <a:gd name="T53" fmla="*/ 21 h 772"/>
                <a:gd name="T54" fmla="*/ 33 w 439"/>
                <a:gd name="T55" fmla="*/ 20 h 772"/>
                <a:gd name="T56" fmla="*/ 37 w 439"/>
                <a:gd name="T57" fmla="*/ 20 h 772"/>
                <a:gd name="T58" fmla="*/ 62 w 439"/>
                <a:gd name="T59" fmla="*/ 21 h 772"/>
                <a:gd name="T60" fmla="*/ 59 w 439"/>
                <a:gd name="T61" fmla="*/ 16 h 772"/>
                <a:gd name="T62" fmla="*/ 55 w 439"/>
                <a:gd name="T63" fmla="*/ 10 h 772"/>
                <a:gd name="T64" fmla="*/ 50 w 439"/>
                <a:gd name="T65" fmla="*/ 6 h 772"/>
                <a:gd name="T66" fmla="*/ 45 w 439"/>
                <a:gd name="T67" fmla="*/ 2 h 772"/>
                <a:gd name="T68" fmla="*/ 39 w 439"/>
                <a:gd name="T69" fmla="*/ 0 h 772"/>
                <a:gd name="T70" fmla="*/ 34 w 439"/>
                <a:gd name="T71" fmla="*/ 0 h 772"/>
                <a:gd name="T72" fmla="*/ 28 w 439"/>
                <a:gd name="T73" fmla="*/ 1 h 772"/>
                <a:gd name="T74" fmla="*/ 22 w 439"/>
                <a:gd name="T75" fmla="*/ 4 h 772"/>
                <a:gd name="T76" fmla="*/ 17 w 439"/>
                <a:gd name="T77" fmla="*/ 8 h 772"/>
                <a:gd name="T78" fmla="*/ 13 w 439"/>
                <a:gd name="T79" fmla="*/ 13 h 772"/>
                <a:gd name="T80" fmla="*/ 9 w 439"/>
                <a:gd name="T81" fmla="*/ 19 h 772"/>
                <a:gd name="T82" fmla="*/ 6 w 439"/>
                <a:gd name="T83" fmla="*/ 27 h 772"/>
                <a:gd name="T84" fmla="*/ 2 w 439"/>
                <a:gd name="T85" fmla="*/ 40 h 772"/>
                <a:gd name="T86" fmla="*/ 0 w 439"/>
                <a:gd name="T87" fmla="*/ 58 h 772"/>
                <a:gd name="T88" fmla="*/ 1 w 439"/>
                <a:gd name="T89" fmla="*/ 77 h 772"/>
                <a:gd name="T90" fmla="*/ 4 w 439"/>
                <a:gd name="T91" fmla="*/ 95 h 772"/>
                <a:gd name="T92" fmla="*/ 7 w 439"/>
                <a:gd name="T93" fmla="*/ 105 h 772"/>
                <a:gd name="T94" fmla="*/ 11 w 439"/>
                <a:gd name="T95" fmla="*/ 112 h 772"/>
                <a:gd name="T96" fmla="*/ 15 w 439"/>
                <a:gd name="T97" fmla="*/ 118 h 772"/>
                <a:gd name="T98" fmla="*/ 19 w 439"/>
                <a:gd name="T99" fmla="*/ 122 h 772"/>
                <a:gd name="T100" fmla="*/ 24 w 439"/>
                <a:gd name="T101" fmla="*/ 126 h 772"/>
                <a:gd name="T102" fmla="*/ 29 w 439"/>
                <a:gd name="T103" fmla="*/ 128 h 772"/>
                <a:gd name="T104" fmla="*/ 35 w 439"/>
                <a:gd name="T105" fmla="*/ 129 h 772"/>
                <a:gd name="T106" fmla="*/ 41 w 439"/>
                <a:gd name="T107" fmla="*/ 128 h 772"/>
                <a:gd name="T108" fmla="*/ 46 w 439"/>
                <a:gd name="T109" fmla="*/ 126 h 772"/>
                <a:gd name="T110" fmla="*/ 51 w 439"/>
                <a:gd name="T111" fmla="*/ 123 h 772"/>
                <a:gd name="T112" fmla="*/ 56 w 439"/>
                <a:gd name="T113" fmla="*/ 118 h 772"/>
                <a:gd name="T114" fmla="*/ 60 w 439"/>
                <a:gd name="T115" fmla="*/ 111 h 772"/>
                <a:gd name="T116" fmla="*/ 62 w 439"/>
                <a:gd name="T117" fmla="*/ 126 h 77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39" h="772">
                  <a:moveTo>
                    <a:pt x="220" y="117"/>
                  </a:moveTo>
                  <a:lnTo>
                    <a:pt x="229" y="117"/>
                  </a:lnTo>
                  <a:lnTo>
                    <a:pt x="236" y="118"/>
                  </a:lnTo>
                  <a:lnTo>
                    <a:pt x="245" y="119"/>
                  </a:lnTo>
                  <a:lnTo>
                    <a:pt x="252" y="121"/>
                  </a:lnTo>
                  <a:lnTo>
                    <a:pt x="260" y="124"/>
                  </a:lnTo>
                  <a:lnTo>
                    <a:pt x="267" y="127"/>
                  </a:lnTo>
                  <a:lnTo>
                    <a:pt x="275" y="132"/>
                  </a:lnTo>
                  <a:lnTo>
                    <a:pt x="281" y="137"/>
                  </a:lnTo>
                  <a:lnTo>
                    <a:pt x="289" y="141"/>
                  </a:lnTo>
                  <a:lnTo>
                    <a:pt x="296" y="148"/>
                  </a:lnTo>
                  <a:lnTo>
                    <a:pt x="301" y="154"/>
                  </a:lnTo>
                  <a:lnTo>
                    <a:pt x="307" y="161"/>
                  </a:lnTo>
                  <a:lnTo>
                    <a:pt x="318" y="176"/>
                  </a:lnTo>
                  <a:lnTo>
                    <a:pt x="329" y="193"/>
                  </a:lnTo>
                  <a:lnTo>
                    <a:pt x="338" y="211"/>
                  </a:lnTo>
                  <a:lnTo>
                    <a:pt x="345" y="232"/>
                  </a:lnTo>
                  <a:lnTo>
                    <a:pt x="353" y="254"/>
                  </a:lnTo>
                  <a:lnTo>
                    <a:pt x="358" y="277"/>
                  </a:lnTo>
                  <a:lnTo>
                    <a:pt x="362" y="301"/>
                  </a:lnTo>
                  <a:lnTo>
                    <a:pt x="366" y="327"/>
                  </a:lnTo>
                  <a:lnTo>
                    <a:pt x="368" y="353"/>
                  </a:lnTo>
                  <a:lnTo>
                    <a:pt x="368" y="381"/>
                  </a:lnTo>
                  <a:lnTo>
                    <a:pt x="368" y="408"/>
                  </a:lnTo>
                  <a:lnTo>
                    <a:pt x="366" y="435"/>
                  </a:lnTo>
                  <a:lnTo>
                    <a:pt x="362" y="462"/>
                  </a:lnTo>
                  <a:lnTo>
                    <a:pt x="358" y="487"/>
                  </a:lnTo>
                  <a:lnTo>
                    <a:pt x="354" y="511"/>
                  </a:lnTo>
                  <a:lnTo>
                    <a:pt x="347" y="534"/>
                  </a:lnTo>
                  <a:lnTo>
                    <a:pt x="340" y="556"/>
                  </a:lnTo>
                  <a:lnTo>
                    <a:pt x="330" y="575"/>
                  </a:lnTo>
                  <a:lnTo>
                    <a:pt x="320" y="593"/>
                  </a:lnTo>
                  <a:lnTo>
                    <a:pt x="310" y="610"/>
                  </a:lnTo>
                  <a:lnTo>
                    <a:pt x="304" y="617"/>
                  </a:lnTo>
                  <a:lnTo>
                    <a:pt x="298" y="624"/>
                  </a:lnTo>
                  <a:lnTo>
                    <a:pt x="291" y="630"/>
                  </a:lnTo>
                  <a:lnTo>
                    <a:pt x="284" y="636"/>
                  </a:lnTo>
                  <a:lnTo>
                    <a:pt x="277" y="641"/>
                  </a:lnTo>
                  <a:lnTo>
                    <a:pt x="270" y="645"/>
                  </a:lnTo>
                  <a:lnTo>
                    <a:pt x="262" y="649"/>
                  </a:lnTo>
                  <a:lnTo>
                    <a:pt x="254" y="653"/>
                  </a:lnTo>
                  <a:lnTo>
                    <a:pt x="246" y="655"/>
                  </a:lnTo>
                  <a:lnTo>
                    <a:pt x="237" y="657"/>
                  </a:lnTo>
                  <a:lnTo>
                    <a:pt x="229" y="658"/>
                  </a:lnTo>
                  <a:lnTo>
                    <a:pt x="220" y="658"/>
                  </a:lnTo>
                  <a:lnTo>
                    <a:pt x="211" y="658"/>
                  </a:lnTo>
                  <a:lnTo>
                    <a:pt x="203" y="657"/>
                  </a:lnTo>
                  <a:lnTo>
                    <a:pt x="195" y="655"/>
                  </a:lnTo>
                  <a:lnTo>
                    <a:pt x="186" y="653"/>
                  </a:lnTo>
                  <a:lnTo>
                    <a:pt x="179" y="649"/>
                  </a:lnTo>
                  <a:lnTo>
                    <a:pt x="172" y="645"/>
                  </a:lnTo>
                  <a:lnTo>
                    <a:pt x="165" y="640"/>
                  </a:lnTo>
                  <a:lnTo>
                    <a:pt x="158" y="634"/>
                  </a:lnTo>
                  <a:lnTo>
                    <a:pt x="152" y="629"/>
                  </a:lnTo>
                  <a:lnTo>
                    <a:pt x="145" y="622"/>
                  </a:lnTo>
                  <a:lnTo>
                    <a:pt x="139" y="615"/>
                  </a:lnTo>
                  <a:lnTo>
                    <a:pt x="134" y="607"/>
                  </a:lnTo>
                  <a:lnTo>
                    <a:pt x="123" y="590"/>
                  </a:lnTo>
                  <a:lnTo>
                    <a:pt x="113" y="572"/>
                  </a:lnTo>
                  <a:lnTo>
                    <a:pt x="104" y="551"/>
                  </a:lnTo>
                  <a:lnTo>
                    <a:pt x="97" y="530"/>
                  </a:lnTo>
                  <a:lnTo>
                    <a:pt x="91" y="506"/>
                  </a:lnTo>
                  <a:lnTo>
                    <a:pt x="86" y="482"/>
                  </a:lnTo>
                  <a:lnTo>
                    <a:pt x="82" y="457"/>
                  </a:lnTo>
                  <a:lnTo>
                    <a:pt x="79" y="432"/>
                  </a:lnTo>
                  <a:lnTo>
                    <a:pt x="77" y="405"/>
                  </a:lnTo>
                  <a:lnTo>
                    <a:pt x="76" y="378"/>
                  </a:lnTo>
                  <a:lnTo>
                    <a:pt x="77" y="353"/>
                  </a:lnTo>
                  <a:lnTo>
                    <a:pt x="80" y="327"/>
                  </a:lnTo>
                  <a:lnTo>
                    <a:pt x="82" y="303"/>
                  </a:lnTo>
                  <a:lnTo>
                    <a:pt x="86" y="279"/>
                  </a:lnTo>
                  <a:lnTo>
                    <a:pt x="93" y="257"/>
                  </a:lnTo>
                  <a:lnTo>
                    <a:pt x="99" y="234"/>
                  </a:lnTo>
                  <a:lnTo>
                    <a:pt x="107" y="215"/>
                  </a:lnTo>
                  <a:lnTo>
                    <a:pt x="115" y="195"/>
                  </a:lnTo>
                  <a:lnTo>
                    <a:pt x="125" y="178"/>
                  </a:lnTo>
                  <a:lnTo>
                    <a:pt x="136" y="163"/>
                  </a:lnTo>
                  <a:lnTo>
                    <a:pt x="148" y="149"/>
                  </a:lnTo>
                  <a:lnTo>
                    <a:pt x="161" y="138"/>
                  </a:lnTo>
                  <a:lnTo>
                    <a:pt x="167" y="133"/>
                  </a:lnTo>
                  <a:lnTo>
                    <a:pt x="174" y="128"/>
                  </a:lnTo>
                  <a:lnTo>
                    <a:pt x="181" y="125"/>
                  </a:lnTo>
                  <a:lnTo>
                    <a:pt x="189" y="122"/>
                  </a:lnTo>
                  <a:lnTo>
                    <a:pt x="196" y="119"/>
                  </a:lnTo>
                  <a:lnTo>
                    <a:pt x="204" y="118"/>
                  </a:lnTo>
                  <a:lnTo>
                    <a:pt x="211" y="117"/>
                  </a:lnTo>
                  <a:lnTo>
                    <a:pt x="220" y="117"/>
                  </a:lnTo>
                  <a:close/>
                  <a:moveTo>
                    <a:pt x="439" y="20"/>
                  </a:moveTo>
                  <a:lnTo>
                    <a:pt x="366" y="20"/>
                  </a:lnTo>
                  <a:lnTo>
                    <a:pt x="366" y="124"/>
                  </a:lnTo>
                  <a:lnTo>
                    <a:pt x="362" y="124"/>
                  </a:lnTo>
                  <a:lnTo>
                    <a:pt x="356" y="110"/>
                  </a:lnTo>
                  <a:lnTo>
                    <a:pt x="348" y="96"/>
                  </a:lnTo>
                  <a:lnTo>
                    <a:pt x="340" y="84"/>
                  </a:lnTo>
                  <a:lnTo>
                    <a:pt x="332" y="72"/>
                  </a:lnTo>
                  <a:lnTo>
                    <a:pt x="324" y="61"/>
                  </a:lnTo>
                  <a:lnTo>
                    <a:pt x="315" y="51"/>
                  </a:lnTo>
                  <a:lnTo>
                    <a:pt x="305" y="41"/>
                  </a:lnTo>
                  <a:lnTo>
                    <a:pt x="297" y="33"/>
                  </a:lnTo>
                  <a:lnTo>
                    <a:pt x="287" y="25"/>
                  </a:lnTo>
                  <a:lnTo>
                    <a:pt x="276" y="18"/>
                  </a:lnTo>
                  <a:lnTo>
                    <a:pt x="266" y="13"/>
                  </a:lnTo>
                  <a:lnTo>
                    <a:pt x="256" y="9"/>
                  </a:lnTo>
                  <a:lnTo>
                    <a:pt x="245" y="4"/>
                  </a:lnTo>
                  <a:lnTo>
                    <a:pt x="234" y="2"/>
                  </a:lnTo>
                  <a:lnTo>
                    <a:pt x="223" y="0"/>
                  </a:lnTo>
                  <a:lnTo>
                    <a:pt x="211" y="0"/>
                  </a:lnTo>
                  <a:lnTo>
                    <a:pt x="199" y="0"/>
                  </a:lnTo>
                  <a:lnTo>
                    <a:pt x="188" y="1"/>
                  </a:lnTo>
                  <a:lnTo>
                    <a:pt x="176" y="4"/>
                  </a:lnTo>
                  <a:lnTo>
                    <a:pt x="165" y="8"/>
                  </a:lnTo>
                  <a:lnTo>
                    <a:pt x="154" y="12"/>
                  </a:lnTo>
                  <a:lnTo>
                    <a:pt x="143" y="17"/>
                  </a:lnTo>
                  <a:lnTo>
                    <a:pt x="132" y="24"/>
                  </a:lnTo>
                  <a:lnTo>
                    <a:pt x="123" y="31"/>
                  </a:lnTo>
                  <a:lnTo>
                    <a:pt x="113" y="39"/>
                  </a:lnTo>
                  <a:lnTo>
                    <a:pt x="103" y="47"/>
                  </a:lnTo>
                  <a:lnTo>
                    <a:pt x="95" y="57"/>
                  </a:lnTo>
                  <a:lnTo>
                    <a:pt x="86" y="68"/>
                  </a:lnTo>
                  <a:lnTo>
                    <a:pt x="79" y="79"/>
                  </a:lnTo>
                  <a:lnTo>
                    <a:pt x="71" y="91"/>
                  </a:lnTo>
                  <a:lnTo>
                    <a:pt x="63" y="102"/>
                  </a:lnTo>
                  <a:lnTo>
                    <a:pt x="56" y="115"/>
                  </a:lnTo>
                  <a:lnTo>
                    <a:pt x="49" y="129"/>
                  </a:lnTo>
                  <a:lnTo>
                    <a:pt x="43" y="143"/>
                  </a:lnTo>
                  <a:lnTo>
                    <a:pt x="37" y="159"/>
                  </a:lnTo>
                  <a:lnTo>
                    <a:pt x="32" y="174"/>
                  </a:lnTo>
                  <a:lnTo>
                    <a:pt x="22" y="206"/>
                  </a:lnTo>
                  <a:lnTo>
                    <a:pt x="14" y="239"/>
                  </a:lnTo>
                  <a:lnTo>
                    <a:pt x="8" y="275"/>
                  </a:lnTo>
                  <a:lnTo>
                    <a:pt x="3" y="312"/>
                  </a:lnTo>
                  <a:lnTo>
                    <a:pt x="1" y="350"/>
                  </a:lnTo>
                  <a:lnTo>
                    <a:pt x="0" y="388"/>
                  </a:lnTo>
                  <a:lnTo>
                    <a:pt x="1" y="426"/>
                  </a:lnTo>
                  <a:lnTo>
                    <a:pt x="4" y="463"/>
                  </a:lnTo>
                  <a:lnTo>
                    <a:pt x="8" y="498"/>
                  </a:lnTo>
                  <a:lnTo>
                    <a:pt x="15" y="533"/>
                  </a:lnTo>
                  <a:lnTo>
                    <a:pt x="22" y="566"/>
                  </a:lnTo>
                  <a:lnTo>
                    <a:pt x="32" y="599"/>
                  </a:lnTo>
                  <a:lnTo>
                    <a:pt x="37" y="614"/>
                  </a:lnTo>
                  <a:lnTo>
                    <a:pt x="44" y="628"/>
                  </a:lnTo>
                  <a:lnTo>
                    <a:pt x="50" y="642"/>
                  </a:lnTo>
                  <a:lnTo>
                    <a:pt x="57" y="656"/>
                  </a:lnTo>
                  <a:lnTo>
                    <a:pt x="63" y="669"/>
                  </a:lnTo>
                  <a:lnTo>
                    <a:pt x="71" y="682"/>
                  </a:lnTo>
                  <a:lnTo>
                    <a:pt x="79" y="693"/>
                  </a:lnTo>
                  <a:lnTo>
                    <a:pt x="87" y="704"/>
                  </a:lnTo>
                  <a:lnTo>
                    <a:pt x="96" y="714"/>
                  </a:lnTo>
                  <a:lnTo>
                    <a:pt x="104" y="724"/>
                  </a:lnTo>
                  <a:lnTo>
                    <a:pt x="113" y="732"/>
                  </a:lnTo>
                  <a:lnTo>
                    <a:pt x="123" y="741"/>
                  </a:lnTo>
                  <a:lnTo>
                    <a:pt x="132" y="748"/>
                  </a:lnTo>
                  <a:lnTo>
                    <a:pt x="142" y="754"/>
                  </a:lnTo>
                  <a:lnTo>
                    <a:pt x="153" y="759"/>
                  </a:lnTo>
                  <a:lnTo>
                    <a:pt x="164" y="764"/>
                  </a:lnTo>
                  <a:lnTo>
                    <a:pt x="175" y="768"/>
                  </a:lnTo>
                  <a:lnTo>
                    <a:pt x="185" y="770"/>
                  </a:lnTo>
                  <a:lnTo>
                    <a:pt x="197" y="771"/>
                  </a:lnTo>
                  <a:lnTo>
                    <a:pt x="209" y="772"/>
                  </a:lnTo>
                  <a:lnTo>
                    <a:pt x="221" y="772"/>
                  </a:lnTo>
                  <a:lnTo>
                    <a:pt x="232" y="770"/>
                  </a:lnTo>
                  <a:lnTo>
                    <a:pt x="244" y="768"/>
                  </a:lnTo>
                  <a:lnTo>
                    <a:pt x="254" y="765"/>
                  </a:lnTo>
                  <a:lnTo>
                    <a:pt x="265" y="761"/>
                  </a:lnTo>
                  <a:lnTo>
                    <a:pt x="275" y="755"/>
                  </a:lnTo>
                  <a:lnTo>
                    <a:pt x="285" y="750"/>
                  </a:lnTo>
                  <a:lnTo>
                    <a:pt x="294" y="742"/>
                  </a:lnTo>
                  <a:lnTo>
                    <a:pt x="304" y="735"/>
                  </a:lnTo>
                  <a:lnTo>
                    <a:pt x="314" y="725"/>
                  </a:lnTo>
                  <a:lnTo>
                    <a:pt x="323" y="715"/>
                  </a:lnTo>
                  <a:lnTo>
                    <a:pt x="331" y="704"/>
                  </a:lnTo>
                  <a:lnTo>
                    <a:pt x="339" y="693"/>
                  </a:lnTo>
                  <a:lnTo>
                    <a:pt x="347" y="680"/>
                  </a:lnTo>
                  <a:lnTo>
                    <a:pt x="355" y="666"/>
                  </a:lnTo>
                  <a:lnTo>
                    <a:pt x="362" y="651"/>
                  </a:lnTo>
                  <a:lnTo>
                    <a:pt x="366" y="651"/>
                  </a:lnTo>
                  <a:lnTo>
                    <a:pt x="366" y="754"/>
                  </a:lnTo>
                  <a:lnTo>
                    <a:pt x="439" y="754"/>
                  </a:lnTo>
                  <a:lnTo>
                    <a:pt x="439" y="20"/>
                  </a:lnTo>
                  <a:close/>
                </a:path>
              </a:pathLst>
            </a:custGeom>
            <a:solidFill>
              <a:srgbClr val="005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4" name="Freeform 64">
              <a:extLst>
                <a:ext uri="{FF2B5EF4-FFF2-40B4-BE49-F238E27FC236}">
                  <a16:creationId xmlns:a16="http://schemas.microsoft.com/office/drawing/2014/main" id="{29081EC1-6CCE-4DF0-9469-92CE062A80C8}"/>
                </a:ext>
              </a:extLst>
            </p:cNvPr>
            <p:cNvSpPr>
              <a:spLocks noChangeAspect="1" noEditPoints="1"/>
            </p:cNvSpPr>
            <p:nvPr/>
          </p:nvSpPr>
          <p:spPr bwMode="black">
            <a:xfrm>
              <a:off x="2554" y="3675"/>
              <a:ext cx="74" cy="218"/>
            </a:xfrm>
            <a:custGeom>
              <a:avLst/>
              <a:gdLst>
                <a:gd name="T0" fmla="*/ 39 w 440"/>
                <a:gd name="T1" fmla="*/ 109 h 1307"/>
                <a:gd name="T2" fmla="*/ 43 w 440"/>
                <a:gd name="T3" fmla="*/ 110 h 1307"/>
                <a:gd name="T4" fmla="*/ 47 w 440"/>
                <a:gd name="T5" fmla="*/ 112 h 1307"/>
                <a:gd name="T6" fmla="*/ 50 w 440"/>
                <a:gd name="T7" fmla="*/ 115 h 1307"/>
                <a:gd name="T8" fmla="*/ 54 w 440"/>
                <a:gd name="T9" fmla="*/ 121 h 1307"/>
                <a:gd name="T10" fmla="*/ 58 w 440"/>
                <a:gd name="T11" fmla="*/ 132 h 1307"/>
                <a:gd name="T12" fmla="*/ 61 w 440"/>
                <a:gd name="T13" fmla="*/ 144 h 1307"/>
                <a:gd name="T14" fmla="*/ 61 w 440"/>
                <a:gd name="T15" fmla="*/ 157 h 1307"/>
                <a:gd name="T16" fmla="*/ 59 w 440"/>
                <a:gd name="T17" fmla="*/ 170 h 1307"/>
                <a:gd name="T18" fmla="*/ 56 w 440"/>
                <a:gd name="T19" fmla="*/ 182 h 1307"/>
                <a:gd name="T20" fmla="*/ 51 w 440"/>
                <a:gd name="T21" fmla="*/ 191 h 1307"/>
                <a:gd name="T22" fmla="*/ 48 w 440"/>
                <a:gd name="T23" fmla="*/ 194 h 1307"/>
                <a:gd name="T24" fmla="*/ 45 w 440"/>
                <a:gd name="T25" fmla="*/ 197 h 1307"/>
                <a:gd name="T26" fmla="*/ 41 w 440"/>
                <a:gd name="T27" fmla="*/ 198 h 1307"/>
                <a:gd name="T28" fmla="*/ 36 w 440"/>
                <a:gd name="T29" fmla="*/ 199 h 1307"/>
                <a:gd name="T30" fmla="*/ 32 w 440"/>
                <a:gd name="T31" fmla="*/ 198 h 1307"/>
                <a:gd name="T32" fmla="*/ 28 w 440"/>
                <a:gd name="T33" fmla="*/ 197 h 1307"/>
                <a:gd name="T34" fmla="*/ 25 w 440"/>
                <a:gd name="T35" fmla="*/ 194 h 1307"/>
                <a:gd name="T36" fmla="*/ 22 w 440"/>
                <a:gd name="T37" fmla="*/ 190 h 1307"/>
                <a:gd name="T38" fmla="*/ 17 w 440"/>
                <a:gd name="T39" fmla="*/ 181 h 1307"/>
                <a:gd name="T40" fmla="*/ 13 w 440"/>
                <a:gd name="T41" fmla="*/ 170 h 1307"/>
                <a:gd name="T42" fmla="*/ 12 w 440"/>
                <a:gd name="T43" fmla="*/ 157 h 1307"/>
                <a:gd name="T44" fmla="*/ 12 w 440"/>
                <a:gd name="T45" fmla="*/ 144 h 1307"/>
                <a:gd name="T46" fmla="*/ 15 w 440"/>
                <a:gd name="T47" fmla="*/ 132 h 1307"/>
                <a:gd name="T48" fmla="*/ 19 w 440"/>
                <a:gd name="T49" fmla="*/ 122 h 1307"/>
                <a:gd name="T50" fmla="*/ 24 w 440"/>
                <a:gd name="T51" fmla="*/ 114 h 1307"/>
                <a:gd name="T52" fmla="*/ 28 w 440"/>
                <a:gd name="T53" fmla="*/ 111 h 1307"/>
                <a:gd name="T54" fmla="*/ 32 w 440"/>
                <a:gd name="T55" fmla="*/ 109 h 1307"/>
                <a:gd name="T56" fmla="*/ 36 w 440"/>
                <a:gd name="T57" fmla="*/ 109 h 1307"/>
                <a:gd name="T58" fmla="*/ 12 w 440"/>
                <a:gd name="T59" fmla="*/ 198 h 1307"/>
                <a:gd name="T60" fmla="*/ 15 w 440"/>
                <a:gd name="T61" fmla="*/ 203 h 1307"/>
                <a:gd name="T62" fmla="*/ 19 w 440"/>
                <a:gd name="T63" fmla="*/ 208 h 1307"/>
                <a:gd name="T64" fmla="*/ 24 w 440"/>
                <a:gd name="T65" fmla="*/ 213 h 1307"/>
                <a:gd name="T66" fmla="*/ 29 w 440"/>
                <a:gd name="T67" fmla="*/ 216 h 1307"/>
                <a:gd name="T68" fmla="*/ 34 w 440"/>
                <a:gd name="T69" fmla="*/ 218 h 1307"/>
                <a:gd name="T70" fmla="*/ 40 w 440"/>
                <a:gd name="T71" fmla="*/ 218 h 1307"/>
                <a:gd name="T72" fmla="*/ 46 w 440"/>
                <a:gd name="T73" fmla="*/ 217 h 1307"/>
                <a:gd name="T74" fmla="*/ 51 w 440"/>
                <a:gd name="T75" fmla="*/ 214 h 1307"/>
                <a:gd name="T76" fmla="*/ 56 w 440"/>
                <a:gd name="T77" fmla="*/ 210 h 1307"/>
                <a:gd name="T78" fmla="*/ 61 w 440"/>
                <a:gd name="T79" fmla="*/ 205 h 1307"/>
                <a:gd name="T80" fmla="*/ 64 w 440"/>
                <a:gd name="T81" fmla="*/ 199 h 1307"/>
                <a:gd name="T82" fmla="*/ 67 w 440"/>
                <a:gd name="T83" fmla="*/ 191 h 1307"/>
                <a:gd name="T84" fmla="*/ 71 w 440"/>
                <a:gd name="T85" fmla="*/ 178 h 1307"/>
                <a:gd name="T86" fmla="*/ 74 w 440"/>
                <a:gd name="T87" fmla="*/ 160 h 1307"/>
                <a:gd name="T88" fmla="*/ 73 w 440"/>
                <a:gd name="T89" fmla="*/ 141 h 1307"/>
                <a:gd name="T90" fmla="*/ 70 w 440"/>
                <a:gd name="T91" fmla="*/ 123 h 1307"/>
                <a:gd name="T92" fmla="*/ 66 w 440"/>
                <a:gd name="T93" fmla="*/ 113 h 1307"/>
                <a:gd name="T94" fmla="*/ 63 w 440"/>
                <a:gd name="T95" fmla="*/ 106 h 1307"/>
                <a:gd name="T96" fmla="*/ 59 w 440"/>
                <a:gd name="T97" fmla="*/ 100 h 1307"/>
                <a:gd name="T98" fmla="*/ 55 w 440"/>
                <a:gd name="T99" fmla="*/ 96 h 1307"/>
                <a:gd name="T100" fmla="*/ 50 w 440"/>
                <a:gd name="T101" fmla="*/ 92 h 1307"/>
                <a:gd name="T102" fmla="*/ 44 w 440"/>
                <a:gd name="T103" fmla="*/ 90 h 1307"/>
                <a:gd name="T104" fmla="*/ 38 w 440"/>
                <a:gd name="T105" fmla="*/ 89 h 1307"/>
                <a:gd name="T106" fmla="*/ 32 w 440"/>
                <a:gd name="T107" fmla="*/ 90 h 1307"/>
                <a:gd name="T108" fmla="*/ 27 w 440"/>
                <a:gd name="T109" fmla="*/ 92 h 1307"/>
                <a:gd name="T110" fmla="*/ 22 w 440"/>
                <a:gd name="T111" fmla="*/ 96 h 1307"/>
                <a:gd name="T112" fmla="*/ 18 w 440"/>
                <a:gd name="T113" fmla="*/ 101 h 1307"/>
                <a:gd name="T114" fmla="*/ 14 w 440"/>
                <a:gd name="T115" fmla="*/ 108 h 1307"/>
                <a:gd name="T116" fmla="*/ 12 w 440"/>
                <a:gd name="T117" fmla="*/ 0 h 130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40" h="1307">
                  <a:moveTo>
                    <a:pt x="214" y="652"/>
                  </a:moveTo>
                  <a:lnTo>
                    <a:pt x="223" y="652"/>
                  </a:lnTo>
                  <a:lnTo>
                    <a:pt x="231" y="653"/>
                  </a:lnTo>
                  <a:lnTo>
                    <a:pt x="240" y="654"/>
                  </a:lnTo>
                  <a:lnTo>
                    <a:pt x="247" y="656"/>
                  </a:lnTo>
                  <a:lnTo>
                    <a:pt x="255" y="659"/>
                  </a:lnTo>
                  <a:lnTo>
                    <a:pt x="262" y="662"/>
                  </a:lnTo>
                  <a:lnTo>
                    <a:pt x="270" y="667"/>
                  </a:lnTo>
                  <a:lnTo>
                    <a:pt x="277" y="672"/>
                  </a:lnTo>
                  <a:lnTo>
                    <a:pt x="283" y="676"/>
                  </a:lnTo>
                  <a:lnTo>
                    <a:pt x="289" y="683"/>
                  </a:lnTo>
                  <a:lnTo>
                    <a:pt x="296" y="689"/>
                  </a:lnTo>
                  <a:lnTo>
                    <a:pt x="301" y="696"/>
                  </a:lnTo>
                  <a:lnTo>
                    <a:pt x="313" y="711"/>
                  </a:lnTo>
                  <a:lnTo>
                    <a:pt x="323" y="728"/>
                  </a:lnTo>
                  <a:lnTo>
                    <a:pt x="333" y="746"/>
                  </a:lnTo>
                  <a:lnTo>
                    <a:pt x="340" y="767"/>
                  </a:lnTo>
                  <a:lnTo>
                    <a:pt x="347" y="789"/>
                  </a:lnTo>
                  <a:lnTo>
                    <a:pt x="352" y="812"/>
                  </a:lnTo>
                  <a:lnTo>
                    <a:pt x="356" y="836"/>
                  </a:lnTo>
                  <a:lnTo>
                    <a:pt x="360" y="862"/>
                  </a:lnTo>
                  <a:lnTo>
                    <a:pt x="362" y="888"/>
                  </a:lnTo>
                  <a:lnTo>
                    <a:pt x="363" y="916"/>
                  </a:lnTo>
                  <a:lnTo>
                    <a:pt x="362" y="943"/>
                  </a:lnTo>
                  <a:lnTo>
                    <a:pt x="361" y="970"/>
                  </a:lnTo>
                  <a:lnTo>
                    <a:pt x="357" y="997"/>
                  </a:lnTo>
                  <a:lnTo>
                    <a:pt x="353" y="1022"/>
                  </a:lnTo>
                  <a:lnTo>
                    <a:pt x="348" y="1046"/>
                  </a:lnTo>
                  <a:lnTo>
                    <a:pt x="341" y="1069"/>
                  </a:lnTo>
                  <a:lnTo>
                    <a:pt x="334" y="1091"/>
                  </a:lnTo>
                  <a:lnTo>
                    <a:pt x="325" y="1110"/>
                  </a:lnTo>
                  <a:lnTo>
                    <a:pt x="315" y="1128"/>
                  </a:lnTo>
                  <a:lnTo>
                    <a:pt x="305" y="1145"/>
                  </a:lnTo>
                  <a:lnTo>
                    <a:pt x="298" y="1152"/>
                  </a:lnTo>
                  <a:lnTo>
                    <a:pt x="292" y="1159"/>
                  </a:lnTo>
                  <a:lnTo>
                    <a:pt x="285" y="1165"/>
                  </a:lnTo>
                  <a:lnTo>
                    <a:pt x="279" y="1171"/>
                  </a:lnTo>
                  <a:lnTo>
                    <a:pt x="271" y="1176"/>
                  </a:lnTo>
                  <a:lnTo>
                    <a:pt x="265" y="1180"/>
                  </a:lnTo>
                  <a:lnTo>
                    <a:pt x="257" y="1184"/>
                  </a:lnTo>
                  <a:lnTo>
                    <a:pt x="248" y="1188"/>
                  </a:lnTo>
                  <a:lnTo>
                    <a:pt x="241" y="1190"/>
                  </a:lnTo>
                  <a:lnTo>
                    <a:pt x="232" y="1192"/>
                  </a:lnTo>
                  <a:lnTo>
                    <a:pt x="224" y="1193"/>
                  </a:lnTo>
                  <a:lnTo>
                    <a:pt x="214" y="1193"/>
                  </a:lnTo>
                  <a:lnTo>
                    <a:pt x="205" y="1193"/>
                  </a:lnTo>
                  <a:lnTo>
                    <a:pt x="198" y="1192"/>
                  </a:lnTo>
                  <a:lnTo>
                    <a:pt x="189" y="1190"/>
                  </a:lnTo>
                  <a:lnTo>
                    <a:pt x="182" y="1188"/>
                  </a:lnTo>
                  <a:lnTo>
                    <a:pt x="174" y="1184"/>
                  </a:lnTo>
                  <a:lnTo>
                    <a:pt x="166" y="1180"/>
                  </a:lnTo>
                  <a:lnTo>
                    <a:pt x="160" y="1175"/>
                  </a:lnTo>
                  <a:lnTo>
                    <a:pt x="152" y="1169"/>
                  </a:lnTo>
                  <a:lnTo>
                    <a:pt x="146" y="1164"/>
                  </a:lnTo>
                  <a:lnTo>
                    <a:pt x="139" y="1157"/>
                  </a:lnTo>
                  <a:lnTo>
                    <a:pt x="134" y="1150"/>
                  </a:lnTo>
                  <a:lnTo>
                    <a:pt x="129" y="1142"/>
                  </a:lnTo>
                  <a:lnTo>
                    <a:pt x="118" y="1125"/>
                  </a:lnTo>
                  <a:lnTo>
                    <a:pt x="108" y="1107"/>
                  </a:lnTo>
                  <a:lnTo>
                    <a:pt x="99" y="1086"/>
                  </a:lnTo>
                  <a:lnTo>
                    <a:pt x="92" y="1065"/>
                  </a:lnTo>
                  <a:lnTo>
                    <a:pt x="85" y="1041"/>
                  </a:lnTo>
                  <a:lnTo>
                    <a:pt x="80" y="1017"/>
                  </a:lnTo>
                  <a:lnTo>
                    <a:pt x="77" y="992"/>
                  </a:lnTo>
                  <a:lnTo>
                    <a:pt x="74" y="967"/>
                  </a:lnTo>
                  <a:lnTo>
                    <a:pt x="71" y="940"/>
                  </a:lnTo>
                  <a:lnTo>
                    <a:pt x="71" y="913"/>
                  </a:lnTo>
                  <a:lnTo>
                    <a:pt x="71" y="888"/>
                  </a:lnTo>
                  <a:lnTo>
                    <a:pt x="74" y="862"/>
                  </a:lnTo>
                  <a:lnTo>
                    <a:pt x="77" y="838"/>
                  </a:lnTo>
                  <a:lnTo>
                    <a:pt x="81" y="814"/>
                  </a:lnTo>
                  <a:lnTo>
                    <a:pt x="87" y="792"/>
                  </a:lnTo>
                  <a:lnTo>
                    <a:pt x="93" y="769"/>
                  </a:lnTo>
                  <a:lnTo>
                    <a:pt x="102" y="750"/>
                  </a:lnTo>
                  <a:lnTo>
                    <a:pt x="110" y="730"/>
                  </a:lnTo>
                  <a:lnTo>
                    <a:pt x="120" y="713"/>
                  </a:lnTo>
                  <a:lnTo>
                    <a:pt x="131" y="698"/>
                  </a:lnTo>
                  <a:lnTo>
                    <a:pt x="143" y="684"/>
                  </a:lnTo>
                  <a:lnTo>
                    <a:pt x="155" y="673"/>
                  </a:lnTo>
                  <a:lnTo>
                    <a:pt x="162" y="668"/>
                  </a:lnTo>
                  <a:lnTo>
                    <a:pt x="169" y="663"/>
                  </a:lnTo>
                  <a:lnTo>
                    <a:pt x="176" y="660"/>
                  </a:lnTo>
                  <a:lnTo>
                    <a:pt x="183" y="657"/>
                  </a:lnTo>
                  <a:lnTo>
                    <a:pt x="190" y="654"/>
                  </a:lnTo>
                  <a:lnTo>
                    <a:pt x="198" y="653"/>
                  </a:lnTo>
                  <a:lnTo>
                    <a:pt x="206" y="652"/>
                  </a:lnTo>
                  <a:lnTo>
                    <a:pt x="214" y="652"/>
                  </a:lnTo>
                  <a:close/>
                  <a:moveTo>
                    <a:pt x="0" y="1289"/>
                  </a:moveTo>
                  <a:lnTo>
                    <a:pt x="74" y="1289"/>
                  </a:lnTo>
                  <a:lnTo>
                    <a:pt x="74" y="1186"/>
                  </a:lnTo>
                  <a:lnTo>
                    <a:pt x="77" y="1186"/>
                  </a:lnTo>
                  <a:lnTo>
                    <a:pt x="83" y="1201"/>
                  </a:lnTo>
                  <a:lnTo>
                    <a:pt x="91" y="1215"/>
                  </a:lnTo>
                  <a:lnTo>
                    <a:pt x="98" y="1228"/>
                  </a:lnTo>
                  <a:lnTo>
                    <a:pt x="106" y="1239"/>
                  </a:lnTo>
                  <a:lnTo>
                    <a:pt x="115" y="1250"/>
                  </a:lnTo>
                  <a:lnTo>
                    <a:pt x="123" y="1260"/>
                  </a:lnTo>
                  <a:lnTo>
                    <a:pt x="133" y="1270"/>
                  </a:lnTo>
                  <a:lnTo>
                    <a:pt x="142" y="1277"/>
                  </a:lnTo>
                  <a:lnTo>
                    <a:pt x="152" y="1285"/>
                  </a:lnTo>
                  <a:lnTo>
                    <a:pt x="162" y="1290"/>
                  </a:lnTo>
                  <a:lnTo>
                    <a:pt x="173" y="1296"/>
                  </a:lnTo>
                  <a:lnTo>
                    <a:pt x="183" y="1300"/>
                  </a:lnTo>
                  <a:lnTo>
                    <a:pt x="193" y="1303"/>
                  </a:lnTo>
                  <a:lnTo>
                    <a:pt x="205" y="1305"/>
                  </a:lnTo>
                  <a:lnTo>
                    <a:pt x="216" y="1307"/>
                  </a:lnTo>
                  <a:lnTo>
                    <a:pt x="228" y="1307"/>
                  </a:lnTo>
                  <a:lnTo>
                    <a:pt x="240" y="1306"/>
                  </a:lnTo>
                  <a:lnTo>
                    <a:pt x="252" y="1305"/>
                  </a:lnTo>
                  <a:lnTo>
                    <a:pt x="262" y="1303"/>
                  </a:lnTo>
                  <a:lnTo>
                    <a:pt x="273" y="1299"/>
                  </a:lnTo>
                  <a:lnTo>
                    <a:pt x="285" y="1294"/>
                  </a:lnTo>
                  <a:lnTo>
                    <a:pt x="295" y="1289"/>
                  </a:lnTo>
                  <a:lnTo>
                    <a:pt x="306" y="1283"/>
                  </a:lnTo>
                  <a:lnTo>
                    <a:pt x="315" y="1276"/>
                  </a:lnTo>
                  <a:lnTo>
                    <a:pt x="325" y="1267"/>
                  </a:lnTo>
                  <a:lnTo>
                    <a:pt x="334" y="1259"/>
                  </a:lnTo>
                  <a:lnTo>
                    <a:pt x="343" y="1249"/>
                  </a:lnTo>
                  <a:lnTo>
                    <a:pt x="351" y="1238"/>
                  </a:lnTo>
                  <a:lnTo>
                    <a:pt x="360" y="1228"/>
                  </a:lnTo>
                  <a:lnTo>
                    <a:pt x="367" y="1216"/>
                  </a:lnTo>
                  <a:lnTo>
                    <a:pt x="375" y="1204"/>
                  </a:lnTo>
                  <a:lnTo>
                    <a:pt x="382" y="1191"/>
                  </a:lnTo>
                  <a:lnTo>
                    <a:pt x="389" y="1177"/>
                  </a:lnTo>
                  <a:lnTo>
                    <a:pt x="395" y="1163"/>
                  </a:lnTo>
                  <a:lnTo>
                    <a:pt x="401" y="1148"/>
                  </a:lnTo>
                  <a:lnTo>
                    <a:pt x="406" y="1133"/>
                  </a:lnTo>
                  <a:lnTo>
                    <a:pt x="417" y="1101"/>
                  </a:lnTo>
                  <a:lnTo>
                    <a:pt x="424" y="1067"/>
                  </a:lnTo>
                  <a:lnTo>
                    <a:pt x="431" y="1032"/>
                  </a:lnTo>
                  <a:lnTo>
                    <a:pt x="435" y="996"/>
                  </a:lnTo>
                  <a:lnTo>
                    <a:pt x="438" y="959"/>
                  </a:lnTo>
                  <a:lnTo>
                    <a:pt x="440" y="921"/>
                  </a:lnTo>
                  <a:lnTo>
                    <a:pt x="438" y="882"/>
                  </a:lnTo>
                  <a:lnTo>
                    <a:pt x="435" y="845"/>
                  </a:lnTo>
                  <a:lnTo>
                    <a:pt x="431" y="809"/>
                  </a:lnTo>
                  <a:lnTo>
                    <a:pt x="424" y="773"/>
                  </a:lnTo>
                  <a:lnTo>
                    <a:pt x="417" y="740"/>
                  </a:lnTo>
                  <a:lnTo>
                    <a:pt x="406" y="708"/>
                  </a:lnTo>
                  <a:lnTo>
                    <a:pt x="401" y="692"/>
                  </a:lnTo>
                  <a:lnTo>
                    <a:pt x="395" y="678"/>
                  </a:lnTo>
                  <a:lnTo>
                    <a:pt x="389" y="663"/>
                  </a:lnTo>
                  <a:lnTo>
                    <a:pt x="382" y="650"/>
                  </a:lnTo>
                  <a:lnTo>
                    <a:pt x="375" y="637"/>
                  </a:lnTo>
                  <a:lnTo>
                    <a:pt x="367" y="625"/>
                  </a:lnTo>
                  <a:lnTo>
                    <a:pt x="360" y="614"/>
                  </a:lnTo>
                  <a:lnTo>
                    <a:pt x="351" y="602"/>
                  </a:lnTo>
                  <a:lnTo>
                    <a:pt x="343" y="592"/>
                  </a:lnTo>
                  <a:lnTo>
                    <a:pt x="334" y="582"/>
                  </a:lnTo>
                  <a:lnTo>
                    <a:pt x="325" y="574"/>
                  </a:lnTo>
                  <a:lnTo>
                    <a:pt x="315" y="566"/>
                  </a:lnTo>
                  <a:lnTo>
                    <a:pt x="306" y="559"/>
                  </a:lnTo>
                  <a:lnTo>
                    <a:pt x="295" y="552"/>
                  </a:lnTo>
                  <a:lnTo>
                    <a:pt x="285" y="547"/>
                  </a:lnTo>
                  <a:lnTo>
                    <a:pt x="273" y="543"/>
                  </a:lnTo>
                  <a:lnTo>
                    <a:pt x="262" y="539"/>
                  </a:lnTo>
                  <a:lnTo>
                    <a:pt x="252" y="536"/>
                  </a:lnTo>
                  <a:lnTo>
                    <a:pt x="240" y="535"/>
                  </a:lnTo>
                  <a:lnTo>
                    <a:pt x="228" y="535"/>
                  </a:lnTo>
                  <a:lnTo>
                    <a:pt x="216" y="535"/>
                  </a:lnTo>
                  <a:lnTo>
                    <a:pt x="205" y="537"/>
                  </a:lnTo>
                  <a:lnTo>
                    <a:pt x="193" y="539"/>
                  </a:lnTo>
                  <a:lnTo>
                    <a:pt x="183" y="544"/>
                  </a:lnTo>
                  <a:lnTo>
                    <a:pt x="173" y="548"/>
                  </a:lnTo>
                  <a:lnTo>
                    <a:pt x="162" y="553"/>
                  </a:lnTo>
                  <a:lnTo>
                    <a:pt x="152" y="560"/>
                  </a:lnTo>
                  <a:lnTo>
                    <a:pt x="142" y="568"/>
                  </a:lnTo>
                  <a:lnTo>
                    <a:pt x="133" y="576"/>
                  </a:lnTo>
                  <a:lnTo>
                    <a:pt x="123" y="586"/>
                  </a:lnTo>
                  <a:lnTo>
                    <a:pt x="115" y="596"/>
                  </a:lnTo>
                  <a:lnTo>
                    <a:pt x="106" y="607"/>
                  </a:lnTo>
                  <a:lnTo>
                    <a:pt x="98" y="619"/>
                  </a:lnTo>
                  <a:lnTo>
                    <a:pt x="91" y="631"/>
                  </a:lnTo>
                  <a:lnTo>
                    <a:pt x="83" y="645"/>
                  </a:lnTo>
                  <a:lnTo>
                    <a:pt x="77" y="659"/>
                  </a:lnTo>
                  <a:lnTo>
                    <a:pt x="74" y="659"/>
                  </a:lnTo>
                  <a:lnTo>
                    <a:pt x="74" y="0"/>
                  </a:lnTo>
                  <a:lnTo>
                    <a:pt x="0" y="0"/>
                  </a:lnTo>
                  <a:lnTo>
                    <a:pt x="0" y="1289"/>
                  </a:lnTo>
                  <a:close/>
                </a:path>
              </a:pathLst>
            </a:custGeom>
            <a:solidFill>
              <a:srgbClr val="005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5" name="Freeform 65">
              <a:extLst>
                <a:ext uri="{FF2B5EF4-FFF2-40B4-BE49-F238E27FC236}">
                  <a16:creationId xmlns:a16="http://schemas.microsoft.com/office/drawing/2014/main" id="{9611EBD0-388F-439B-97D2-632D5B11CC66}"/>
                </a:ext>
              </a:extLst>
            </p:cNvPr>
            <p:cNvSpPr>
              <a:spLocks noChangeAspect="1" noEditPoints="1"/>
            </p:cNvSpPr>
            <p:nvPr/>
          </p:nvSpPr>
          <p:spPr bwMode="black">
            <a:xfrm>
              <a:off x="2638" y="3764"/>
              <a:ext cx="77" cy="129"/>
            </a:xfrm>
            <a:custGeom>
              <a:avLst/>
              <a:gdLst>
                <a:gd name="T0" fmla="*/ 43 w 463"/>
                <a:gd name="T1" fmla="*/ 20 h 772"/>
                <a:gd name="T2" fmla="*/ 48 w 463"/>
                <a:gd name="T3" fmla="*/ 22 h 772"/>
                <a:gd name="T4" fmla="*/ 53 w 463"/>
                <a:gd name="T5" fmla="*/ 26 h 772"/>
                <a:gd name="T6" fmla="*/ 59 w 463"/>
                <a:gd name="T7" fmla="*/ 36 h 772"/>
                <a:gd name="T8" fmla="*/ 64 w 463"/>
                <a:gd name="T9" fmla="*/ 51 h 772"/>
                <a:gd name="T10" fmla="*/ 65 w 463"/>
                <a:gd name="T11" fmla="*/ 69 h 772"/>
                <a:gd name="T12" fmla="*/ 62 w 463"/>
                <a:gd name="T13" fmla="*/ 86 h 772"/>
                <a:gd name="T14" fmla="*/ 56 w 463"/>
                <a:gd name="T15" fmla="*/ 100 h 772"/>
                <a:gd name="T16" fmla="*/ 51 w 463"/>
                <a:gd name="T17" fmla="*/ 106 h 772"/>
                <a:gd name="T18" fmla="*/ 46 w 463"/>
                <a:gd name="T19" fmla="*/ 109 h 772"/>
                <a:gd name="T20" fmla="*/ 40 w 463"/>
                <a:gd name="T21" fmla="*/ 110 h 772"/>
                <a:gd name="T22" fmla="*/ 35 w 463"/>
                <a:gd name="T23" fmla="*/ 110 h 772"/>
                <a:gd name="T24" fmla="*/ 29 w 463"/>
                <a:gd name="T25" fmla="*/ 107 h 772"/>
                <a:gd name="T26" fmla="*/ 25 w 463"/>
                <a:gd name="T27" fmla="*/ 103 h 772"/>
                <a:gd name="T28" fmla="*/ 18 w 463"/>
                <a:gd name="T29" fmla="*/ 94 h 772"/>
                <a:gd name="T30" fmla="*/ 14 w 463"/>
                <a:gd name="T31" fmla="*/ 78 h 772"/>
                <a:gd name="T32" fmla="*/ 13 w 463"/>
                <a:gd name="T33" fmla="*/ 60 h 772"/>
                <a:gd name="T34" fmla="*/ 16 w 463"/>
                <a:gd name="T35" fmla="*/ 43 h 772"/>
                <a:gd name="T36" fmla="*/ 22 w 463"/>
                <a:gd name="T37" fmla="*/ 30 h 772"/>
                <a:gd name="T38" fmla="*/ 27 w 463"/>
                <a:gd name="T39" fmla="*/ 24 h 772"/>
                <a:gd name="T40" fmla="*/ 32 w 463"/>
                <a:gd name="T41" fmla="*/ 21 h 772"/>
                <a:gd name="T42" fmla="*/ 37 w 463"/>
                <a:gd name="T43" fmla="*/ 20 h 772"/>
                <a:gd name="T44" fmla="*/ 43 w 463"/>
                <a:gd name="T45" fmla="*/ 129 h 772"/>
                <a:gd name="T46" fmla="*/ 50 w 463"/>
                <a:gd name="T47" fmla="*/ 126 h 772"/>
                <a:gd name="T48" fmla="*/ 57 w 463"/>
                <a:gd name="T49" fmla="*/ 121 h 772"/>
                <a:gd name="T50" fmla="*/ 63 w 463"/>
                <a:gd name="T51" fmla="*/ 114 h 772"/>
                <a:gd name="T52" fmla="*/ 68 w 463"/>
                <a:gd name="T53" fmla="*/ 106 h 772"/>
                <a:gd name="T54" fmla="*/ 72 w 463"/>
                <a:gd name="T55" fmla="*/ 96 h 772"/>
                <a:gd name="T56" fmla="*/ 76 w 463"/>
                <a:gd name="T57" fmla="*/ 84 h 772"/>
                <a:gd name="T58" fmla="*/ 77 w 463"/>
                <a:gd name="T59" fmla="*/ 72 h 772"/>
                <a:gd name="T60" fmla="*/ 77 w 463"/>
                <a:gd name="T61" fmla="*/ 58 h 772"/>
                <a:gd name="T62" fmla="*/ 76 w 463"/>
                <a:gd name="T63" fmla="*/ 45 h 772"/>
                <a:gd name="T64" fmla="*/ 73 w 463"/>
                <a:gd name="T65" fmla="*/ 34 h 772"/>
                <a:gd name="T66" fmla="*/ 69 w 463"/>
                <a:gd name="T67" fmla="*/ 23 h 772"/>
                <a:gd name="T68" fmla="*/ 63 w 463"/>
                <a:gd name="T69" fmla="*/ 15 h 772"/>
                <a:gd name="T70" fmla="*/ 57 w 463"/>
                <a:gd name="T71" fmla="*/ 8 h 772"/>
                <a:gd name="T72" fmla="*/ 50 w 463"/>
                <a:gd name="T73" fmla="*/ 3 h 772"/>
                <a:gd name="T74" fmla="*/ 43 w 463"/>
                <a:gd name="T75" fmla="*/ 0 h 772"/>
                <a:gd name="T76" fmla="*/ 35 w 463"/>
                <a:gd name="T77" fmla="*/ 0 h 772"/>
                <a:gd name="T78" fmla="*/ 27 w 463"/>
                <a:gd name="T79" fmla="*/ 3 h 772"/>
                <a:gd name="T80" fmla="*/ 20 w 463"/>
                <a:gd name="T81" fmla="*/ 8 h 772"/>
                <a:gd name="T82" fmla="*/ 14 w 463"/>
                <a:gd name="T83" fmla="*/ 15 h 772"/>
                <a:gd name="T84" fmla="*/ 9 w 463"/>
                <a:gd name="T85" fmla="*/ 23 h 772"/>
                <a:gd name="T86" fmla="*/ 5 w 463"/>
                <a:gd name="T87" fmla="*/ 34 h 772"/>
                <a:gd name="T88" fmla="*/ 2 w 463"/>
                <a:gd name="T89" fmla="*/ 45 h 772"/>
                <a:gd name="T90" fmla="*/ 0 w 463"/>
                <a:gd name="T91" fmla="*/ 58 h 772"/>
                <a:gd name="T92" fmla="*/ 0 w 463"/>
                <a:gd name="T93" fmla="*/ 72 h 772"/>
                <a:gd name="T94" fmla="*/ 2 w 463"/>
                <a:gd name="T95" fmla="*/ 84 h 772"/>
                <a:gd name="T96" fmla="*/ 5 w 463"/>
                <a:gd name="T97" fmla="*/ 96 h 772"/>
                <a:gd name="T98" fmla="*/ 9 w 463"/>
                <a:gd name="T99" fmla="*/ 106 h 772"/>
                <a:gd name="T100" fmla="*/ 14 w 463"/>
                <a:gd name="T101" fmla="*/ 114 h 772"/>
                <a:gd name="T102" fmla="*/ 20 w 463"/>
                <a:gd name="T103" fmla="*/ 121 h 772"/>
                <a:gd name="T104" fmla="*/ 27 w 463"/>
                <a:gd name="T105" fmla="*/ 126 h 772"/>
                <a:gd name="T106" fmla="*/ 35 w 463"/>
                <a:gd name="T107" fmla="*/ 129 h 77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63" h="772">
                  <a:moveTo>
                    <a:pt x="233" y="117"/>
                  </a:moveTo>
                  <a:lnTo>
                    <a:pt x="242" y="117"/>
                  </a:lnTo>
                  <a:lnTo>
                    <a:pt x="250" y="118"/>
                  </a:lnTo>
                  <a:lnTo>
                    <a:pt x="258" y="119"/>
                  </a:lnTo>
                  <a:lnTo>
                    <a:pt x="267" y="122"/>
                  </a:lnTo>
                  <a:lnTo>
                    <a:pt x="274" y="124"/>
                  </a:lnTo>
                  <a:lnTo>
                    <a:pt x="282" y="128"/>
                  </a:lnTo>
                  <a:lnTo>
                    <a:pt x="290" y="133"/>
                  </a:lnTo>
                  <a:lnTo>
                    <a:pt x="297" y="137"/>
                  </a:lnTo>
                  <a:lnTo>
                    <a:pt x="304" y="142"/>
                  </a:lnTo>
                  <a:lnTo>
                    <a:pt x="310" y="149"/>
                  </a:lnTo>
                  <a:lnTo>
                    <a:pt x="317" y="155"/>
                  </a:lnTo>
                  <a:lnTo>
                    <a:pt x="323" y="162"/>
                  </a:lnTo>
                  <a:lnTo>
                    <a:pt x="335" y="178"/>
                  </a:lnTo>
                  <a:lnTo>
                    <a:pt x="346" y="195"/>
                  </a:lnTo>
                  <a:lnTo>
                    <a:pt x="355" y="215"/>
                  </a:lnTo>
                  <a:lnTo>
                    <a:pt x="364" y="235"/>
                  </a:lnTo>
                  <a:lnTo>
                    <a:pt x="372" y="258"/>
                  </a:lnTo>
                  <a:lnTo>
                    <a:pt x="378" y="282"/>
                  </a:lnTo>
                  <a:lnTo>
                    <a:pt x="382" y="306"/>
                  </a:lnTo>
                  <a:lnTo>
                    <a:pt x="387" y="332"/>
                  </a:lnTo>
                  <a:lnTo>
                    <a:pt x="389" y="358"/>
                  </a:lnTo>
                  <a:lnTo>
                    <a:pt x="389" y="386"/>
                  </a:lnTo>
                  <a:lnTo>
                    <a:pt x="389" y="414"/>
                  </a:lnTo>
                  <a:lnTo>
                    <a:pt x="387" y="441"/>
                  </a:lnTo>
                  <a:lnTo>
                    <a:pt x="382" y="467"/>
                  </a:lnTo>
                  <a:lnTo>
                    <a:pt x="378" y="492"/>
                  </a:lnTo>
                  <a:lnTo>
                    <a:pt x="372" y="516"/>
                  </a:lnTo>
                  <a:lnTo>
                    <a:pt x="364" y="538"/>
                  </a:lnTo>
                  <a:lnTo>
                    <a:pt x="355" y="560"/>
                  </a:lnTo>
                  <a:lnTo>
                    <a:pt x="346" y="579"/>
                  </a:lnTo>
                  <a:lnTo>
                    <a:pt x="335" y="597"/>
                  </a:lnTo>
                  <a:lnTo>
                    <a:pt x="323" y="612"/>
                  </a:lnTo>
                  <a:lnTo>
                    <a:pt x="317" y="619"/>
                  </a:lnTo>
                  <a:lnTo>
                    <a:pt x="310" y="626"/>
                  </a:lnTo>
                  <a:lnTo>
                    <a:pt x="304" y="632"/>
                  </a:lnTo>
                  <a:lnTo>
                    <a:pt x="297" y="638"/>
                  </a:lnTo>
                  <a:lnTo>
                    <a:pt x="290" y="642"/>
                  </a:lnTo>
                  <a:lnTo>
                    <a:pt x="282" y="646"/>
                  </a:lnTo>
                  <a:lnTo>
                    <a:pt x="274" y="651"/>
                  </a:lnTo>
                  <a:lnTo>
                    <a:pt x="267" y="653"/>
                  </a:lnTo>
                  <a:lnTo>
                    <a:pt x="258" y="656"/>
                  </a:lnTo>
                  <a:lnTo>
                    <a:pt x="250" y="657"/>
                  </a:lnTo>
                  <a:lnTo>
                    <a:pt x="242" y="658"/>
                  </a:lnTo>
                  <a:lnTo>
                    <a:pt x="233" y="658"/>
                  </a:lnTo>
                  <a:lnTo>
                    <a:pt x="225" y="658"/>
                  </a:lnTo>
                  <a:lnTo>
                    <a:pt x="216" y="657"/>
                  </a:lnTo>
                  <a:lnTo>
                    <a:pt x="208" y="656"/>
                  </a:lnTo>
                  <a:lnTo>
                    <a:pt x="200" y="653"/>
                  </a:lnTo>
                  <a:lnTo>
                    <a:pt x="192" y="651"/>
                  </a:lnTo>
                  <a:lnTo>
                    <a:pt x="184" y="646"/>
                  </a:lnTo>
                  <a:lnTo>
                    <a:pt x="177" y="642"/>
                  </a:lnTo>
                  <a:lnTo>
                    <a:pt x="170" y="638"/>
                  </a:lnTo>
                  <a:lnTo>
                    <a:pt x="162" y="632"/>
                  </a:lnTo>
                  <a:lnTo>
                    <a:pt x="156" y="626"/>
                  </a:lnTo>
                  <a:lnTo>
                    <a:pt x="149" y="619"/>
                  </a:lnTo>
                  <a:lnTo>
                    <a:pt x="143" y="612"/>
                  </a:lnTo>
                  <a:lnTo>
                    <a:pt x="131" y="597"/>
                  </a:lnTo>
                  <a:lnTo>
                    <a:pt x="120" y="579"/>
                  </a:lnTo>
                  <a:lnTo>
                    <a:pt x="110" y="560"/>
                  </a:lnTo>
                  <a:lnTo>
                    <a:pt x="102" y="538"/>
                  </a:lnTo>
                  <a:lnTo>
                    <a:pt x="94" y="516"/>
                  </a:lnTo>
                  <a:lnTo>
                    <a:pt x="88" y="492"/>
                  </a:lnTo>
                  <a:lnTo>
                    <a:pt x="83" y="467"/>
                  </a:lnTo>
                  <a:lnTo>
                    <a:pt x="80" y="441"/>
                  </a:lnTo>
                  <a:lnTo>
                    <a:pt x="78" y="414"/>
                  </a:lnTo>
                  <a:lnTo>
                    <a:pt x="77" y="386"/>
                  </a:lnTo>
                  <a:lnTo>
                    <a:pt x="78" y="358"/>
                  </a:lnTo>
                  <a:lnTo>
                    <a:pt x="80" y="332"/>
                  </a:lnTo>
                  <a:lnTo>
                    <a:pt x="83" y="306"/>
                  </a:lnTo>
                  <a:lnTo>
                    <a:pt x="88" y="282"/>
                  </a:lnTo>
                  <a:lnTo>
                    <a:pt x="94" y="258"/>
                  </a:lnTo>
                  <a:lnTo>
                    <a:pt x="102" y="235"/>
                  </a:lnTo>
                  <a:lnTo>
                    <a:pt x="110" y="215"/>
                  </a:lnTo>
                  <a:lnTo>
                    <a:pt x="120" y="195"/>
                  </a:lnTo>
                  <a:lnTo>
                    <a:pt x="131" y="178"/>
                  </a:lnTo>
                  <a:lnTo>
                    <a:pt x="143" y="162"/>
                  </a:lnTo>
                  <a:lnTo>
                    <a:pt x="149" y="155"/>
                  </a:lnTo>
                  <a:lnTo>
                    <a:pt x="156" y="149"/>
                  </a:lnTo>
                  <a:lnTo>
                    <a:pt x="162" y="142"/>
                  </a:lnTo>
                  <a:lnTo>
                    <a:pt x="170" y="137"/>
                  </a:lnTo>
                  <a:lnTo>
                    <a:pt x="177" y="133"/>
                  </a:lnTo>
                  <a:lnTo>
                    <a:pt x="184" y="128"/>
                  </a:lnTo>
                  <a:lnTo>
                    <a:pt x="192" y="124"/>
                  </a:lnTo>
                  <a:lnTo>
                    <a:pt x="200" y="122"/>
                  </a:lnTo>
                  <a:lnTo>
                    <a:pt x="208" y="119"/>
                  </a:lnTo>
                  <a:lnTo>
                    <a:pt x="216" y="118"/>
                  </a:lnTo>
                  <a:lnTo>
                    <a:pt x="225" y="117"/>
                  </a:lnTo>
                  <a:lnTo>
                    <a:pt x="233" y="117"/>
                  </a:lnTo>
                  <a:close/>
                  <a:moveTo>
                    <a:pt x="233" y="772"/>
                  </a:moveTo>
                  <a:lnTo>
                    <a:pt x="245" y="772"/>
                  </a:lnTo>
                  <a:lnTo>
                    <a:pt x="256" y="770"/>
                  </a:lnTo>
                  <a:lnTo>
                    <a:pt x="268" y="768"/>
                  </a:lnTo>
                  <a:lnTo>
                    <a:pt x="280" y="765"/>
                  </a:lnTo>
                  <a:lnTo>
                    <a:pt x="291" y="761"/>
                  </a:lnTo>
                  <a:lnTo>
                    <a:pt x="301" y="755"/>
                  </a:lnTo>
                  <a:lnTo>
                    <a:pt x="312" y="750"/>
                  </a:lnTo>
                  <a:lnTo>
                    <a:pt x="323" y="742"/>
                  </a:lnTo>
                  <a:lnTo>
                    <a:pt x="333" y="735"/>
                  </a:lnTo>
                  <a:lnTo>
                    <a:pt x="342" y="727"/>
                  </a:lnTo>
                  <a:lnTo>
                    <a:pt x="352" y="717"/>
                  </a:lnTo>
                  <a:lnTo>
                    <a:pt x="362" y="708"/>
                  </a:lnTo>
                  <a:lnTo>
                    <a:pt x="371" y="697"/>
                  </a:lnTo>
                  <a:lnTo>
                    <a:pt x="379" y="685"/>
                  </a:lnTo>
                  <a:lnTo>
                    <a:pt x="388" y="673"/>
                  </a:lnTo>
                  <a:lnTo>
                    <a:pt x="396" y="661"/>
                  </a:lnTo>
                  <a:lnTo>
                    <a:pt x="404" y="647"/>
                  </a:lnTo>
                  <a:lnTo>
                    <a:pt x="410" y="633"/>
                  </a:lnTo>
                  <a:lnTo>
                    <a:pt x="418" y="619"/>
                  </a:lnTo>
                  <a:lnTo>
                    <a:pt x="425" y="604"/>
                  </a:lnTo>
                  <a:lnTo>
                    <a:pt x="430" y="589"/>
                  </a:lnTo>
                  <a:lnTo>
                    <a:pt x="435" y="573"/>
                  </a:lnTo>
                  <a:lnTo>
                    <a:pt x="441" y="556"/>
                  </a:lnTo>
                  <a:lnTo>
                    <a:pt x="445" y="539"/>
                  </a:lnTo>
                  <a:lnTo>
                    <a:pt x="449" y="521"/>
                  </a:lnTo>
                  <a:lnTo>
                    <a:pt x="454" y="504"/>
                  </a:lnTo>
                  <a:lnTo>
                    <a:pt x="456" y="485"/>
                  </a:lnTo>
                  <a:lnTo>
                    <a:pt x="459" y="467"/>
                  </a:lnTo>
                  <a:lnTo>
                    <a:pt x="461" y="448"/>
                  </a:lnTo>
                  <a:lnTo>
                    <a:pt x="462" y="428"/>
                  </a:lnTo>
                  <a:lnTo>
                    <a:pt x="463" y="409"/>
                  </a:lnTo>
                  <a:lnTo>
                    <a:pt x="463" y="388"/>
                  </a:lnTo>
                  <a:lnTo>
                    <a:pt x="463" y="368"/>
                  </a:lnTo>
                  <a:lnTo>
                    <a:pt x="462" y="348"/>
                  </a:lnTo>
                  <a:lnTo>
                    <a:pt x="461" y="329"/>
                  </a:lnTo>
                  <a:lnTo>
                    <a:pt x="459" y="310"/>
                  </a:lnTo>
                  <a:lnTo>
                    <a:pt x="457" y="290"/>
                  </a:lnTo>
                  <a:lnTo>
                    <a:pt x="454" y="272"/>
                  </a:lnTo>
                  <a:lnTo>
                    <a:pt x="449" y="254"/>
                  </a:lnTo>
                  <a:lnTo>
                    <a:pt x="446" y="236"/>
                  </a:lnTo>
                  <a:lnTo>
                    <a:pt x="442" y="219"/>
                  </a:lnTo>
                  <a:lnTo>
                    <a:pt x="436" y="202"/>
                  </a:lnTo>
                  <a:lnTo>
                    <a:pt x="431" y="186"/>
                  </a:lnTo>
                  <a:lnTo>
                    <a:pt x="425" y="170"/>
                  </a:lnTo>
                  <a:lnTo>
                    <a:pt x="418" y="155"/>
                  </a:lnTo>
                  <a:lnTo>
                    <a:pt x="412" y="140"/>
                  </a:lnTo>
                  <a:lnTo>
                    <a:pt x="405" y="126"/>
                  </a:lnTo>
                  <a:lnTo>
                    <a:pt x="398" y="112"/>
                  </a:lnTo>
                  <a:lnTo>
                    <a:pt x="389" y="100"/>
                  </a:lnTo>
                  <a:lnTo>
                    <a:pt x="380" y="87"/>
                  </a:lnTo>
                  <a:lnTo>
                    <a:pt x="372" y="77"/>
                  </a:lnTo>
                  <a:lnTo>
                    <a:pt x="363" y="66"/>
                  </a:lnTo>
                  <a:lnTo>
                    <a:pt x="353" y="55"/>
                  </a:lnTo>
                  <a:lnTo>
                    <a:pt x="344" y="46"/>
                  </a:lnTo>
                  <a:lnTo>
                    <a:pt x="334" y="38"/>
                  </a:lnTo>
                  <a:lnTo>
                    <a:pt x="324" y="30"/>
                  </a:lnTo>
                  <a:lnTo>
                    <a:pt x="313" y="23"/>
                  </a:lnTo>
                  <a:lnTo>
                    <a:pt x="303" y="17"/>
                  </a:lnTo>
                  <a:lnTo>
                    <a:pt x="292" y="12"/>
                  </a:lnTo>
                  <a:lnTo>
                    <a:pt x="280" y="8"/>
                  </a:lnTo>
                  <a:lnTo>
                    <a:pt x="269" y="4"/>
                  </a:lnTo>
                  <a:lnTo>
                    <a:pt x="257" y="1"/>
                  </a:lnTo>
                  <a:lnTo>
                    <a:pt x="245" y="0"/>
                  </a:lnTo>
                  <a:lnTo>
                    <a:pt x="233" y="0"/>
                  </a:lnTo>
                  <a:lnTo>
                    <a:pt x="220" y="0"/>
                  </a:lnTo>
                  <a:lnTo>
                    <a:pt x="209" y="1"/>
                  </a:lnTo>
                  <a:lnTo>
                    <a:pt x="198" y="4"/>
                  </a:lnTo>
                  <a:lnTo>
                    <a:pt x="186" y="8"/>
                  </a:lnTo>
                  <a:lnTo>
                    <a:pt x="174" y="12"/>
                  </a:lnTo>
                  <a:lnTo>
                    <a:pt x="163" y="17"/>
                  </a:lnTo>
                  <a:lnTo>
                    <a:pt x="152" y="23"/>
                  </a:lnTo>
                  <a:lnTo>
                    <a:pt x="142" y="30"/>
                  </a:lnTo>
                  <a:lnTo>
                    <a:pt x="132" y="38"/>
                  </a:lnTo>
                  <a:lnTo>
                    <a:pt x="121" y="46"/>
                  </a:lnTo>
                  <a:lnTo>
                    <a:pt x="111" y="55"/>
                  </a:lnTo>
                  <a:lnTo>
                    <a:pt x="103" y="66"/>
                  </a:lnTo>
                  <a:lnTo>
                    <a:pt x="93" y="77"/>
                  </a:lnTo>
                  <a:lnTo>
                    <a:pt x="84" y="87"/>
                  </a:lnTo>
                  <a:lnTo>
                    <a:pt x="76" y="100"/>
                  </a:lnTo>
                  <a:lnTo>
                    <a:pt x="68" y="112"/>
                  </a:lnTo>
                  <a:lnTo>
                    <a:pt x="60" y="126"/>
                  </a:lnTo>
                  <a:lnTo>
                    <a:pt x="53" y="140"/>
                  </a:lnTo>
                  <a:lnTo>
                    <a:pt x="46" y="155"/>
                  </a:lnTo>
                  <a:lnTo>
                    <a:pt x="39" y="170"/>
                  </a:lnTo>
                  <a:lnTo>
                    <a:pt x="34" y="186"/>
                  </a:lnTo>
                  <a:lnTo>
                    <a:pt x="28" y="202"/>
                  </a:lnTo>
                  <a:lnTo>
                    <a:pt x="23" y="219"/>
                  </a:lnTo>
                  <a:lnTo>
                    <a:pt x="19" y="236"/>
                  </a:lnTo>
                  <a:lnTo>
                    <a:pt x="14" y="254"/>
                  </a:lnTo>
                  <a:lnTo>
                    <a:pt x="10" y="272"/>
                  </a:lnTo>
                  <a:lnTo>
                    <a:pt x="7" y="290"/>
                  </a:lnTo>
                  <a:lnTo>
                    <a:pt x="5" y="310"/>
                  </a:lnTo>
                  <a:lnTo>
                    <a:pt x="2" y="329"/>
                  </a:lnTo>
                  <a:lnTo>
                    <a:pt x="1" y="348"/>
                  </a:lnTo>
                  <a:lnTo>
                    <a:pt x="0" y="368"/>
                  </a:lnTo>
                  <a:lnTo>
                    <a:pt x="0" y="388"/>
                  </a:lnTo>
                  <a:lnTo>
                    <a:pt x="0" y="409"/>
                  </a:lnTo>
                  <a:lnTo>
                    <a:pt x="1" y="428"/>
                  </a:lnTo>
                  <a:lnTo>
                    <a:pt x="2" y="448"/>
                  </a:lnTo>
                  <a:lnTo>
                    <a:pt x="5" y="467"/>
                  </a:lnTo>
                  <a:lnTo>
                    <a:pt x="7" y="485"/>
                  </a:lnTo>
                  <a:lnTo>
                    <a:pt x="10" y="504"/>
                  </a:lnTo>
                  <a:lnTo>
                    <a:pt x="14" y="521"/>
                  </a:lnTo>
                  <a:lnTo>
                    <a:pt x="19" y="539"/>
                  </a:lnTo>
                  <a:lnTo>
                    <a:pt x="23" y="556"/>
                  </a:lnTo>
                  <a:lnTo>
                    <a:pt x="28" y="573"/>
                  </a:lnTo>
                  <a:lnTo>
                    <a:pt x="34" y="589"/>
                  </a:lnTo>
                  <a:lnTo>
                    <a:pt x="39" y="604"/>
                  </a:lnTo>
                  <a:lnTo>
                    <a:pt x="46" y="619"/>
                  </a:lnTo>
                  <a:lnTo>
                    <a:pt x="53" y="633"/>
                  </a:lnTo>
                  <a:lnTo>
                    <a:pt x="60" y="647"/>
                  </a:lnTo>
                  <a:lnTo>
                    <a:pt x="68" y="661"/>
                  </a:lnTo>
                  <a:lnTo>
                    <a:pt x="76" y="673"/>
                  </a:lnTo>
                  <a:lnTo>
                    <a:pt x="84" y="685"/>
                  </a:lnTo>
                  <a:lnTo>
                    <a:pt x="93" y="697"/>
                  </a:lnTo>
                  <a:lnTo>
                    <a:pt x="103" y="708"/>
                  </a:lnTo>
                  <a:lnTo>
                    <a:pt x="111" y="717"/>
                  </a:lnTo>
                  <a:lnTo>
                    <a:pt x="121" y="727"/>
                  </a:lnTo>
                  <a:lnTo>
                    <a:pt x="132" y="735"/>
                  </a:lnTo>
                  <a:lnTo>
                    <a:pt x="142" y="742"/>
                  </a:lnTo>
                  <a:lnTo>
                    <a:pt x="152" y="750"/>
                  </a:lnTo>
                  <a:lnTo>
                    <a:pt x="163" y="755"/>
                  </a:lnTo>
                  <a:lnTo>
                    <a:pt x="174" y="761"/>
                  </a:lnTo>
                  <a:lnTo>
                    <a:pt x="186" y="765"/>
                  </a:lnTo>
                  <a:lnTo>
                    <a:pt x="198" y="768"/>
                  </a:lnTo>
                  <a:lnTo>
                    <a:pt x="209" y="770"/>
                  </a:lnTo>
                  <a:lnTo>
                    <a:pt x="220" y="772"/>
                  </a:lnTo>
                  <a:lnTo>
                    <a:pt x="233" y="772"/>
                  </a:lnTo>
                  <a:close/>
                </a:path>
              </a:pathLst>
            </a:custGeom>
            <a:solidFill>
              <a:srgbClr val="005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6" name="Freeform 66">
              <a:extLst>
                <a:ext uri="{FF2B5EF4-FFF2-40B4-BE49-F238E27FC236}">
                  <a16:creationId xmlns:a16="http://schemas.microsoft.com/office/drawing/2014/main" id="{0390151B-A0E8-445C-893A-4300D9379850}"/>
                </a:ext>
              </a:extLst>
            </p:cNvPr>
            <p:cNvSpPr>
              <a:spLocks noChangeAspect="1"/>
            </p:cNvSpPr>
            <p:nvPr/>
          </p:nvSpPr>
          <p:spPr bwMode="black">
            <a:xfrm>
              <a:off x="2729" y="3764"/>
              <a:ext cx="40" cy="126"/>
            </a:xfrm>
            <a:custGeom>
              <a:avLst/>
              <a:gdLst>
                <a:gd name="T0" fmla="*/ 12 w 242"/>
                <a:gd name="T1" fmla="*/ 17 h 754"/>
                <a:gd name="T2" fmla="*/ 13 w 242"/>
                <a:gd name="T3" fmla="*/ 17 h 754"/>
                <a:gd name="T4" fmla="*/ 14 w 242"/>
                <a:gd name="T5" fmla="*/ 13 h 754"/>
                <a:gd name="T6" fmla="*/ 16 w 242"/>
                <a:gd name="T7" fmla="*/ 10 h 754"/>
                <a:gd name="T8" fmla="*/ 18 w 242"/>
                <a:gd name="T9" fmla="*/ 7 h 754"/>
                <a:gd name="T10" fmla="*/ 19 w 242"/>
                <a:gd name="T11" fmla="*/ 5 h 754"/>
                <a:gd name="T12" fmla="*/ 20 w 242"/>
                <a:gd name="T13" fmla="*/ 4 h 754"/>
                <a:gd name="T14" fmla="*/ 21 w 242"/>
                <a:gd name="T15" fmla="*/ 3 h 754"/>
                <a:gd name="T16" fmla="*/ 22 w 242"/>
                <a:gd name="T17" fmla="*/ 2 h 754"/>
                <a:gd name="T18" fmla="*/ 23 w 242"/>
                <a:gd name="T19" fmla="*/ 1 h 754"/>
                <a:gd name="T20" fmla="*/ 24 w 242"/>
                <a:gd name="T21" fmla="*/ 1 h 754"/>
                <a:gd name="T22" fmla="*/ 26 w 242"/>
                <a:gd name="T23" fmla="*/ 0 h 754"/>
                <a:gd name="T24" fmla="*/ 27 w 242"/>
                <a:gd name="T25" fmla="*/ 0 h 754"/>
                <a:gd name="T26" fmla="*/ 29 w 242"/>
                <a:gd name="T27" fmla="*/ 0 h 754"/>
                <a:gd name="T28" fmla="*/ 30 w 242"/>
                <a:gd name="T29" fmla="*/ 0 h 754"/>
                <a:gd name="T30" fmla="*/ 32 w 242"/>
                <a:gd name="T31" fmla="*/ 0 h 754"/>
                <a:gd name="T32" fmla="*/ 33 w 242"/>
                <a:gd name="T33" fmla="*/ 1 h 754"/>
                <a:gd name="T34" fmla="*/ 35 w 242"/>
                <a:gd name="T35" fmla="*/ 2 h 754"/>
                <a:gd name="T36" fmla="*/ 36 w 242"/>
                <a:gd name="T37" fmla="*/ 2 h 754"/>
                <a:gd name="T38" fmla="*/ 37 w 242"/>
                <a:gd name="T39" fmla="*/ 3 h 754"/>
                <a:gd name="T40" fmla="*/ 39 w 242"/>
                <a:gd name="T41" fmla="*/ 4 h 754"/>
                <a:gd name="T42" fmla="*/ 40 w 242"/>
                <a:gd name="T43" fmla="*/ 6 h 754"/>
                <a:gd name="T44" fmla="*/ 34 w 242"/>
                <a:gd name="T45" fmla="*/ 25 h 754"/>
                <a:gd name="T46" fmla="*/ 32 w 242"/>
                <a:gd name="T47" fmla="*/ 23 h 754"/>
                <a:gd name="T48" fmla="*/ 31 w 242"/>
                <a:gd name="T49" fmla="*/ 21 h 754"/>
                <a:gd name="T50" fmla="*/ 30 w 242"/>
                <a:gd name="T51" fmla="*/ 20 h 754"/>
                <a:gd name="T52" fmla="*/ 29 w 242"/>
                <a:gd name="T53" fmla="*/ 20 h 754"/>
                <a:gd name="T54" fmla="*/ 28 w 242"/>
                <a:gd name="T55" fmla="*/ 20 h 754"/>
                <a:gd name="T56" fmla="*/ 26 w 242"/>
                <a:gd name="T57" fmla="*/ 20 h 754"/>
                <a:gd name="T58" fmla="*/ 25 w 242"/>
                <a:gd name="T59" fmla="*/ 20 h 754"/>
                <a:gd name="T60" fmla="*/ 24 w 242"/>
                <a:gd name="T61" fmla="*/ 20 h 754"/>
                <a:gd name="T62" fmla="*/ 23 w 242"/>
                <a:gd name="T63" fmla="*/ 20 h 754"/>
                <a:gd name="T64" fmla="*/ 22 w 242"/>
                <a:gd name="T65" fmla="*/ 21 h 754"/>
                <a:gd name="T66" fmla="*/ 21 w 242"/>
                <a:gd name="T67" fmla="*/ 21 h 754"/>
                <a:gd name="T68" fmla="*/ 20 w 242"/>
                <a:gd name="T69" fmla="*/ 22 h 754"/>
                <a:gd name="T70" fmla="*/ 19 w 242"/>
                <a:gd name="T71" fmla="*/ 23 h 754"/>
                <a:gd name="T72" fmla="*/ 19 w 242"/>
                <a:gd name="T73" fmla="*/ 24 h 754"/>
                <a:gd name="T74" fmla="*/ 17 w 242"/>
                <a:gd name="T75" fmla="*/ 27 h 754"/>
                <a:gd name="T76" fmla="*/ 16 w 242"/>
                <a:gd name="T77" fmla="*/ 29 h 754"/>
                <a:gd name="T78" fmla="*/ 15 w 242"/>
                <a:gd name="T79" fmla="*/ 33 h 754"/>
                <a:gd name="T80" fmla="*/ 14 w 242"/>
                <a:gd name="T81" fmla="*/ 36 h 754"/>
                <a:gd name="T82" fmla="*/ 14 w 242"/>
                <a:gd name="T83" fmla="*/ 39 h 754"/>
                <a:gd name="T84" fmla="*/ 13 w 242"/>
                <a:gd name="T85" fmla="*/ 43 h 754"/>
                <a:gd name="T86" fmla="*/ 13 w 242"/>
                <a:gd name="T87" fmla="*/ 47 h 754"/>
                <a:gd name="T88" fmla="*/ 13 w 242"/>
                <a:gd name="T89" fmla="*/ 51 h 754"/>
                <a:gd name="T90" fmla="*/ 12 w 242"/>
                <a:gd name="T91" fmla="*/ 58 h 754"/>
                <a:gd name="T92" fmla="*/ 12 w 242"/>
                <a:gd name="T93" fmla="*/ 65 h 754"/>
                <a:gd name="T94" fmla="*/ 12 w 242"/>
                <a:gd name="T95" fmla="*/ 126 h 754"/>
                <a:gd name="T96" fmla="*/ 0 w 242"/>
                <a:gd name="T97" fmla="*/ 126 h 754"/>
                <a:gd name="T98" fmla="*/ 0 w 242"/>
                <a:gd name="T99" fmla="*/ 3 h 754"/>
                <a:gd name="T100" fmla="*/ 12 w 242"/>
                <a:gd name="T101" fmla="*/ 3 h 754"/>
                <a:gd name="T102" fmla="*/ 12 w 242"/>
                <a:gd name="T103" fmla="*/ 17 h 75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42" h="754">
                  <a:moveTo>
                    <a:pt x="75" y="100"/>
                  </a:moveTo>
                  <a:lnTo>
                    <a:pt x="77" y="100"/>
                  </a:lnTo>
                  <a:lnTo>
                    <a:pt x="87" y="79"/>
                  </a:lnTo>
                  <a:lnTo>
                    <a:pt x="97" y="59"/>
                  </a:lnTo>
                  <a:lnTo>
                    <a:pt x="106" y="43"/>
                  </a:lnTo>
                  <a:lnTo>
                    <a:pt x="117" y="28"/>
                  </a:lnTo>
                  <a:lnTo>
                    <a:pt x="122" y="22"/>
                  </a:lnTo>
                  <a:lnTo>
                    <a:pt x="129" y="16"/>
                  </a:lnTo>
                  <a:lnTo>
                    <a:pt x="135" y="11"/>
                  </a:lnTo>
                  <a:lnTo>
                    <a:pt x="142" y="8"/>
                  </a:lnTo>
                  <a:lnTo>
                    <a:pt x="148" y="4"/>
                  </a:lnTo>
                  <a:lnTo>
                    <a:pt x="156" y="1"/>
                  </a:lnTo>
                  <a:lnTo>
                    <a:pt x="165" y="0"/>
                  </a:lnTo>
                  <a:lnTo>
                    <a:pt x="173" y="0"/>
                  </a:lnTo>
                  <a:lnTo>
                    <a:pt x="183" y="0"/>
                  </a:lnTo>
                  <a:lnTo>
                    <a:pt x="192" y="2"/>
                  </a:lnTo>
                  <a:lnTo>
                    <a:pt x="201" y="4"/>
                  </a:lnTo>
                  <a:lnTo>
                    <a:pt x="209" y="9"/>
                  </a:lnTo>
                  <a:lnTo>
                    <a:pt x="217" y="14"/>
                  </a:lnTo>
                  <a:lnTo>
                    <a:pt x="226" y="19"/>
                  </a:lnTo>
                  <a:lnTo>
                    <a:pt x="234" y="26"/>
                  </a:lnTo>
                  <a:lnTo>
                    <a:pt x="242" y="33"/>
                  </a:lnTo>
                  <a:lnTo>
                    <a:pt x="205" y="148"/>
                  </a:lnTo>
                  <a:lnTo>
                    <a:pt x="195" y="136"/>
                  </a:lnTo>
                  <a:lnTo>
                    <a:pt x="185" y="126"/>
                  </a:lnTo>
                  <a:lnTo>
                    <a:pt x="180" y="122"/>
                  </a:lnTo>
                  <a:lnTo>
                    <a:pt x="174" y="119"/>
                  </a:lnTo>
                  <a:lnTo>
                    <a:pt x="167" y="117"/>
                  </a:lnTo>
                  <a:lnTo>
                    <a:pt x="159" y="117"/>
                  </a:lnTo>
                  <a:lnTo>
                    <a:pt x="153" y="117"/>
                  </a:lnTo>
                  <a:lnTo>
                    <a:pt x="145" y="118"/>
                  </a:lnTo>
                  <a:lnTo>
                    <a:pt x="139" y="121"/>
                  </a:lnTo>
                  <a:lnTo>
                    <a:pt x="132" y="124"/>
                  </a:lnTo>
                  <a:lnTo>
                    <a:pt x="127" y="127"/>
                  </a:lnTo>
                  <a:lnTo>
                    <a:pt x="121" y="133"/>
                  </a:lnTo>
                  <a:lnTo>
                    <a:pt x="116" y="138"/>
                  </a:lnTo>
                  <a:lnTo>
                    <a:pt x="112" y="145"/>
                  </a:lnTo>
                  <a:lnTo>
                    <a:pt x="104" y="160"/>
                  </a:lnTo>
                  <a:lnTo>
                    <a:pt x="97" y="176"/>
                  </a:lnTo>
                  <a:lnTo>
                    <a:pt x="91" y="195"/>
                  </a:lnTo>
                  <a:lnTo>
                    <a:pt x="87" y="216"/>
                  </a:lnTo>
                  <a:lnTo>
                    <a:pt x="83" y="236"/>
                  </a:lnTo>
                  <a:lnTo>
                    <a:pt x="80" y="259"/>
                  </a:lnTo>
                  <a:lnTo>
                    <a:pt x="78" y="282"/>
                  </a:lnTo>
                  <a:lnTo>
                    <a:pt x="77" y="303"/>
                  </a:lnTo>
                  <a:lnTo>
                    <a:pt x="75" y="347"/>
                  </a:lnTo>
                  <a:lnTo>
                    <a:pt x="75" y="386"/>
                  </a:lnTo>
                  <a:lnTo>
                    <a:pt x="75" y="754"/>
                  </a:lnTo>
                  <a:lnTo>
                    <a:pt x="0" y="754"/>
                  </a:lnTo>
                  <a:lnTo>
                    <a:pt x="0" y="20"/>
                  </a:lnTo>
                  <a:lnTo>
                    <a:pt x="75" y="20"/>
                  </a:lnTo>
                  <a:lnTo>
                    <a:pt x="75" y="100"/>
                  </a:lnTo>
                  <a:close/>
                </a:path>
              </a:pathLst>
            </a:custGeom>
            <a:solidFill>
              <a:srgbClr val="005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7" name="Freeform 67">
              <a:extLst>
                <a:ext uri="{FF2B5EF4-FFF2-40B4-BE49-F238E27FC236}">
                  <a16:creationId xmlns:a16="http://schemas.microsoft.com/office/drawing/2014/main" id="{1138C618-91F4-4660-A8BC-B4795D8EA7F1}"/>
                </a:ext>
              </a:extLst>
            </p:cNvPr>
            <p:cNvSpPr>
              <a:spLocks noChangeAspect="1" noEditPoints="1"/>
            </p:cNvSpPr>
            <p:nvPr/>
          </p:nvSpPr>
          <p:spPr bwMode="black">
            <a:xfrm>
              <a:off x="2772" y="3764"/>
              <a:ext cx="74" cy="129"/>
            </a:xfrm>
            <a:custGeom>
              <a:avLst/>
              <a:gdLst>
                <a:gd name="T0" fmla="*/ 40 w 439"/>
                <a:gd name="T1" fmla="*/ 20 h 772"/>
                <a:gd name="T2" fmla="*/ 44 w 439"/>
                <a:gd name="T3" fmla="*/ 21 h 772"/>
                <a:gd name="T4" fmla="*/ 47 w 439"/>
                <a:gd name="T5" fmla="*/ 23 h 772"/>
                <a:gd name="T6" fmla="*/ 51 w 439"/>
                <a:gd name="T7" fmla="*/ 26 h 772"/>
                <a:gd name="T8" fmla="*/ 55 w 439"/>
                <a:gd name="T9" fmla="*/ 32 h 772"/>
                <a:gd name="T10" fmla="*/ 59 w 439"/>
                <a:gd name="T11" fmla="*/ 42 h 772"/>
                <a:gd name="T12" fmla="*/ 62 w 439"/>
                <a:gd name="T13" fmla="*/ 55 h 772"/>
                <a:gd name="T14" fmla="*/ 62 w 439"/>
                <a:gd name="T15" fmla="*/ 68 h 772"/>
                <a:gd name="T16" fmla="*/ 60 w 439"/>
                <a:gd name="T17" fmla="*/ 81 h 772"/>
                <a:gd name="T18" fmla="*/ 57 w 439"/>
                <a:gd name="T19" fmla="*/ 93 h 772"/>
                <a:gd name="T20" fmla="*/ 52 w 439"/>
                <a:gd name="T21" fmla="*/ 102 h 772"/>
                <a:gd name="T22" fmla="*/ 49 w 439"/>
                <a:gd name="T23" fmla="*/ 105 h 772"/>
                <a:gd name="T24" fmla="*/ 46 w 439"/>
                <a:gd name="T25" fmla="*/ 108 h 772"/>
                <a:gd name="T26" fmla="*/ 42 w 439"/>
                <a:gd name="T27" fmla="*/ 109 h 772"/>
                <a:gd name="T28" fmla="*/ 37 w 439"/>
                <a:gd name="T29" fmla="*/ 110 h 772"/>
                <a:gd name="T30" fmla="*/ 33 w 439"/>
                <a:gd name="T31" fmla="*/ 109 h 772"/>
                <a:gd name="T32" fmla="*/ 29 w 439"/>
                <a:gd name="T33" fmla="*/ 108 h 772"/>
                <a:gd name="T34" fmla="*/ 26 w 439"/>
                <a:gd name="T35" fmla="*/ 105 h 772"/>
                <a:gd name="T36" fmla="*/ 23 w 439"/>
                <a:gd name="T37" fmla="*/ 101 h 772"/>
                <a:gd name="T38" fmla="*/ 18 w 439"/>
                <a:gd name="T39" fmla="*/ 92 h 772"/>
                <a:gd name="T40" fmla="*/ 14 w 439"/>
                <a:gd name="T41" fmla="*/ 81 h 772"/>
                <a:gd name="T42" fmla="*/ 13 w 439"/>
                <a:gd name="T43" fmla="*/ 68 h 772"/>
                <a:gd name="T44" fmla="*/ 13 w 439"/>
                <a:gd name="T45" fmla="*/ 55 h 772"/>
                <a:gd name="T46" fmla="*/ 16 w 439"/>
                <a:gd name="T47" fmla="*/ 43 h 772"/>
                <a:gd name="T48" fmla="*/ 20 w 439"/>
                <a:gd name="T49" fmla="*/ 33 h 772"/>
                <a:gd name="T50" fmla="*/ 25 w 439"/>
                <a:gd name="T51" fmla="*/ 25 h 772"/>
                <a:gd name="T52" fmla="*/ 29 w 439"/>
                <a:gd name="T53" fmla="*/ 21 h 772"/>
                <a:gd name="T54" fmla="*/ 33 w 439"/>
                <a:gd name="T55" fmla="*/ 20 h 772"/>
                <a:gd name="T56" fmla="*/ 37 w 439"/>
                <a:gd name="T57" fmla="*/ 20 h 772"/>
                <a:gd name="T58" fmla="*/ 62 w 439"/>
                <a:gd name="T59" fmla="*/ 21 h 772"/>
                <a:gd name="T60" fmla="*/ 58 w 439"/>
                <a:gd name="T61" fmla="*/ 16 h 772"/>
                <a:gd name="T62" fmla="*/ 55 w 439"/>
                <a:gd name="T63" fmla="*/ 10 h 772"/>
                <a:gd name="T64" fmla="*/ 50 w 439"/>
                <a:gd name="T65" fmla="*/ 6 h 772"/>
                <a:gd name="T66" fmla="*/ 45 w 439"/>
                <a:gd name="T67" fmla="*/ 2 h 772"/>
                <a:gd name="T68" fmla="*/ 39 w 439"/>
                <a:gd name="T69" fmla="*/ 0 h 772"/>
                <a:gd name="T70" fmla="*/ 34 w 439"/>
                <a:gd name="T71" fmla="*/ 0 h 772"/>
                <a:gd name="T72" fmla="*/ 28 w 439"/>
                <a:gd name="T73" fmla="*/ 1 h 772"/>
                <a:gd name="T74" fmla="*/ 22 w 439"/>
                <a:gd name="T75" fmla="*/ 4 h 772"/>
                <a:gd name="T76" fmla="*/ 17 w 439"/>
                <a:gd name="T77" fmla="*/ 8 h 772"/>
                <a:gd name="T78" fmla="*/ 13 w 439"/>
                <a:gd name="T79" fmla="*/ 13 h 772"/>
                <a:gd name="T80" fmla="*/ 9 w 439"/>
                <a:gd name="T81" fmla="*/ 19 h 772"/>
                <a:gd name="T82" fmla="*/ 6 w 439"/>
                <a:gd name="T83" fmla="*/ 27 h 772"/>
                <a:gd name="T84" fmla="*/ 2 w 439"/>
                <a:gd name="T85" fmla="*/ 40 h 772"/>
                <a:gd name="T86" fmla="*/ 0 w 439"/>
                <a:gd name="T87" fmla="*/ 58 h 772"/>
                <a:gd name="T88" fmla="*/ 1 w 439"/>
                <a:gd name="T89" fmla="*/ 77 h 772"/>
                <a:gd name="T90" fmla="*/ 4 w 439"/>
                <a:gd name="T91" fmla="*/ 95 h 772"/>
                <a:gd name="T92" fmla="*/ 7 w 439"/>
                <a:gd name="T93" fmla="*/ 105 h 772"/>
                <a:gd name="T94" fmla="*/ 11 w 439"/>
                <a:gd name="T95" fmla="*/ 112 h 772"/>
                <a:gd name="T96" fmla="*/ 15 w 439"/>
                <a:gd name="T97" fmla="*/ 118 h 772"/>
                <a:gd name="T98" fmla="*/ 19 w 439"/>
                <a:gd name="T99" fmla="*/ 122 h 772"/>
                <a:gd name="T100" fmla="*/ 24 w 439"/>
                <a:gd name="T101" fmla="*/ 126 h 772"/>
                <a:gd name="T102" fmla="*/ 30 w 439"/>
                <a:gd name="T103" fmla="*/ 128 h 772"/>
                <a:gd name="T104" fmla="*/ 36 w 439"/>
                <a:gd name="T105" fmla="*/ 129 h 772"/>
                <a:gd name="T106" fmla="*/ 41 w 439"/>
                <a:gd name="T107" fmla="*/ 128 h 772"/>
                <a:gd name="T108" fmla="*/ 47 w 439"/>
                <a:gd name="T109" fmla="*/ 126 h 772"/>
                <a:gd name="T110" fmla="*/ 51 w 439"/>
                <a:gd name="T111" fmla="*/ 123 h 772"/>
                <a:gd name="T112" fmla="*/ 56 w 439"/>
                <a:gd name="T113" fmla="*/ 118 h 772"/>
                <a:gd name="T114" fmla="*/ 60 w 439"/>
                <a:gd name="T115" fmla="*/ 111 h 772"/>
                <a:gd name="T116" fmla="*/ 62 w 439"/>
                <a:gd name="T117" fmla="*/ 126 h 77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39" h="772">
                  <a:moveTo>
                    <a:pt x="219" y="117"/>
                  </a:moveTo>
                  <a:lnTo>
                    <a:pt x="227" y="117"/>
                  </a:lnTo>
                  <a:lnTo>
                    <a:pt x="236" y="118"/>
                  </a:lnTo>
                  <a:lnTo>
                    <a:pt x="245" y="119"/>
                  </a:lnTo>
                  <a:lnTo>
                    <a:pt x="252" y="121"/>
                  </a:lnTo>
                  <a:lnTo>
                    <a:pt x="260" y="124"/>
                  </a:lnTo>
                  <a:lnTo>
                    <a:pt x="267" y="127"/>
                  </a:lnTo>
                  <a:lnTo>
                    <a:pt x="275" y="132"/>
                  </a:lnTo>
                  <a:lnTo>
                    <a:pt x="281" y="137"/>
                  </a:lnTo>
                  <a:lnTo>
                    <a:pt x="288" y="141"/>
                  </a:lnTo>
                  <a:lnTo>
                    <a:pt x="294" y="148"/>
                  </a:lnTo>
                  <a:lnTo>
                    <a:pt x="301" y="154"/>
                  </a:lnTo>
                  <a:lnTo>
                    <a:pt x="307" y="161"/>
                  </a:lnTo>
                  <a:lnTo>
                    <a:pt x="318" y="176"/>
                  </a:lnTo>
                  <a:lnTo>
                    <a:pt x="328" y="193"/>
                  </a:lnTo>
                  <a:lnTo>
                    <a:pt x="338" y="211"/>
                  </a:lnTo>
                  <a:lnTo>
                    <a:pt x="345" y="232"/>
                  </a:lnTo>
                  <a:lnTo>
                    <a:pt x="352" y="254"/>
                  </a:lnTo>
                  <a:lnTo>
                    <a:pt x="357" y="277"/>
                  </a:lnTo>
                  <a:lnTo>
                    <a:pt x="361" y="301"/>
                  </a:lnTo>
                  <a:lnTo>
                    <a:pt x="365" y="327"/>
                  </a:lnTo>
                  <a:lnTo>
                    <a:pt x="367" y="353"/>
                  </a:lnTo>
                  <a:lnTo>
                    <a:pt x="368" y="381"/>
                  </a:lnTo>
                  <a:lnTo>
                    <a:pt x="367" y="408"/>
                  </a:lnTo>
                  <a:lnTo>
                    <a:pt x="366" y="435"/>
                  </a:lnTo>
                  <a:lnTo>
                    <a:pt x="362" y="462"/>
                  </a:lnTo>
                  <a:lnTo>
                    <a:pt x="358" y="487"/>
                  </a:lnTo>
                  <a:lnTo>
                    <a:pt x="353" y="511"/>
                  </a:lnTo>
                  <a:lnTo>
                    <a:pt x="346" y="534"/>
                  </a:lnTo>
                  <a:lnTo>
                    <a:pt x="339" y="556"/>
                  </a:lnTo>
                  <a:lnTo>
                    <a:pt x="330" y="575"/>
                  </a:lnTo>
                  <a:lnTo>
                    <a:pt x="320" y="593"/>
                  </a:lnTo>
                  <a:lnTo>
                    <a:pt x="309" y="610"/>
                  </a:lnTo>
                  <a:lnTo>
                    <a:pt x="304" y="617"/>
                  </a:lnTo>
                  <a:lnTo>
                    <a:pt x="298" y="624"/>
                  </a:lnTo>
                  <a:lnTo>
                    <a:pt x="291" y="630"/>
                  </a:lnTo>
                  <a:lnTo>
                    <a:pt x="285" y="636"/>
                  </a:lnTo>
                  <a:lnTo>
                    <a:pt x="278" y="641"/>
                  </a:lnTo>
                  <a:lnTo>
                    <a:pt x="271" y="645"/>
                  </a:lnTo>
                  <a:lnTo>
                    <a:pt x="263" y="649"/>
                  </a:lnTo>
                  <a:lnTo>
                    <a:pt x="256" y="653"/>
                  </a:lnTo>
                  <a:lnTo>
                    <a:pt x="248" y="655"/>
                  </a:lnTo>
                  <a:lnTo>
                    <a:pt x="239" y="657"/>
                  </a:lnTo>
                  <a:lnTo>
                    <a:pt x="231" y="658"/>
                  </a:lnTo>
                  <a:lnTo>
                    <a:pt x="222" y="658"/>
                  </a:lnTo>
                  <a:lnTo>
                    <a:pt x="213" y="658"/>
                  </a:lnTo>
                  <a:lnTo>
                    <a:pt x="205" y="657"/>
                  </a:lnTo>
                  <a:lnTo>
                    <a:pt x="196" y="655"/>
                  </a:lnTo>
                  <a:lnTo>
                    <a:pt x="189" y="653"/>
                  </a:lnTo>
                  <a:lnTo>
                    <a:pt x="181" y="649"/>
                  </a:lnTo>
                  <a:lnTo>
                    <a:pt x="173" y="645"/>
                  </a:lnTo>
                  <a:lnTo>
                    <a:pt x="166" y="640"/>
                  </a:lnTo>
                  <a:lnTo>
                    <a:pt x="158" y="634"/>
                  </a:lnTo>
                  <a:lnTo>
                    <a:pt x="152" y="629"/>
                  </a:lnTo>
                  <a:lnTo>
                    <a:pt x="145" y="622"/>
                  </a:lnTo>
                  <a:lnTo>
                    <a:pt x="140" y="615"/>
                  </a:lnTo>
                  <a:lnTo>
                    <a:pt x="134" y="607"/>
                  </a:lnTo>
                  <a:lnTo>
                    <a:pt x="123" y="590"/>
                  </a:lnTo>
                  <a:lnTo>
                    <a:pt x="113" y="572"/>
                  </a:lnTo>
                  <a:lnTo>
                    <a:pt x="104" y="551"/>
                  </a:lnTo>
                  <a:lnTo>
                    <a:pt x="97" y="530"/>
                  </a:lnTo>
                  <a:lnTo>
                    <a:pt x="90" y="506"/>
                  </a:lnTo>
                  <a:lnTo>
                    <a:pt x="86" y="482"/>
                  </a:lnTo>
                  <a:lnTo>
                    <a:pt x="82" y="457"/>
                  </a:lnTo>
                  <a:lnTo>
                    <a:pt x="78" y="432"/>
                  </a:lnTo>
                  <a:lnTo>
                    <a:pt x="76" y="405"/>
                  </a:lnTo>
                  <a:lnTo>
                    <a:pt x="76" y="378"/>
                  </a:lnTo>
                  <a:lnTo>
                    <a:pt x="77" y="353"/>
                  </a:lnTo>
                  <a:lnTo>
                    <a:pt x="78" y="327"/>
                  </a:lnTo>
                  <a:lnTo>
                    <a:pt x="82" y="303"/>
                  </a:lnTo>
                  <a:lnTo>
                    <a:pt x="87" y="279"/>
                  </a:lnTo>
                  <a:lnTo>
                    <a:pt x="92" y="257"/>
                  </a:lnTo>
                  <a:lnTo>
                    <a:pt x="99" y="234"/>
                  </a:lnTo>
                  <a:lnTo>
                    <a:pt x="107" y="215"/>
                  </a:lnTo>
                  <a:lnTo>
                    <a:pt x="116" y="195"/>
                  </a:lnTo>
                  <a:lnTo>
                    <a:pt x="126" y="178"/>
                  </a:lnTo>
                  <a:lnTo>
                    <a:pt x="137" y="163"/>
                  </a:lnTo>
                  <a:lnTo>
                    <a:pt x="149" y="149"/>
                  </a:lnTo>
                  <a:lnTo>
                    <a:pt x="162" y="138"/>
                  </a:lnTo>
                  <a:lnTo>
                    <a:pt x="168" y="133"/>
                  </a:lnTo>
                  <a:lnTo>
                    <a:pt x="175" y="128"/>
                  </a:lnTo>
                  <a:lnTo>
                    <a:pt x="181" y="125"/>
                  </a:lnTo>
                  <a:lnTo>
                    <a:pt x="189" y="122"/>
                  </a:lnTo>
                  <a:lnTo>
                    <a:pt x="196" y="119"/>
                  </a:lnTo>
                  <a:lnTo>
                    <a:pt x="204" y="118"/>
                  </a:lnTo>
                  <a:lnTo>
                    <a:pt x="211" y="117"/>
                  </a:lnTo>
                  <a:lnTo>
                    <a:pt x="219" y="117"/>
                  </a:lnTo>
                  <a:close/>
                  <a:moveTo>
                    <a:pt x="439" y="20"/>
                  </a:moveTo>
                  <a:lnTo>
                    <a:pt x="365" y="20"/>
                  </a:lnTo>
                  <a:lnTo>
                    <a:pt x="365" y="124"/>
                  </a:lnTo>
                  <a:lnTo>
                    <a:pt x="362" y="124"/>
                  </a:lnTo>
                  <a:lnTo>
                    <a:pt x="355" y="110"/>
                  </a:lnTo>
                  <a:lnTo>
                    <a:pt x="347" y="96"/>
                  </a:lnTo>
                  <a:lnTo>
                    <a:pt x="340" y="84"/>
                  </a:lnTo>
                  <a:lnTo>
                    <a:pt x="331" y="72"/>
                  </a:lnTo>
                  <a:lnTo>
                    <a:pt x="324" y="61"/>
                  </a:lnTo>
                  <a:lnTo>
                    <a:pt x="314" y="51"/>
                  </a:lnTo>
                  <a:lnTo>
                    <a:pt x="305" y="41"/>
                  </a:lnTo>
                  <a:lnTo>
                    <a:pt x="295" y="33"/>
                  </a:lnTo>
                  <a:lnTo>
                    <a:pt x="286" y="25"/>
                  </a:lnTo>
                  <a:lnTo>
                    <a:pt x="276" y="18"/>
                  </a:lnTo>
                  <a:lnTo>
                    <a:pt x="266" y="13"/>
                  </a:lnTo>
                  <a:lnTo>
                    <a:pt x="256" y="9"/>
                  </a:lnTo>
                  <a:lnTo>
                    <a:pt x="245" y="4"/>
                  </a:lnTo>
                  <a:lnTo>
                    <a:pt x="234" y="2"/>
                  </a:lnTo>
                  <a:lnTo>
                    <a:pt x="223" y="0"/>
                  </a:lnTo>
                  <a:lnTo>
                    <a:pt x="211" y="0"/>
                  </a:lnTo>
                  <a:lnTo>
                    <a:pt x="199" y="0"/>
                  </a:lnTo>
                  <a:lnTo>
                    <a:pt x="187" y="1"/>
                  </a:lnTo>
                  <a:lnTo>
                    <a:pt x="176" y="4"/>
                  </a:lnTo>
                  <a:lnTo>
                    <a:pt x="164" y="8"/>
                  </a:lnTo>
                  <a:lnTo>
                    <a:pt x="153" y="12"/>
                  </a:lnTo>
                  <a:lnTo>
                    <a:pt x="142" y="17"/>
                  </a:lnTo>
                  <a:lnTo>
                    <a:pt x="132" y="24"/>
                  </a:lnTo>
                  <a:lnTo>
                    <a:pt x="123" y="31"/>
                  </a:lnTo>
                  <a:lnTo>
                    <a:pt x="113" y="39"/>
                  </a:lnTo>
                  <a:lnTo>
                    <a:pt x="103" y="47"/>
                  </a:lnTo>
                  <a:lnTo>
                    <a:pt x="95" y="57"/>
                  </a:lnTo>
                  <a:lnTo>
                    <a:pt x="86" y="68"/>
                  </a:lnTo>
                  <a:lnTo>
                    <a:pt x="77" y="79"/>
                  </a:lnTo>
                  <a:lnTo>
                    <a:pt x="70" y="91"/>
                  </a:lnTo>
                  <a:lnTo>
                    <a:pt x="62" y="102"/>
                  </a:lnTo>
                  <a:lnTo>
                    <a:pt x="56" y="115"/>
                  </a:lnTo>
                  <a:lnTo>
                    <a:pt x="49" y="129"/>
                  </a:lnTo>
                  <a:lnTo>
                    <a:pt x="43" y="143"/>
                  </a:lnTo>
                  <a:lnTo>
                    <a:pt x="37" y="159"/>
                  </a:lnTo>
                  <a:lnTo>
                    <a:pt x="31" y="174"/>
                  </a:lnTo>
                  <a:lnTo>
                    <a:pt x="22" y="206"/>
                  </a:lnTo>
                  <a:lnTo>
                    <a:pt x="14" y="239"/>
                  </a:lnTo>
                  <a:lnTo>
                    <a:pt x="7" y="275"/>
                  </a:lnTo>
                  <a:lnTo>
                    <a:pt x="3" y="312"/>
                  </a:lnTo>
                  <a:lnTo>
                    <a:pt x="1" y="350"/>
                  </a:lnTo>
                  <a:lnTo>
                    <a:pt x="0" y="388"/>
                  </a:lnTo>
                  <a:lnTo>
                    <a:pt x="1" y="426"/>
                  </a:lnTo>
                  <a:lnTo>
                    <a:pt x="3" y="463"/>
                  </a:lnTo>
                  <a:lnTo>
                    <a:pt x="8" y="498"/>
                  </a:lnTo>
                  <a:lnTo>
                    <a:pt x="14" y="533"/>
                  </a:lnTo>
                  <a:lnTo>
                    <a:pt x="22" y="566"/>
                  </a:lnTo>
                  <a:lnTo>
                    <a:pt x="32" y="599"/>
                  </a:lnTo>
                  <a:lnTo>
                    <a:pt x="37" y="614"/>
                  </a:lnTo>
                  <a:lnTo>
                    <a:pt x="44" y="628"/>
                  </a:lnTo>
                  <a:lnTo>
                    <a:pt x="50" y="642"/>
                  </a:lnTo>
                  <a:lnTo>
                    <a:pt x="57" y="656"/>
                  </a:lnTo>
                  <a:lnTo>
                    <a:pt x="63" y="669"/>
                  </a:lnTo>
                  <a:lnTo>
                    <a:pt x="71" y="682"/>
                  </a:lnTo>
                  <a:lnTo>
                    <a:pt x="78" y="693"/>
                  </a:lnTo>
                  <a:lnTo>
                    <a:pt x="87" y="704"/>
                  </a:lnTo>
                  <a:lnTo>
                    <a:pt x="96" y="714"/>
                  </a:lnTo>
                  <a:lnTo>
                    <a:pt x="104" y="724"/>
                  </a:lnTo>
                  <a:lnTo>
                    <a:pt x="114" y="732"/>
                  </a:lnTo>
                  <a:lnTo>
                    <a:pt x="124" y="741"/>
                  </a:lnTo>
                  <a:lnTo>
                    <a:pt x="134" y="748"/>
                  </a:lnTo>
                  <a:lnTo>
                    <a:pt x="143" y="754"/>
                  </a:lnTo>
                  <a:lnTo>
                    <a:pt x="154" y="759"/>
                  </a:lnTo>
                  <a:lnTo>
                    <a:pt x="165" y="764"/>
                  </a:lnTo>
                  <a:lnTo>
                    <a:pt x="176" y="768"/>
                  </a:lnTo>
                  <a:lnTo>
                    <a:pt x="187" y="770"/>
                  </a:lnTo>
                  <a:lnTo>
                    <a:pt x="199" y="771"/>
                  </a:lnTo>
                  <a:lnTo>
                    <a:pt x="211" y="772"/>
                  </a:lnTo>
                  <a:lnTo>
                    <a:pt x="223" y="772"/>
                  </a:lnTo>
                  <a:lnTo>
                    <a:pt x="234" y="770"/>
                  </a:lnTo>
                  <a:lnTo>
                    <a:pt x="245" y="768"/>
                  </a:lnTo>
                  <a:lnTo>
                    <a:pt x="256" y="765"/>
                  </a:lnTo>
                  <a:lnTo>
                    <a:pt x="266" y="761"/>
                  </a:lnTo>
                  <a:lnTo>
                    <a:pt x="276" y="755"/>
                  </a:lnTo>
                  <a:lnTo>
                    <a:pt x="286" y="750"/>
                  </a:lnTo>
                  <a:lnTo>
                    <a:pt x="295" y="742"/>
                  </a:lnTo>
                  <a:lnTo>
                    <a:pt x="305" y="735"/>
                  </a:lnTo>
                  <a:lnTo>
                    <a:pt x="314" y="725"/>
                  </a:lnTo>
                  <a:lnTo>
                    <a:pt x="324" y="715"/>
                  </a:lnTo>
                  <a:lnTo>
                    <a:pt x="331" y="704"/>
                  </a:lnTo>
                  <a:lnTo>
                    <a:pt x="340" y="693"/>
                  </a:lnTo>
                  <a:lnTo>
                    <a:pt x="347" y="680"/>
                  </a:lnTo>
                  <a:lnTo>
                    <a:pt x="355" y="666"/>
                  </a:lnTo>
                  <a:lnTo>
                    <a:pt x="362" y="651"/>
                  </a:lnTo>
                  <a:lnTo>
                    <a:pt x="365" y="651"/>
                  </a:lnTo>
                  <a:lnTo>
                    <a:pt x="365" y="754"/>
                  </a:lnTo>
                  <a:lnTo>
                    <a:pt x="439" y="754"/>
                  </a:lnTo>
                  <a:lnTo>
                    <a:pt x="439" y="20"/>
                  </a:lnTo>
                  <a:close/>
                </a:path>
              </a:pathLst>
            </a:custGeom>
            <a:solidFill>
              <a:srgbClr val="005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8" name="Freeform 68">
              <a:extLst>
                <a:ext uri="{FF2B5EF4-FFF2-40B4-BE49-F238E27FC236}">
                  <a16:creationId xmlns:a16="http://schemas.microsoft.com/office/drawing/2014/main" id="{1606F447-4D74-4C04-A592-7CC964F05235}"/>
                </a:ext>
              </a:extLst>
            </p:cNvPr>
            <p:cNvSpPr>
              <a:spLocks noChangeAspect="1"/>
            </p:cNvSpPr>
            <p:nvPr/>
          </p:nvSpPr>
          <p:spPr bwMode="black">
            <a:xfrm>
              <a:off x="2862" y="3723"/>
              <a:ext cx="33" cy="167"/>
            </a:xfrm>
            <a:custGeom>
              <a:avLst/>
              <a:gdLst>
                <a:gd name="T0" fmla="*/ 20 w 199"/>
                <a:gd name="T1" fmla="*/ 167 h 998"/>
                <a:gd name="T2" fmla="*/ 8 w 199"/>
                <a:gd name="T3" fmla="*/ 167 h 998"/>
                <a:gd name="T4" fmla="*/ 8 w 199"/>
                <a:gd name="T5" fmla="*/ 63 h 998"/>
                <a:gd name="T6" fmla="*/ 0 w 199"/>
                <a:gd name="T7" fmla="*/ 63 h 998"/>
                <a:gd name="T8" fmla="*/ 0 w 199"/>
                <a:gd name="T9" fmla="*/ 44 h 998"/>
                <a:gd name="T10" fmla="*/ 8 w 199"/>
                <a:gd name="T11" fmla="*/ 44 h 998"/>
                <a:gd name="T12" fmla="*/ 8 w 199"/>
                <a:gd name="T13" fmla="*/ 0 h 998"/>
                <a:gd name="T14" fmla="*/ 20 w 199"/>
                <a:gd name="T15" fmla="*/ 0 h 998"/>
                <a:gd name="T16" fmla="*/ 20 w 199"/>
                <a:gd name="T17" fmla="*/ 44 h 998"/>
                <a:gd name="T18" fmla="*/ 33 w 199"/>
                <a:gd name="T19" fmla="*/ 44 h 998"/>
                <a:gd name="T20" fmla="*/ 33 w 199"/>
                <a:gd name="T21" fmla="*/ 63 h 998"/>
                <a:gd name="T22" fmla="*/ 20 w 199"/>
                <a:gd name="T23" fmla="*/ 63 h 998"/>
                <a:gd name="T24" fmla="*/ 20 w 199"/>
                <a:gd name="T25" fmla="*/ 167 h 9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9" h="998">
                  <a:moveTo>
                    <a:pt x="119" y="998"/>
                  </a:moveTo>
                  <a:lnTo>
                    <a:pt x="46" y="998"/>
                  </a:lnTo>
                  <a:lnTo>
                    <a:pt x="46" y="379"/>
                  </a:lnTo>
                  <a:lnTo>
                    <a:pt x="0" y="379"/>
                  </a:lnTo>
                  <a:lnTo>
                    <a:pt x="0" y="264"/>
                  </a:lnTo>
                  <a:lnTo>
                    <a:pt x="46" y="264"/>
                  </a:lnTo>
                  <a:lnTo>
                    <a:pt x="46" y="0"/>
                  </a:lnTo>
                  <a:lnTo>
                    <a:pt x="119" y="0"/>
                  </a:lnTo>
                  <a:lnTo>
                    <a:pt x="119" y="264"/>
                  </a:lnTo>
                  <a:lnTo>
                    <a:pt x="199" y="264"/>
                  </a:lnTo>
                  <a:lnTo>
                    <a:pt x="199" y="379"/>
                  </a:lnTo>
                  <a:lnTo>
                    <a:pt x="119" y="379"/>
                  </a:lnTo>
                  <a:lnTo>
                    <a:pt x="119" y="998"/>
                  </a:lnTo>
                  <a:close/>
                </a:path>
              </a:pathLst>
            </a:custGeom>
            <a:solidFill>
              <a:srgbClr val="005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9" name="Freeform 69">
              <a:extLst>
                <a:ext uri="{FF2B5EF4-FFF2-40B4-BE49-F238E27FC236}">
                  <a16:creationId xmlns:a16="http://schemas.microsoft.com/office/drawing/2014/main" id="{627C7119-6605-40D4-972E-CEAB2B290FC9}"/>
                </a:ext>
              </a:extLst>
            </p:cNvPr>
            <p:cNvSpPr>
              <a:spLocks noChangeAspect="1" noEditPoints="1"/>
            </p:cNvSpPr>
            <p:nvPr/>
          </p:nvSpPr>
          <p:spPr bwMode="black">
            <a:xfrm>
              <a:off x="2900" y="3764"/>
              <a:ext cx="77" cy="129"/>
            </a:xfrm>
            <a:custGeom>
              <a:avLst/>
              <a:gdLst>
                <a:gd name="T0" fmla="*/ 43 w 461"/>
                <a:gd name="T1" fmla="*/ 20 h 772"/>
                <a:gd name="T2" fmla="*/ 48 w 461"/>
                <a:gd name="T3" fmla="*/ 22 h 772"/>
                <a:gd name="T4" fmla="*/ 52 w 461"/>
                <a:gd name="T5" fmla="*/ 26 h 772"/>
                <a:gd name="T6" fmla="*/ 59 w 461"/>
                <a:gd name="T7" fmla="*/ 36 h 772"/>
                <a:gd name="T8" fmla="*/ 63 w 461"/>
                <a:gd name="T9" fmla="*/ 51 h 772"/>
                <a:gd name="T10" fmla="*/ 64 w 461"/>
                <a:gd name="T11" fmla="*/ 69 h 772"/>
                <a:gd name="T12" fmla="*/ 62 w 461"/>
                <a:gd name="T13" fmla="*/ 86 h 772"/>
                <a:gd name="T14" fmla="*/ 56 w 461"/>
                <a:gd name="T15" fmla="*/ 100 h 772"/>
                <a:gd name="T16" fmla="*/ 50 w 461"/>
                <a:gd name="T17" fmla="*/ 106 h 772"/>
                <a:gd name="T18" fmla="*/ 45 w 461"/>
                <a:gd name="T19" fmla="*/ 109 h 772"/>
                <a:gd name="T20" fmla="*/ 40 w 461"/>
                <a:gd name="T21" fmla="*/ 110 h 772"/>
                <a:gd name="T22" fmla="*/ 34 w 461"/>
                <a:gd name="T23" fmla="*/ 110 h 772"/>
                <a:gd name="T24" fmla="*/ 29 w 461"/>
                <a:gd name="T25" fmla="*/ 107 h 772"/>
                <a:gd name="T26" fmla="*/ 25 w 461"/>
                <a:gd name="T27" fmla="*/ 103 h 772"/>
                <a:gd name="T28" fmla="*/ 18 w 461"/>
                <a:gd name="T29" fmla="*/ 94 h 772"/>
                <a:gd name="T30" fmla="*/ 14 w 461"/>
                <a:gd name="T31" fmla="*/ 78 h 772"/>
                <a:gd name="T32" fmla="*/ 13 w 461"/>
                <a:gd name="T33" fmla="*/ 60 h 772"/>
                <a:gd name="T34" fmla="*/ 15 w 461"/>
                <a:gd name="T35" fmla="*/ 43 h 772"/>
                <a:gd name="T36" fmla="*/ 22 w 461"/>
                <a:gd name="T37" fmla="*/ 30 h 772"/>
                <a:gd name="T38" fmla="*/ 27 w 461"/>
                <a:gd name="T39" fmla="*/ 24 h 772"/>
                <a:gd name="T40" fmla="*/ 32 w 461"/>
                <a:gd name="T41" fmla="*/ 21 h 772"/>
                <a:gd name="T42" fmla="*/ 37 w 461"/>
                <a:gd name="T43" fmla="*/ 20 h 772"/>
                <a:gd name="T44" fmla="*/ 42 w 461"/>
                <a:gd name="T45" fmla="*/ 129 h 772"/>
                <a:gd name="T46" fmla="*/ 50 w 461"/>
                <a:gd name="T47" fmla="*/ 126 h 772"/>
                <a:gd name="T48" fmla="*/ 57 w 461"/>
                <a:gd name="T49" fmla="*/ 121 h 772"/>
                <a:gd name="T50" fmla="*/ 63 w 461"/>
                <a:gd name="T51" fmla="*/ 114 h 772"/>
                <a:gd name="T52" fmla="*/ 68 w 461"/>
                <a:gd name="T53" fmla="*/ 106 h 772"/>
                <a:gd name="T54" fmla="*/ 72 w 461"/>
                <a:gd name="T55" fmla="*/ 96 h 772"/>
                <a:gd name="T56" fmla="*/ 75 w 461"/>
                <a:gd name="T57" fmla="*/ 84 h 772"/>
                <a:gd name="T58" fmla="*/ 77 w 461"/>
                <a:gd name="T59" fmla="*/ 72 h 772"/>
                <a:gd name="T60" fmla="*/ 77 w 461"/>
                <a:gd name="T61" fmla="*/ 58 h 772"/>
                <a:gd name="T62" fmla="*/ 75 w 461"/>
                <a:gd name="T63" fmla="*/ 45 h 772"/>
                <a:gd name="T64" fmla="*/ 72 w 461"/>
                <a:gd name="T65" fmla="*/ 34 h 772"/>
                <a:gd name="T66" fmla="*/ 68 w 461"/>
                <a:gd name="T67" fmla="*/ 23 h 772"/>
                <a:gd name="T68" fmla="*/ 63 w 461"/>
                <a:gd name="T69" fmla="*/ 15 h 772"/>
                <a:gd name="T70" fmla="*/ 57 w 461"/>
                <a:gd name="T71" fmla="*/ 8 h 772"/>
                <a:gd name="T72" fmla="*/ 50 w 461"/>
                <a:gd name="T73" fmla="*/ 3 h 772"/>
                <a:gd name="T74" fmla="*/ 43 w 461"/>
                <a:gd name="T75" fmla="*/ 0 h 772"/>
                <a:gd name="T76" fmla="*/ 34 w 461"/>
                <a:gd name="T77" fmla="*/ 0 h 772"/>
                <a:gd name="T78" fmla="*/ 27 w 461"/>
                <a:gd name="T79" fmla="*/ 3 h 772"/>
                <a:gd name="T80" fmla="*/ 20 w 461"/>
                <a:gd name="T81" fmla="*/ 8 h 772"/>
                <a:gd name="T82" fmla="*/ 14 w 461"/>
                <a:gd name="T83" fmla="*/ 15 h 772"/>
                <a:gd name="T84" fmla="*/ 9 w 461"/>
                <a:gd name="T85" fmla="*/ 23 h 772"/>
                <a:gd name="T86" fmla="*/ 5 w 461"/>
                <a:gd name="T87" fmla="*/ 34 h 772"/>
                <a:gd name="T88" fmla="*/ 2 w 461"/>
                <a:gd name="T89" fmla="*/ 45 h 772"/>
                <a:gd name="T90" fmla="*/ 0 w 461"/>
                <a:gd name="T91" fmla="*/ 58 h 772"/>
                <a:gd name="T92" fmla="*/ 0 w 461"/>
                <a:gd name="T93" fmla="*/ 72 h 772"/>
                <a:gd name="T94" fmla="*/ 2 w 461"/>
                <a:gd name="T95" fmla="*/ 84 h 772"/>
                <a:gd name="T96" fmla="*/ 5 w 461"/>
                <a:gd name="T97" fmla="*/ 96 h 772"/>
                <a:gd name="T98" fmla="*/ 9 w 461"/>
                <a:gd name="T99" fmla="*/ 106 h 772"/>
                <a:gd name="T100" fmla="*/ 14 w 461"/>
                <a:gd name="T101" fmla="*/ 114 h 772"/>
                <a:gd name="T102" fmla="*/ 20 w 461"/>
                <a:gd name="T103" fmla="*/ 121 h 772"/>
                <a:gd name="T104" fmla="*/ 27 w 461"/>
                <a:gd name="T105" fmla="*/ 126 h 772"/>
                <a:gd name="T106" fmla="*/ 35 w 461"/>
                <a:gd name="T107" fmla="*/ 129 h 77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61" h="772">
                  <a:moveTo>
                    <a:pt x="230" y="117"/>
                  </a:moveTo>
                  <a:lnTo>
                    <a:pt x="239" y="117"/>
                  </a:lnTo>
                  <a:lnTo>
                    <a:pt x="247" y="118"/>
                  </a:lnTo>
                  <a:lnTo>
                    <a:pt x="256" y="119"/>
                  </a:lnTo>
                  <a:lnTo>
                    <a:pt x="264" y="122"/>
                  </a:lnTo>
                  <a:lnTo>
                    <a:pt x="272" y="124"/>
                  </a:lnTo>
                  <a:lnTo>
                    <a:pt x="280" y="128"/>
                  </a:lnTo>
                  <a:lnTo>
                    <a:pt x="287" y="133"/>
                  </a:lnTo>
                  <a:lnTo>
                    <a:pt x="294" y="137"/>
                  </a:lnTo>
                  <a:lnTo>
                    <a:pt x="301" y="142"/>
                  </a:lnTo>
                  <a:lnTo>
                    <a:pt x="308" y="149"/>
                  </a:lnTo>
                  <a:lnTo>
                    <a:pt x="314" y="155"/>
                  </a:lnTo>
                  <a:lnTo>
                    <a:pt x="321" y="162"/>
                  </a:lnTo>
                  <a:lnTo>
                    <a:pt x="333" y="178"/>
                  </a:lnTo>
                  <a:lnTo>
                    <a:pt x="343" y="195"/>
                  </a:lnTo>
                  <a:lnTo>
                    <a:pt x="353" y="215"/>
                  </a:lnTo>
                  <a:lnTo>
                    <a:pt x="362" y="235"/>
                  </a:lnTo>
                  <a:lnTo>
                    <a:pt x="369" y="258"/>
                  </a:lnTo>
                  <a:lnTo>
                    <a:pt x="376" y="282"/>
                  </a:lnTo>
                  <a:lnTo>
                    <a:pt x="380" y="306"/>
                  </a:lnTo>
                  <a:lnTo>
                    <a:pt x="383" y="332"/>
                  </a:lnTo>
                  <a:lnTo>
                    <a:pt x="386" y="358"/>
                  </a:lnTo>
                  <a:lnTo>
                    <a:pt x="387" y="386"/>
                  </a:lnTo>
                  <a:lnTo>
                    <a:pt x="386" y="414"/>
                  </a:lnTo>
                  <a:lnTo>
                    <a:pt x="383" y="441"/>
                  </a:lnTo>
                  <a:lnTo>
                    <a:pt x="380" y="467"/>
                  </a:lnTo>
                  <a:lnTo>
                    <a:pt x="376" y="492"/>
                  </a:lnTo>
                  <a:lnTo>
                    <a:pt x="369" y="516"/>
                  </a:lnTo>
                  <a:lnTo>
                    <a:pt x="362" y="538"/>
                  </a:lnTo>
                  <a:lnTo>
                    <a:pt x="353" y="560"/>
                  </a:lnTo>
                  <a:lnTo>
                    <a:pt x="343" y="579"/>
                  </a:lnTo>
                  <a:lnTo>
                    <a:pt x="333" y="597"/>
                  </a:lnTo>
                  <a:lnTo>
                    <a:pt x="321" y="612"/>
                  </a:lnTo>
                  <a:lnTo>
                    <a:pt x="314" y="619"/>
                  </a:lnTo>
                  <a:lnTo>
                    <a:pt x="308" y="626"/>
                  </a:lnTo>
                  <a:lnTo>
                    <a:pt x="301" y="632"/>
                  </a:lnTo>
                  <a:lnTo>
                    <a:pt x="294" y="638"/>
                  </a:lnTo>
                  <a:lnTo>
                    <a:pt x="287" y="642"/>
                  </a:lnTo>
                  <a:lnTo>
                    <a:pt x="280" y="646"/>
                  </a:lnTo>
                  <a:lnTo>
                    <a:pt x="272" y="651"/>
                  </a:lnTo>
                  <a:lnTo>
                    <a:pt x="264" y="653"/>
                  </a:lnTo>
                  <a:lnTo>
                    <a:pt x="256" y="656"/>
                  </a:lnTo>
                  <a:lnTo>
                    <a:pt x="247" y="657"/>
                  </a:lnTo>
                  <a:lnTo>
                    <a:pt x="239" y="658"/>
                  </a:lnTo>
                  <a:lnTo>
                    <a:pt x="230" y="658"/>
                  </a:lnTo>
                  <a:lnTo>
                    <a:pt x="221" y="658"/>
                  </a:lnTo>
                  <a:lnTo>
                    <a:pt x="214" y="657"/>
                  </a:lnTo>
                  <a:lnTo>
                    <a:pt x="205" y="656"/>
                  </a:lnTo>
                  <a:lnTo>
                    <a:pt x="197" y="653"/>
                  </a:lnTo>
                  <a:lnTo>
                    <a:pt x="189" y="651"/>
                  </a:lnTo>
                  <a:lnTo>
                    <a:pt x="181" y="646"/>
                  </a:lnTo>
                  <a:lnTo>
                    <a:pt x="174" y="642"/>
                  </a:lnTo>
                  <a:lnTo>
                    <a:pt x="167" y="638"/>
                  </a:lnTo>
                  <a:lnTo>
                    <a:pt x="160" y="632"/>
                  </a:lnTo>
                  <a:lnTo>
                    <a:pt x="153" y="626"/>
                  </a:lnTo>
                  <a:lnTo>
                    <a:pt x="147" y="619"/>
                  </a:lnTo>
                  <a:lnTo>
                    <a:pt x="140" y="612"/>
                  </a:lnTo>
                  <a:lnTo>
                    <a:pt x="129" y="597"/>
                  </a:lnTo>
                  <a:lnTo>
                    <a:pt x="118" y="579"/>
                  </a:lnTo>
                  <a:lnTo>
                    <a:pt x="108" y="560"/>
                  </a:lnTo>
                  <a:lnTo>
                    <a:pt x="99" y="538"/>
                  </a:lnTo>
                  <a:lnTo>
                    <a:pt x="92" y="516"/>
                  </a:lnTo>
                  <a:lnTo>
                    <a:pt x="85" y="492"/>
                  </a:lnTo>
                  <a:lnTo>
                    <a:pt x="81" y="467"/>
                  </a:lnTo>
                  <a:lnTo>
                    <a:pt x="77" y="441"/>
                  </a:lnTo>
                  <a:lnTo>
                    <a:pt x="75" y="414"/>
                  </a:lnTo>
                  <a:lnTo>
                    <a:pt x="75" y="386"/>
                  </a:lnTo>
                  <a:lnTo>
                    <a:pt x="75" y="358"/>
                  </a:lnTo>
                  <a:lnTo>
                    <a:pt x="77" y="332"/>
                  </a:lnTo>
                  <a:lnTo>
                    <a:pt x="81" y="306"/>
                  </a:lnTo>
                  <a:lnTo>
                    <a:pt x="85" y="282"/>
                  </a:lnTo>
                  <a:lnTo>
                    <a:pt x="92" y="258"/>
                  </a:lnTo>
                  <a:lnTo>
                    <a:pt x="99" y="235"/>
                  </a:lnTo>
                  <a:lnTo>
                    <a:pt x="108" y="215"/>
                  </a:lnTo>
                  <a:lnTo>
                    <a:pt x="118" y="195"/>
                  </a:lnTo>
                  <a:lnTo>
                    <a:pt x="129" y="178"/>
                  </a:lnTo>
                  <a:lnTo>
                    <a:pt x="140" y="162"/>
                  </a:lnTo>
                  <a:lnTo>
                    <a:pt x="147" y="155"/>
                  </a:lnTo>
                  <a:lnTo>
                    <a:pt x="153" y="149"/>
                  </a:lnTo>
                  <a:lnTo>
                    <a:pt x="160" y="142"/>
                  </a:lnTo>
                  <a:lnTo>
                    <a:pt x="167" y="137"/>
                  </a:lnTo>
                  <a:lnTo>
                    <a:pt x="174" y="133"/>
                  </a:lnTo>
                  <a:lnTo>
                    <a:pt x="181" y="128"/>
                  </a:lnTo>
                  <a:lnTo>
                    <a:pt x="189" y="124"/>
                  </a:lnTo>
                  <a:lnTo>
                    <a:pt x="197" y="122"/>
                  </a:lnTo>
                  <a:lnTo>
                    <a:pt x="205" y="119"/>
                  </a:lnTo>
                  <a:lnTo>
                    <a:pt x="214" y="118"/>
                  </a:lnTo>
                  <a:lnTo>
                    <a:pt x="221" y="117"/>
                  </a:lnTo>
                  <a:lnTo>
                    <a:pt x="230" y="117"/>
                  </a:lnTo>
                  <a:close/>
                  <a:moveTo>
                    <a:pt x="230" y="772"/>
                  </a:moveTo>
                  <a:lnTo>
                    <a:pt x="242" y="772"/>
                  </a:lnTo>
                  <a:lnTo>
                    <a:pt x="254" y="770"/>
                  </a:lnTo>
                  <a:lnTo>
                    <a:pt x="266" y="768"/>
                  </a:lnTo>
                  <a:lnTo>
                    <a:pt x="276" y="765"/>
                  </a:lnTo>
                  <a:lnTo>
                    <a:pt x="288" y="761"/>
                  </a:lnTo>
                  <a:lnTo>
                    <a:pt x="299" y="755"/>
                  </a:lnTo>
                  <a:lnTo>
                    <a:pt x="310" y="750"/>
                  </a:lnTo>
                  <a:lnTo>
                    <a:pt x="320" y="742"/>
                  </a:lnTo>
                  <a:lnTo>
                    <a:pt x="330" y="735"/>
                  </a:lnTo>
                  <a:lnTo>
                    <a:pt x="340" y="727"/>
                  </a:lnTo>
                  <a:lnTo>
                    <a:pt x="350" y="717"/>
                  </a:lnTo>
                  <a:lnTo>
                    <a:pt x="360" y="708"/>
                  </a:lnTo>
                  <a:lnTo>
                    <a:pt x="368" y="697"/>
                  </a:lnTo>
                  <a:lnTo>
                    <a:pt x="377" y="685"/>
                  </a:lnTo>
                  <a:lnTo>
                    <a:pt x="386" y="673"/>
                  </a:lnTo>
                  <a:lnTo>
                    <a:pt x="393" y="661"/>
                  </a:lnTo>
                  <a:lnTo>
                    <a:pt x="401" y="647"/>
                  </a:lnTo>
                  <a:lnTo>
                    <a:pt x="408" y="633"/>
                  </a:lnTo>
                  <a:lnTo>
                    <a:pt x="415" y="619"/>
                  </a:lnTo>
                  <a:lnTo>
                    <a:pt x="421" y="604"/>
                  </a:lnTo>
                  <a:lnTo>
                    <a:pt x="428" y="589"/>
                  </a:lnTo>
                  <a:lnTo>
                    <a:pt x="433" y="573"/>
                  </a:lnTo>
                  <a:lnTo>
                    <a:pt x="438" y="556"/>
                  </a:lnTo>
                  <a:lnTo>
                    <a:pt x="443" y="539"/>
                  </a:lnTo>
                  <a:lnTo>
                    <a:pt x="447" y="521"/>
                  </a:lnTo>
                  <a:lnTo>
                    <a:pt x="450" y="504"/>
                  </a:lnTo>
                  <a:lnTo>
                    <a:pt x="454" y="485"/>
                  </a:lnTo>
                  <a:lnTo>
                    <a:pt x="457" y="467"/>
                  </a:lnTo>
                  <a:lnTo>
                    <a:pt x="458" y="448"/>
                  </a:lnTo>
                  <a:lnTo>
                    <a:pt x="460" y="428"/>
                  </a:lnTo>
                  <a:lnTo>
                    <a:pt x="461" y="409"/>
                  </a:lnTo>
                  <a:lnTo>
                    <a:pt x="461" y="388"/>
                  </a:lnTo>
                  <a:lnTo>
                    <a:pt x="461" y="368"/>
                  </a:lnTo>
                  <a:lnTo>
                    <a:pt x="460" y="348"/>
                  </a:lnTo>
                  <a:lnTo>
                    <a:pt x="458" y="329"/>
                  </a:lnTo>
                  <a:lnTo>
                    <a:pt x="457" y="310"/>
                  </a:lnTo>
                  <a:lnTo>
                    <a:pt x="454" y="290"/>
                  </a:lnTo>
                  <a:lnTo>
                    <a:pt x="450" y="272"/>
                  </a:lnTo>
                  <a:lnTo>
                    <a:pt x="447" y="254"/>
                  </a:lnTo>
                  <a:lnTo>
                    <a:pt x="443" y="236"/>
                  </a:lnTo>
                  <a:lnTo>
                    <a:pt x="438" y="219"/>
                  </a:lnTo>
                  <a:lnTo>
                    <a:pt x="434" y="202"/>
                  </a:lnTo>
                  <a:lnTo>
                    <a:pt x="428" y="186"/>
                  </a:lnTo>
                  <a:lnTo>
                    <a:pt x="422" y="170"/>
                  </a:lnTo>
                  <a:lnTo>
                    <a:pt x="416" y="155"/>
                  </a:lnTo>
                  <a:lnTo>
                    <a:pt x="409" y="140"/>
                  </a:lnTo>
                  <a:lnTo>
                    <a:pt x="402" y="126"/>
                  </a:lnTo>
                  <a:lnTo>
                    <a:pt x="394" y="112"/>
                  </a:lnTo>
                  <a:lnTo>
                    <a:pt x="387" y="100"/>
                  </a:lnTo>
                  <a:lnTo>
                    <a:pt x="378" y="87"/>
                  </a:lnTo>
                  <a:lnTo>
                    <a:pt x="369" y="77"/>
                  </a:lnTo>
                  <a:lnTo>
                    <a:pt x="361" y="66"/>
                  </a:lnTo>
                  <a:lnTo>
                    <a:pt x="351" y="55"/>
                  </a:lnTo>
                  <a:lnTo>
                    <a:pt x="341" y="46"/>
                  </a:lnTo>
                  <a:lnTo>
                    <a:pt x="332" y="38"/>
                  </a:lnTo>
                  <a:lnTo>
                    <a:pt x="321" y="30"/>
                  </a:lnTo>
                  <a:lnTo>
                    <a:pt x="311" y="23"/>
                  </a:lnTo>
                  <a:lnTo>
                    <a:pt x="300" y="17"/>
                  </a:lnTo>
                  <a:lnTo>
                    <a:pt x="289" y="12"/>
                  </a:lnTo>
                  <a:lnTo>
                    <a:pt x="278" y="8"/>
                  </a:lnTo>
                  <a:lnTo>
                    <a:pt x="266" y="4"/>
                  </a:lnTo>
                  <a:lnTo>
                    <a:pt x="255" y="1"/>
                  </a:lnTo>
                  <a:lnTo>
                    <a:pt x="243" y="0"/>
                  </a:lnTo>
                  <a:lnTo>
                    <a:pt x="230" y="0"/>
                  </a:lnTo>
                  <a:lnTo>
                    <a:pt x="218" y="0"/>
                  </a:lnTo>
                  <a:lnTo>
                    <a:pt x="206" y="1"/>
                  </a:lnTo>
                  <a:lnTo>
                    <a:pt x="194" y="4"/>
                  </a:lnTo>
                  <a:lnTo>
                    <a:pt x="184" y="8"/>
                  </a:lnTo>
                  <a:lnTo>
                    <a:pt x="172" y="12"/>
                  </a:lnTo>
                  <a:lnTo>
                    <a:pt x="161" y="17"/>
                  </a:lnTo>
                  <a:lnTo>
                    <a:pt x="150" y="23"/>
                  </a:lnTo>
                  <a:lnTo>
                    <a:pt x="139" y="30"/>
                  </a:lnTo>
                  <a:lnTo>
                    <a:pt x="130" y="38"/>
                  </a:lnTo>
                  <a:lnTo>
                    <a:pt x="120" y="46"/>
                  </a:lnTo>
                  <a:lnTo>
                    <a:pt x="110" y="55"/>
                  </a:lnTo>
                  <a:lnTo>
                    <a:pt x="101" y="66"/>
                  </a:lnTo>
                  <a:lnTo>
                    <a:pt x="92" y="77"/>
                  </a:lnTo>
                  <a:lnTo>
                    <a:pt x="83" y="87"/>
                  </a:lnTo>
                  <a:lnTo>
                    <a:pt x="75" y="100"/>
                  </a:lnTo>
                  <a:lnTo>
                    <a:pt x="67" y="112"/>
                  </a:lnTo>
                  <a:lnTo>
                    <a:pt x="59" y="126"/>
                  </a:lnTo>
                  <a:lnTo>
                    <a:pt x="52" y="140"/>
                  </a:lnTo>
                  <a:lnTo>
                    <a:pt x="45" y="155"/>
                  </a:lnTo>
                  <a:lnTo>
                    <a:pt x="39" y="170"/>
                  </a:lnTo>
                  <a:lnTo>
                    <a:pt x="32" y="186"/>
                  </a:lnTo>
                  <a:lnTo>
                    <a:pt x="27" y="202"/>
                  </a:lnTo>
                  <a:lnTo>
                    <a:pt x="23" y="219"/>
                  </a:lnTo>
                  <a:lnTo>
                    <a:pt x="17" y="236"/>
                  </a:lnTo>
                  <a:lnTo>
                    <a:pt x="14" y="254"/>
                  </a:lnTo>
                  <a:lnTo>
                    <a:pt x="10" y="272"/>
                  </a:lnTo>
                  <a:lnTo>
                    <a:pt x="7" y="290"/>
                  </a:lnTo>
                  <a:lnTo>
                    <a:pt x="4" y="310"/>
                  </a:lnTo>
                  <a:lnTo>
                    <a:pt x="2" y="329"/>
                  </a:lnTo>
                  <a:lnTo>
                    <a:pt x="1" y="348"/>
                  </a:lnTo>
                  <a:lnTo>
                    <a:pt x="0" y="368"/>
                  </a:lnTo>
                  <a:lnTo>
                    <a:pt x="0" y="388"/>
                  </a:lnTo>
                  <a:lnTo>
                    <a:pt x="0" y="409"/>
                  </a:lnTo>
                  <a:lnTo>
                    <a:pt x="1" y="428"/>
                  </a:lnTo>
                  <a:lnTo>
                    <a:pt x="2" y="448"/>
                  </a:lnTo>
                  <a:lnTo>
                    <a:pt x="4" y="467"/>
                  </a:lnTo>
                  <a:lnTo>
                    <a:pt x="8" y="485"/>
                  </a:lnTo>
                  <a:lnTo>
                    <a:pt x="10" y="504"/>
                  </a:lnTo>
                  <a:lnTo>
                    <a:pt x="14" y="521"/>
                  </a:lnTo>
                  <a:lnTo>
                    <a:pt x="18" y="539"/>
                  </a:lnTo>
                  <a:lnTo>
                    <a:pt x="23" y="556"/>
                  </a:lnTo>
                  <a:lnTo>
                    <a:pt x="28" y="573"/>
                  </a:lnTo>
                  <a:lnTo>
                    <a:pt x="34" y="589"/>
                  </a:lnTo>
                  <a:lnTo>
                    <a:pt x="39" y="604"/>
                  </a:lnTo>
                  <a:lnTo>
                    <a:pt x="45" y="619"/>
                  </a:lnTo>
                  <a:lnTo>
                    <a:pt x="53" y="633"/>
                  </a:lnTo>
                  <a:lnTo>
                    <a:pt x="59" y="647"/>
                  </a:lnTo>
                  <a:lnTo>
                    <a:pt x="67" y="661"/>
                  </a:lnTo>
                  <a:lnTo>
                    <a:pt x="76" y="673"/>
                  </a:lnTo>
                  <a:lnTo>
                    <a:pt x="84" y="685"/>
                  </a:lnTo>
                  <a:lnTo>
                    <a:pt x="93" y="697"/>
                  </a:lnTo>
                  <a:lnTo>
                    <a:pt x="102" y="708"/>
                  </a:lnTo>
                  <a:lnTo>
                    <a:pt x="111" y="717"/>
                  </a:lnTo>
                  <a:lnTo>
                    <a:pt x="121" y="727"/>
                  </a:lnTo>
                  <a:lnTo>
                    <a:pt x="131" y="735"/>
                  </a:lnTo>
                  <a:lnTo>
                    <a:pt x="140" y="742"/>
                  </a:lnTo>
                  <a:lnTo>
                    <a:pt x="151" y="750"/>
                  </a:lnTo>
                  <a:lnTo>
                    <a:pt x="162" y="755"/>
                  </a:lnTo>
                  <a:lnTo>
                    <a:pt x="173" y="761"/>
                  </a:lnTo>
                  <a:lnTo>
                    <a:pt x="184" y="765"/>
                  </a:lnTo>
                  <a:lnTo>
                    <a:pt x="196" y="768"/>
                  </a:lnTo>
                  <a:lnTo>
                    <a:pt x="207" y="770"/>
                  </a:lnTo>
                  <a:lnTo>
                    <a:pt x="218" y="772"/>
                  </a:lnTo>
                  <a:lnTo>
                    <a:pt x="230" y="772"/>
                  </a:lnTo>
                  <a:close/>
                </a:path>
              </a:pathLst>
            </a:custGeom>
            <a:solidFill>
              <a:srgbClr val="005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60" name="Freeform 70">
              <a:extLst>
                <a:ext uri="{FF2B5EF4-FFF2-40B4-BE49-F238E27FC236}">
                  <a16:creationId xmlns:a16="http://schemas.microsoft.com/office/drawing/2014/main" id="{1C4EA605-427F-4F43-B59F-47C38C64E971}"/>
                </a:ext>
              </a:extLst>
            </p:cNvPr>
            <p:cNvSpPr>
              <a:spLocks noChangeAspect="1"/>
            </p:cNvSpPr>
            <p:nvPr/>
          </p:nvSpPr>
          <p:spPr bwMode="black">
            <a:xfrm>
              <a:off x="2994" y="3764"/>
              <a:ext cx="40" cy="126"/>
            </a:xfrm>
            <a:custGeom>
              <a:avLst/>
              <a:gdLst>
                <a:gd name="T0" fmla="*/ 12 w 240"/>
                <a:gd name="T1" fmla="*/ 17 h 754"/>
                <a:gd name="T2" fmla="*/ 13 w 240"/>
                <a:gd name="T3" fmla="*/ 17 h 754"/>
                <a:gd name="T4" fmla="*/ 14 w 240"/>
                <a:gd name="T5" fmla="*/ 13 h 754"/>
                <a:gd name="T6" fmla="*/ 16 w 240"/>
                <a:gd name="T7" fmla="*/ 10 h 754"/>
                <a:gd name="T8" fmla="*/ 18 w 240"/>
                <a:gd name="T9" fmla="*/ 7 h 754"/>
                <a:gd name="T10" fmla="*/ 19 w 240"/>
                <a:gd name="T11" fmla="*/ 5 h 754"/>
                <a:gd name="T12" fmla="*/ 21 w 240"/>
                <a:gd name="T13" fmla="*/ 4 h 754"/>
                <a:gd name="T14" fmla="*/ 21 w 240"/>
                <a:gd name="T15" fmla="*/ 3 h 754"/>
                <a:gd name="T16" fmla="*/ 22 w 240"/>
                <a:gd name="T17" fmla="*/ 2 h 754"/>
                <a:gd name="T18" fmla="*/ 24 w 240"/>
                <a:gd name="T19" fmla="*/ 1 h 754"/>
                <a:gd name="T20" fmla="*/ 25 w 240"/>
                <a:gd name="T21" fmla="*/ 1 h 754"/>
                <a:gd name="T22" fmla="*/ 26 w 240"/>
                <a:gd name="T23" fmla="*/ 0 h 754"/>
                <a:gd name="T24" fmla="*/ 28 w 240"/>
                <a:gd name="T25" fmla="*/ 0 h 754"/>
                <a:gd name="T26" fmla="*/ 29 w 240"/>
                <a:gd name="T27" fmla="*/ 0 h 754"/>
                <a:gd name="T28" fmla="*/ 31 w 240"/>
                <a:gd name="T29" fmla="*/ 0 h 754"/>
                <a:gd name="T30" fmla="*/ 32 w 240"/>
                <a:gd name="T31" fmla="*/ 0 h 754"/>
                <a:gd name="T32" fmla="*/ 33 w 240"/>
                <a:gd name="T33" fmla="*/ 1 h 754"/>
                <a:gd name="T34" fmla="*/ 35 w 240"/>
                <a:gd name="T35" fmla="*/ 2 h 754"/>
                <a:gd name="T36" fmla="*/ 36 w 240"/>
                <a:gd name="T37" fmla="*/ 2 h 754"/>
                <a:gd name="T38" fmla="*/ 38 w 240"/>
                <a:gd name="T39" fmla="*/ 3 h 754"/>
                <a:gd name="T40" fmla="*/ 39 w 240"/>
                <a:gd name="T41" fmla="*/ 4 h 754"/>
                <a:gd name="T42" fmla="*/ 40 w 240"/>
                <a:gd name="T43" fmla="*/ 6 h 754"/>
                <a:gd name="T44" fmla="*/ 35 w 240"/>
                <a:gd name="T45" fmla="*/ 25 h 754"/>
                <a:gd name="T46" fmla="*/ 33 w 240"/>
                <a:gd name="T47" fmla="*/ 23 h 754"/>
                <a:gd name="T48" fmla="*/ 31 w 240"/>
                <a:gd name="T49" fmla="*/ 21 h 754"/>
                <a:gd name="T50" fmla="*/ 30 w 240"/>
                <a:gd name="T51" fmla="*/ 20 h 754"/>
                <a:gd name="T52" fmla="*/ 29 w 240"/>
                <a:gd name="T53" fmla="*/ 20 h 754"/>
                <a:gd name="T54" fmla="*/ 28 w 240"/>
                <a:gd name="T55" fmla="*/ 20 h 754"/>
                <a:gd name="T56" fmla="*/ 27 w 240"/>
                <a:gd name="T57" fmla="*/ 20 h 754"/>
                <a:gd name="T58" fmla="*/ 26 w 240"/>
                <a:gd name="T59" fmla="*/ 20 h 754"/>
                <a:gd name="T60" fmla="*/ 24 w 240"/>
                <a:gd name="T61" fmla="*/ 20 h 754"/>
                <a:gd name="T62" fmla="*/ 23 w 240"/>
                <a:gd name="T63" fmla="*/ 20 h 754"/>
                <a:gd name="T64" fmla="*/ 22 w 240"/>
                <a:gd name="T65" fmla="*/ 21 h 754"/>
                <a:gd name="T66" fmla="*/ 21 w 240"/>
                <a:gd name="T67" fmla="*/ 21 h 754"/>
                <a:gd name="T68" fmla="*/ 21 w 240"/>
                <a:gd name="T69" fmla="*/ 22 h 754"/>
                <a:gd name="T70" fmla="*/ 20 w 240"/>
                <a:gd name="T71" fmla="*/ 23 h 754"/>
                <a:gd name="T72" fmla="*/ 19 w 240"/>
                <a:gd name="T73" fmla="*/ 24 h 754"/>
                <a:gd name="T74" fmla="*/ 17 w 240"/>
                <a:gd name="T75" fmla="*/ 27 h 754"/>
                <a:gd name="T76" fmla="*/ 16 w 240"/>
                <a:gd name="T77" fmla="*/ 29 h 754"/>
                <a:gd name="T78" fmla="*/ 15 w 240"/>
                <a:gd name="T79" fmla="*/ 33 h 754"/>
                <a:gd name="T80" fmla="*/ 15 w 240"/>
                <a:gd name="T81" fmla="*/ 36 h 754"/>
                <a:gd name="T82" fmla="*/ 14 w 240"/>
                <a:gd name="T83" fmla="*/ 39 h 754"/>
                <a:gd name="T84" fmla="*/ 13 w 240"/>
                <a:gd name="T85" fmla="*/ 43 h 754"/>
                <a:gd name="T86" fmla="*/ 13 w 240"/>
                <a:gd name="T87" fmla="*/ 47 h 754"/>
                <a:gd name="T88" fmla="*/ 13 w 240"/>
                <a:gd name="T89" fmla="*/ 51 h 754"/>
                <a:gd name="T90" fmla="*/ 12 w 240"/>
                <a:gd name="T91" fmla="*/ 58 h 754"/>
                <a:gd name="T92" fmla="*/ 12 w 240"/>
                <a:gd name="T93" fmla="*/ 65 h 754"/>
                <a:gd name="T94" fmla="*/ 12 w 240"/>
                <a:gd name="T95" fmla="*/ 126 h 754"/>
                <a:gd name="T96" fmla="*/ 0 w 240"/>
                <a:gd name="T97" fmla="*/ 126 h 754"/>
                <a:gd name="T98" fmla="*/ 0 w 240"/>
                <a:gd name="T99" fmla="*/ 3 h 754"/>
                <a:gd name="T100" fmla="*/ 12 w 240"/>
                <a:gd name="T101" fmla="*/ 3 h 754"/>
                <a:gd name="T102" fmla="*/ 12 w 240"/>
                <a:gd name="T103" fmla="*/ 17 h 75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40" h="754">
                  <a:moveTo>
                    <a:pt x="74" y="100"/>
                  </a:moveTo>
                  <a:lnTo>
                    <a:pt x="76" y="100"/>
                  </a:lnTo>
                  <a:lnTo>
                    <a:pt x="86" y="79"/>
                  </a:lnTo>
                  <a:lnTo>
                    <a:pt x="96" y="59"/>
                  </a:lnTo>
                  <a:lnTo>
                    <a:pt x="105" y="43"/>
                  </a:lnTo>
                  <a:lnTo>
                    <a:pt x="116" y="28"/>
                  </a:lnTo>
                  <a:lnTo>
                    <a:pt x="123" y="22"/>
                  </a:lnTo>
                  <a:lnTo>
                    <a:pt x="128" y="16"/>
                  </a:lnTo>
                  <a:lnTo>
                    <a:pt x="134" y="11"/>
                  </a:lnTo>
                  <a:lnTo>
                    <a:pt x="142" y="8"/>
                  </a:lnTo>
                  <a:lnTo>
                    <a:pt x="148" y="4"/>
                  </a:lnTo>
                  <a:lnTo>
                    <a:pt x="157" y="1"/>
                  </a:lnTo>
                  <a:lnTo>
                    <a:pt x="166" y="0"/>
                  </a:lnTo>
                  <a:lnTo>
                    <a:pt x="174" y="0"/>
                  </a:lnTo>
                  <a:lnTo>
                    <a:pt x="183" y="0"/>
                  </a:lnTo>
                  <a:lnTo>
                    <a:pt x="192" y="2"/>
                  </a:lnTo>
                  <a:lnTo>
                    <a:pt x="200" y="4"/>
                  </a:lnTo>
                  <a:lnTo>
                    <a:pt x="209" y="9"/>
                  </a:lnTo>
                  <a:lnTo>
                    <a:pt x="217" y="14"/>
                  </a:lnTo>
                  <a:lnTo>
                    <a:pt x="225" y="19"/>
                  </a:lnTo>
                  <a:lnTo>
                    <a:pt x="233" y="26"/>
                  </a:lnTo>
                  <a:lnTo>
                    <a:pt x="240" y="33"/>
                  </a:lnTo>
                  <a:lnTo>
                    <a:pt x="207" y="148"/>
                  </a:lnTo>
                  <a:lnTo>
                    <a:pt x="195" y="136"/>
                  </a:lnTo>
                  <a:lnTo>
                    <a:pt x="185" y="126"/>
                  </a:lnTo>
                  <a:lnTo>
                    <a:pt x="180" y="122"/>
                  </a:lnTo>
                  <a:lnTo>
                    <a:pt x="173" y="119"/>
                  </a:lnTo>
                  <a:lnTo>
                    <a:pt x="168" y="117"/>
                  </a:lnTo>
                  <a:lnTo>
                    <a:pt x="161" y="117"/>
                  </a:lnTo>
                  <a:lnTo>
                    <a:pt x="154" y="117"/>
                  </a:lnTo>
                  <a:lnTo>
                    <a:pt x="146" y="118"/>
                  </a:lnTo>
                  <a:lnTo>
                    <a:pt x="140" y="121"/>
                  </a:lnTo>
                  <a:lnTo>
                    <a:pt x="133" y="124"/>
                  </a:lnTo>
                  <a:lnTo>
                    <a:pt x="128" y="127"/>
                  </a:lnTo>
                  <a:lnTo>
                    <a:pt x="123" y="133"/>
                  </a:lnTo>
                  <a:lnTo>
                    <a:pt x="117" y="138"/>
                  </a:lnTo>
                  <a:lnTo>
                    <a:pt x="113" y="145"/>
                  </a:lnTo>
                  <a:lnTo>
                    <a:pt x="104" y="160"/>
                  </a:lnTo>
                  <a:lnTo>
                    <a:pt x="98" y="176"/>
                  </a:lnTo>
                  <a:lnTo>
                    <a:pt x="91" y="195"/>
                  </a:lnTo>
                  <a:lnTo>
                    <a:pt x="87" y="216"/>
                  </a:lnTo>
                  <a:lnTo>
                    <a:pt x="83" y="236"/>
                  </a:lnTo>
                  <a:lnTo>
                    <a:pt x="79" y="259"/>
                  </a:lnTo>
                  <a:lnTo>
                    <a:pt x="77" y="282"/>
                  </a:lnTo>
                  <a:lnTo>
                    <a:pt x="76" y="303"/>
                  </a:lnTo>
                  <a:lnTo>
                    <a:pt x="74" y="347"/>
                  </a:lnTo>
                  <a:lnTo>
                    <a:pt x="74" y="386"/>
                  </a:lnTo>
                  <a:lnTo>
                    <a:pt x="74" y="754"/>
                  </a:lnTo>
                  <a:lnTo>
                    <a:pt x="0" y="754"/>
                  </a:lnTo>
                  <a:lnTo>
                    <a:pt x="0" y="20"/>
                  </a:lnTo>
                  <a:lnTo>
                    <a:pt x="74" y="20"/>
                  </a:lnTo>
                  <a:lnTo>
                    <a:pt x="74" y="100"/>
                  </a:lnTo>
                  <a:close/>
                </a:path>
              </a:pathLst>
            </a:custGeom>
            <a:solidFill>
              <a:srgbClr val="005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61" name="Freeform 71">
              <a:extLst>
                <a:ext uri="{FF2B5EF4-FFF2-40B4-BE49-F238E27FC236}">
                  <a16:creationId xmlns:a16="http://schemas.microsoft.com/office/drawing/2014/main" id="{F4005F69-0549-4044-B674-0926C3BAE73D}"/>
                </a:ext>
              </a:extLst>
            </p:cNvPr>
            <p:cNvSpPr>
              <a:spLocks noChangeAspect="1"/>
            </p:cNvSpPr>
            <p:nvPr/>
          </p:nvSpPr>
          <p:spPr bwMode="black">
            <a:xfrm>
              <a:off x="3040" y="3767"/>
              <a:ext cx="79" cy="191"/>
            </a:xfrm>
            <a:custGeom>
              <a:avLst/>
              <a:gdLst>
                <a:gd name="T0" fmla="*/ 0 w 472"/>
                <a:gd name="T1" fmla="*/ 0 h 1144"/>
                <a:gd name="T2" fmla="*/ 15 w 472"/>
                <a:gd name="T3" fmla="*/ 0 h 1144"/>
                <a:gd name="T4" fmla="*/ 41 w 472"/>
                <a:gd name="T5" fmla="*/ 88 h 1144"/>
                <a:gd name="T6" fmla="*/ 65 w 472"/>
                <a:gd name="T7" fmla="*/ 0 h 1144"/>
                <a:gd name="T8" fmla="*/ 79 w 472"/>
                <a:gd name="T9" fmla="*/ 0 h 1144"/>
                <a:gd name="T10" fmla="*/ 24 w 472"/>
                <a:gd name="T11" fmla="*/ 191 h 1144"/>
                <a:gd name="T12" fmla="*/ 10 w 472"/>
                <a:gd name="T13" fmla="*/ 191 h 1144"/>
                <a:gd name="T14" fmla="*/ 34 w 472"/>
                <a:gd name="T15" fmla="*/ 111 h 1144"/>
                <a:gd name="T16" fmla="*/ 0 w 472"/>
                <a:gd name="T17" fmla="*/ 0 h 1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2" h="1144">
                  <a:moveTo>
                    <a:pt x="0" y="0"/>
                  </a:moveTo>
                  <a:lnTo>
                    <a:pt x="88" y="0"/>
                  </a:lnTo>
                  <a:lnTo>
                    <a:pt x="244" y="525"/>
                  </a:lnTo>
                  <a:lnTo>
                    <a:pt x="387" y="0"/>
                  </a:lnTo>
                  <a:lnTo>
                    <a:pt x="472" y="0"/>
                  </a:lnTo>
                  <a:lnTo>
                    <a:pt x="146" y="1144"/>
                  </a:lnTo>
                  <a:lnTo>
                    <a:pt x="62" y="1144"/>
                  </a:lnTo>
                  <a:lnTo>
                    <a:pt x="204" y="6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62" name="Freeform 72">
              <a:extLst>
                <a:ext uri="{FF2B5EF4-FFF2-40B4-BE49-F238E27FC236}">
                  <a16:creationId xmlns:a16="http://schemas.microsoft.com/office/drawing/2014/main" id="{F84C8F48-36C0-45CC-AE8D-DBB095AD3275}"/>
                </a:ext>
              </a:extLst>
            </p:cNvPr>
            <p:cNvSpPr>
              <a:spLocks noChangeAspect="1"/>
            </p:cNvSpPr>
            <p:nvPr/>
          </p:nvSpPr>
          <p:spPr bwMode="black">
            <a:xfrm>
              <a:off x="1178" y="3969"/>
              <a:ext cx="93" cy="33"/>
            </a:xfrm>
            <a:custGeom>
              <a:avLst/>
              <a:gdLst>
                <a:gd name="T0" fmla="*/ 93 w 557"/>
                <a:gd name="T1" fmla="*/ 0 h 196"/>
                <a:gd name="T2" fmla="*/ 89 w 557"/>
                <a:gd name="T3" fmla="*/ 3 h 196"/>
                <a:gd name="T4" fmla="*/ 85 w 557"/>
                <a:gd name="T5" fmla="*/ 7 h 196"/>
                <a:gd name="T6" fmla="*/ 81 w 557"/>
                <a:gd name="T7" fmla="*/ 10 h 196"/>
                <a:gd name="T8" fmla="*/ 76 w 557"/>
                <a:gd name="T9" fmla="*/ 12 h 196"/>
                <a:gd name="T10" fmla="*/ 71 w 557"/>
                <a:gd name="T11" fmla="*/ 15 h 196"/>
                <a:gd name="T12" fmla="*/ 66 w 557"/>
                <a:gd name="T13" fmla="*/ 17 h 196"/>
                <a:gd name="T14" fmla="*/ 61 w 557"/>
                <a:gd name="T15" fmla="*/ 20 h 196"/>
                <a:gd name="T16" fmla="*/ 55 w 557"/>
                <a:gd name="T17" fmla="*/ 22 h 196"/>
                <a:gd name="T18" fmla="*/ 49 w 557"/>
                <a:gd name="T19" fmla="*/ 24 h 196"/>
                <a:gd name="T20" fmla="*/ 43 w 557"/>
                <a:gd name="T21" fmla="*/ 26 h 196"/>
                <a:gd name="T22" fmla="*/ 36 w 557"/>
                <a:gd name="T23" fmla="*/ 27 h 196"/>
                <a:gd name="T24" fmla="*/ 29 w 557"/>
                <a:gd name="T25" fmla="*/ 29 h 196"/>
                <a:gd name="T26" fmla="*/ 22 w 557"/>
                <a:gd name="T27" fmla="*/ 30 h 196"/>
                <a:gd name="T28" fmla="*/ 15 w 557"/>
                <a:gd name="T29" fmla="*/ 31 h 196"/>
                <a:gd name="T30" fmla="*/ 8 w 557"/>
                <a:gd name="T31" fmla="*/ 32 h 196"/>
                <a:gd name="T32" fmla="*/ 0 w 557"/>
                <a:gd name="T33" fmla="*/ 33 h 196"/>
                <a:gd name="T34" fmla="*/ 8 w 557"/>
                <a:gd name="T35" fmla="*/ 32 h 196"/>
                <a:gd name="T36" fmla="*/ 16 w 557"/>
                <a:gd name="T37" fmla="*/ 32 h 196"/>
                <a:gd name="T38" fmla="*/ 24 w 557"/>
                <a:gd name="T39" fmla="*/ 31 h 196"/>
                <a:gd name="T40" fmla="*/ 31 w 557"/>
                <a:gd name="T41" fmla="*/ 30 h 196"/>
                <a:gd name="T42" fmla="*/ 38 w 557"/>
                <a:gd name="T43" fmla="*/ 28 h 196"/>
                <a:gd name="T44" fmla="*/ 45 w 557"/>
                <a:gd name="T45" fmla="*/ 27 h 196"/>
                <a:gd name="T46" fmla="*/ 51 w 557"/>
                <a:gd name="T47" fmla="*/ 25 h 196"/>
                <a:gd name="T48" fmla="*/ 57 w 557"/>
                <a:gd name="T49" fmla="*/ 23 h 196"/>
                <a:gd name="T50" fmla="*/ 63 w 557"/>
                <a:gd name="T51" fmla="*/ 21 h 196"/>
                <a:gd name="T52" fmla="*/ 68 w 557"/>
                <a:gd name="T53" fmla="*/ 19 h 196"/>
                <a:gd name="T54" fmla="*/ 73 w 557"/>
                <a:gd name="T55" fmla="*/ 16 h 196"/>
                <a:gd name="T56" fmla="*/ 78 w 557"/>
                <a:gd name="T57" fmla="*/ 13 h 196"/>
                <a:gd name="T58" fmla="*/ 80 w 557"/>
                <a:gd name="T59" fmla="*/ 12 h 196"/>
                <a:gd name="T60" fmla="*/ 82 w 557"/>
                <a:gd name="T61" fmla="*/ 10 h 196"/>
                <a:gd name="T62" fmla="*/ 84 w 557"/>
                <a:gd name="T63" fmla="*/ 9 h 196"/>
                <a:gd name="T64" fmla="*/ 86 w 557"/>
                <a:gd name="T65" fmla="*/ 7 h 196"/>
                <a:gd name="T66" fmla="*/ 88 w 557"/>
                <a:gd name="T67" fmla="*/ 5 h 196"/>
                <a:gd name="T68" fmla="*/ 90 w 557"/>
                <a:gd name="T69" fmla="*/ 4 h 196"/>
                <a:gd name="T70" fmla="*/ 91 w 557"/>
                <a:gd name="T71" fmla="*/ 2 h 196"/>
                <a:gd name="T72" fmla="*/ 93 w 557"/>
                <a:gd name="T73" fmla="*/ 0 h 19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57" h="196">
                  <a:moveTo>
                    <a:pt x="557" y="0"/>
                  </a:moveTo>
                  <a:lnTo>
                    <a:pt x="535" y="20"/>
                  </a:lnTo>
                  <a:lnTo>
                    <a:pt x="511" y="39"/>
                  </a:lnTo>
                  <a:lnTo>
                    <a:pt x="485" y="57"/>
                  </a:lnTo>
                  <a:lnTo>
                    <a:pt x="457" y="73"/>
                  </a:lnTo>
                  <a:lnTo>
                    <a:pt x="428" y="89"/>
                  </a:lnTo>
                  <a:lnTo>
                    <a:pt x="396" y="103"/>
                  </a:lnTo>
                  <a:lnTo>
                    <a:pt x="364" y="117"/>
                  </a:lnTo>
                  <a:lnTo>
                    <a:pt x="330" y="130"/>
                  </a:lnTo>
                  <a:lnTo>
                    <a:pt x="294" y="141"/>
                  </a:lnTo>
                  <a:lnTo>
                    <a:pt x="256" y="152"/>
                  </a:lnTo>
                  <a:lnTo>
                    <a:pt x="217" y="162"/>
                  </a:lnTo>
                  <a:lnTo>
                    <a:pt x="176" y="170"/>
                  </a:lnTo>
                  <a:lnTo>
                    <a:pt x="134" y="179"/>
                  </a:lnTo>
                  <a:lnTo>
                    <a:pt x="91" y="185"/>
                  </a:lnTo>
                  <a:lnTo>
                    <a:pt x="47" y="191"/>
                  </a:lnTo>
                  <a:lnTo>
                    <a:pt x="0" y="196"/>
                  </a:lnTo>
                  <a:lnTo>
                    <a:pt x="50" y="193"/>
                  </a:lnTo>
                  <a:lnTo>
                    <a:pt x="96" y="189"/>
                  </a:lnTo>
                  <a:lnTo>
                    <a:pt x="142" y="182"/>
                  </a:lnTo>
                  <a:lnTo>
                    <a:pt x="186" y="176"/>
                  </a:lnTo>
                  <a:lnTo>
                    <a:pt x="227" y="168"/>
                  </a:lnTo>
                  <a:lnTo>
                    <a:pt x="267" y="158"/>
                  </a:lnTo>
                  <a:lnTo>
                    <a:pt x="305" y="149"/>
                  </a:lnTo>
                  <a:lnTo>
                    <a:pt x="341" y="137"/>
                  </a:lnTo>
                  <a:lnTo>
                    <a:pt x="376" y="124"/>
                  </a:lnTo>
                  <a:lnTo>
                    <a:pt x="407" y="111"/>
                  </a:lnTo>
                  <a:lnTo>
                    <a:pt x="437" y="96"/>
                  </a:lnTo>
                  <a:lnTo>
                    <a:pt x="466" y="79"/>
                  </a:lnTo>
                  <a:lnTo>
                    <a:pt x="480" y="70"/>
                  </a:lnTo>
                  <a:lnTo>
                    <a:pt x="491" y="61"/>
                  </a:lnTo>
                  <a:lnTo>
                    <a:pt x="504" y="52"/>
                  </a:lnTo>
                  <a:lnTo>
                    <a:pt x="515" y="42"/>
                  </a:lnTo>
                  <a:lnTo>
                    <a:pt x="527" y="32"/>
                  </a:lnTo>
                  <a:lnTo>
                    <a:pt x="538" y="22"/>
                  </a:lnTo>
                  <a:lnTo>
                    <a:pt x="548" y="12"/>
                  </a:lnTo>
                  <a:lnTo>
                    <a:pt x="557" y="0"/>
                  </a:lnTo>
                  <a:close/>
                </a:path>
              </a:pathLst>
            </a:custGeom>
            <a:solidFill>
              <a:srgbClr val="005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63" name="Freeform 73">
              <a:extLst>
                <a:ext uri="{FF2B5EF4-FFF2-40B4-BE49-F238E27FC236}">
                  <a16:creationId xmlns:a16="http://schemas.microsoft.com/office/drawing/2014/main" id="{77E543E0-1AB4-471B-91F4-41F3CAEFAB2A}"/>
                </a:ext>
              </a:extLst>
            </p:cNvPr>
            <p:cNvSpPr>
              <a:spLocks noChangeAspect="1"/>
            </p:cNvSpPr>
            <p:nvPr/>
          </p:nvSpPr>
          <p:spPr bwMode="black">
            <a:xfrm>
              <a:off x="270" y="3456"/>
              <a:ext cx="305" cy="106"/>
            </a:xfrm>
            <a:custGeom>
              <a:avLst/>
              <a:gdLst>
                <a:gd name="T0" fmla="*/ 242 w 1832"/>
                <a:gd name="T1" fmla="*/ 1 h 635"/>
                <a:gd name="T2" fmla="*/ 229 w 1832"/>
                <a:gd name="T3" fmla="*/ 5 h 635"/>
                <a:gd name="T4" fmla="*/ 218 w 1832"/>
                <a:gd name="T5" fmla="*/ 13 h 635"/>
                <a:gd name="T6" fmla="*/ 209 w 1832"/>
                <a:gd name="T7" fmla="*/ 23 h 635"/>
                <a:gd name="T8" fmla="*/ 166 w 1832"/>
                <a:gd name="T9" fmla="*/ 21 h 635"/>
                <a:gd name="T10" fmla="*/ 116 w 1832"/>
                <a:gd name="T11" fmla="*/ 20 h 635"/>
                <a:gd name="T12" fmla="*/ 94 w 1832"/>
                <a:gd name="T13" fmla="*/ 21 h 635"/>
                <a:gd name="T14" fmla="*/ 67 w 1832"/>
                <a:gd name="T15" fmla="*/ 24 h 635"/>
                <a:gd name="T16" fmla="*/ 44 w 1832"/>
                <a:gd name="T17" fmla="*/ 30 h 635"/>
                <a:gd name="T18" fmla="*/ 30 w 1832"/>
                <a:gd name="T19" fmla="*/ 35 h 635"/>
                <a:gd name="T20" fmla="*/ 19 w 1832"/>
                <a:gd name="T21" fmla="*/ 42 h 635"/>
                <a:gd name="T22" fmla="*/ 11 w 1832"/>
                <a:gd name="T23" fmla="*/ 50 h 635"/>
                <a:gd name="T24" fmla="*/ 5 w 1832"/>
                <a:gd name="T25" fmla="*/ 58 h 635"/>
                <a:gd name="T26" fmla="*/ 2 w 1832"/>
                <a:gd name="T27" fmla="*/ 68 h 635"/>
                <a:gd name="T28" fmla="*/ 0 w 1832"/>
                <a:gd name="T29" fmla="*/ 78 h 635"/>
                <a:gd name="T30" fmla="*/ 1 w 1832"/>
                <a:gd name="T31" fmla="*/ 89 h 635"/>
                <a:gd name="T32" fmla="*/ 3 w 1832"/>
                <a:gd name="T33" fmla="*/ 96 h 635"/>
                <a:gd name="T34" fmla="*/ 5 w 1832"/>
                <a:gd name="T35" fmla="*/ 89 h 635"/>
                <a:gd name="T36" fmla="*/ 16 w 1832"/>
                <a:gd name="T37" fmla="*/ 77 h 635"/>
                <a:gd name="T38" fmla="*/ 31 w 1832"/>
                <a:gd name="T39" fmla="*/ 68 h 635"/>
                <a:gd name="T40" fmla="*/ 51 w 1832"/>
                <a:gd name="T41" fmla="*/ 62 h 635"/>
                <a:gd name="T42" fmla="*/ 75 w 1832"/>
                <a:gd name="T43" fmla="*/ 57 h 635"/>
                <a:gd name="T44" fmla="*/ 103 w 1832"/>
                <a:gd name="T45" fmla="*/ 55 h 635"/>
                <a:gd name="T46" fmla="*/ 136 w 1832"/>
                <a:gd name="T47" fmla="*/ 55 h 635"/>
                <a:gd name="T48" fmla="*/ 171 w 1832"/>
                <a:gd name="T49" fmla="*/ 58 h 635"/>
                <a:gd name="T50" fmla="*/ 200 w 1832"/>
                <a:gd name="T51" fmla="*/ 63 h 635"/>
                <a:gd name="T52" fmla="*/ 203 w 1832"/>
                <a:gd name="T53" fmla="*/ 72 h 635"/>
                <a:gd name="T54" fmla="*/ 207 w 1832"/>
                <a:gd name="T55" fmla="*/ 81 h 635"/>
                <a:gd name="T56" fmla="*/ 212 w 1832"/>
                <a:gd name="T57" fmla="*/ 88 h 635"/>
                <a:gd name="T58" fmla="*/ 219 w 1832"/>
                <a:gd name="T59" fmla="*/ 94 h 635"/>
                <a:gd name="T60" fmla="*/ 227 w 1832"/>
                <a:gd name="T61" fmla="*/ 100 h 635"/>
                <a:gd name="T62" fmla="*/ 235 w 1832"/>
                <a:gd name="T63" fmla="*/ 103 h 635"/>
                <a:gd name="T64" fmla="*/ 245 w 1832"/>
                <a:gd name="T65" fmla="*/ 105 h 635"/>
                <a:gd name="T66" fmla="*/ 255 w 1832"/>
                <a:gd name="T67" fmla="*/ 106 h 635"/>
                <a:gd name="T68" fmla="*/ 265 w 1832"/>
                <a:gd name="T69" fmla="*/ 104 h 635"/>
                <a:gd name="T70" fmla="*/ 275 w 1832"/>
                <a:gd name="T71" fmla="*/ 101 h 635"/>
                <a:gd name="T72" fmla="*/ 284 w 1832"/>
                <a:gd name="T73" fmla="*/ 95 h 635"/>
                <a:gd name="T74" fmla="*/ 291 w 1832"/>
                <a:gd name="T75" fmla="*/ 89 h 635"/>
                <a:gd name="T76" fmla="*/ 297 w 1832"/>
                <a:gd name="T77" fmla="*/ 80 h 635"/>
                <a:gd name="T78" fmla="*/ 302 w 1832"/>
                <a:gd name="T79" fmla="*/ 71 h 635"/>
                <a:gd name="T80" fmla="*/ 304 w 1832"/>
                <a:gd name="T81" fmla="*/ 61 h 635"/>
                <a:gd name="T82" fmla="*/ 305 w 1832"/>
                <a:gd name="T83" fmla="*/ 50 h 635"/>
                <a:gd name="T84" fmla="*/ 303 w 1832"/>
                <a:gd name="T85" fmla="*/ 40 h 635"/>
                <a:gd name="T86" fmla="*/ 300 w 1832"/>
                <a:gd name="T87" fmla="*/ 30 h 635"/>
                <a:gd name="T88" fmla="*/ 294 w 1832"/>
                <a:gd name="T89" fmla="*/ 21 h 635"/>
                <a:gd name="T90" fmla="*/ 288 w 1832"/>
                <a:gd name="T91" fmla="*/ 14 h 635"/>
                <a:gd name="T92" fmla="*/ 280 w 1832"/>
                <a:gd name="T93" fmla="*/ 8 h 635"/>
                <a:gd name="T94" fmla="*/ 270 w 1832"/>
                <a:gd name="T95" fmla="*/ 3 h 635"/>
                <a:gd name="T96" fmla="*/ 260 w 1832"/>
                <a:gd name="T97" fmla="*/ 1 h 6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832" h="635">
                  <a:moveTo>
                    <a:pt x="1514" y="0"/>
                  </a:moveTo>
                  <a:lnTo>
                    <a:pt x="1492" y="1"/>
                  </a:lnTo>
                  <a:lnTo>
                    <a:pt x="1472" y="3"/>
                  </a:lnTo>
                  <a:lnTo>
                    <a:pt x="1451" y="6"/>
                  </a:lnTo>
                  <a:lnTo>
                    <a:pt x="1431" y="11"/>
                  </a:lnTo>
                  <a:lnTo>
                    <a:pt x="1411" y="17"/>
                  </a:lnTo>
                  <a:lnTo>
                    <a:pt x="1392" y="24"/>
                  </a:lnTo>
                  <a:lnTo>
                    <a:pt x="1373" y="32"/>
                  </a:lnTo>
                  <a:lnTo>
                    <a:pt x="1356" y="42"/>
                  </a:lnTo>
                  <a:lnTo>
                    <a:pt x="1339" y="52"/>
                  </a:lnTo>
                  <a:lnTo>
                    <a:pt x="1323" y="64"/>
                  </a:lnTo>
                  <a:lnTo>
                    <a:pt x="1307" y="76"/>
                  </a:lnTo>
                  <a:lnTo>
                    <a:pt x="1293" y="90"/>
                  </a:lnTo>
                  <a:lnTo>
                    <a:pt x="1279" y="104"/>
                  </a:lnTo>
                  <a:lnTo>
                    <a:pt x="1266" y="119"/>
                  </a:lnTo>
                  <a:lnTo>
                    <a:pt x="1255" y="135"/>
                  </a:lnTo>
                  <a:lnTo>
                    <a:pt x="1244" y="151"/>
                  </a:lnTo>
                  <a:lnTo>
                    <a:pt x="1160" y="141"/>
                  </a:lnTo>
                  <a:lnTo>
                    <a:pt x="1078" y="133"/>
                  </a:lnTo>
                  <a:lnTo>
                    <a:pt x="997" y="126"/>
                  </a:lnTo>
                  <a:lnTo>
                    <a:pt x="919" y="122"/>
                  </a:lnTo>
                  <a:lnTo>
                    <a:pt x="842" y="119"/>
                  </a:lnTo>
                  <a:lnTo>
                    <a:pt x="768" y="118"/>
                  </a:lnTo>
                  <a:lnTo>
                    <a:pt x="696" y="119"/>
                  </a:lnTo>
                  <a:lnTo>
                    <a:pt x="626" y="122"/>
                  </a:lnTo>
                  <a:lnTo>
                    <a:pt x="617" y="122"/>
                  </a:lnTo>
                  <a:lnTo>
                    <a:pt x="606" y="122"/>
                  </a:lnTo>
                  <a:lnTo>
                    <a:pt x="563" y="125"/>
                  </a:lnTo>
                  <a:lnTo>
                    <a:pt x="520" y="129"/>
                  </a:lnTo>
                  <a:lnTo>
                    <a:pt x="478" y="134"/>
                  </a:lnTo>
                  <a:lnTo>
                    <a:pt x="438" y="139"/>
                  </a:lnTo>
                  <a:lnTo>
                    <a:pt x="400" y="146"/>
                  </a:lnTo>
                  <a:lnTo>
                    <a:pt x="361" y="153"/>
                  </a:lnTo>
                  <a:lnTo>
                    <a:pt x="324" y="161"/>
                  </a:lnTo>
                  <a:lnTo>
                    <a:pt x="287" y="169"/>
                  </a:lnTo>
                  <a:lnTo>
                    <a:pt x="265" y="177"/>
                  </a:lnTo>
                  <a:lnTo>
                    <a:pt x="243" y="184"/>
                  </a:lnTo>
                  <a:lnTo>
                    <a:pt x="221" y="192"/>
                  </a:lnTo>
                  <a:lnTo>
                    <a:pt x="202" y="201"/>
                  </a:lnTo>
                  <a:lnTo>
                    <a:pt x="183" y="209"/>
                  </a:lnTo>
                  <a:lnTo>
                    <a:pt x="165" y="219"/>
                  </a:lnTo>
                  <a:lnTo>
                    <a:pt x="148" y="229"/>
                  </a:lnTo>
                  <a:lnTo>
                    <a:pt x="132" y="239"/>
                  </a:lnTo>
                  <a:lnTo>
                    <a:pt x="117" y="250"/>
                  </a:lnTo>
                  <a:lnTo>
                    <a:pt x="103" y="261"/>
                  </a:lnTo>
                  <a:lnTo>
                    <a:pt x="90" y="272"/>
                  </a:lnTo>
                  <a:lnTo>
                    <a:pt x="78" y="284"/>
                  </a:lnTo>
                  <a:lnTo>
                    <a:pt x="67" y="297"/>
                  </a:lnTo>
                  <a:lnTo>
                    <a:pt x="56" y="309"/>
                  </a:lnTo>
                  <a:lnTo>
                    <a:pt x="48" y="321"/>
                  </a:lnTo>
                  <a:lnTo>
                    <a:pt x="39" y="334"/>
                  </a:lnTo>
                  <a:lnTo>
                    <a:pt x="31" y="348"/>
                  </a:lnTo>
                  <a:lnTo>
                    <a:pt x="25" y="362"/>
                  </a:lnTo>
                  <a:lnTo>
                    <a:pt x="18" y="377"/>
                  </a:lnTo>
                  <a:lnTo>
                    <a:pt x="14" y="392"/>
                  </a:lnTo>
                  <a:lnTo>
                    <a:pt x="10" y="406"/>
                  </a:lnTo>
                  <a:lnTo>
                    <a:pt x="7" y="421"/>
                  </a:lnTo>
                  <a:lnTo>
                    <a:pt x="3" y="437"/>
                  </a:lnTo>
                  <a:lnTo>
                    <a:pt x="2" y="452"/>
                  </a:lnTo>
                  <a:lnTo>
                    <a:pt x="1" y="468"/>
                  </a:lnTo>
                  <a:lnTo>
                    <a:pt x="0" y="484"/>
                  </a:lnTo>
                  <a:lnTo>
                    <a:pt x="1" y="502"/>
                  </a:lnTo>
                  <a:lnTo>
                    <a:pt x="2" y="518"/>
                  </a:lnTo>
                  <a:lnTo>
                    <a:pt x="4" y="535"/>
                  </a:lnTo>
                  <a:lnTo>
                    <a:pt x="7" y="552"/>
                  </a:lnTo>
                  <a:lnTo>
                    <a:pt x="11" y="570"/>
                  </a:lnTo>
                  <a:lnTo>
                    <a:pt x="14" y="588"/>
                  </a:lnTo>
                  <a:lnTo>
                    <a:pt x="16" y="578"/>
                  </a:lnTo>
                  <a:lnTo>
                    <a:pt x="18" y="570"/>
                  </a:lnTo>
                  <a:lnTo>
                    <a:pt x="21" y="560"/>
                  </a:lnTo>
                  <a:lnTo>
                    <a:pt x="23" y="550"/>
                  </a:lnTo>
                  <a:lnTo>
                    <a:pt x="32" y="531"/>
                  </a:lnTo>
                  <a:lnTo>
                    <a:pt x="45" y="512"/>
                  </a:lnTo>
                  <a:lnTo>
                    <a:pt x="59" y="495"/>
                  </a:lnTo>
                  <a:lnTo>
                    <a:pt x="76" y="478"/>
                  </a:lnTo>
                  <a:lnTo>
                    <a:pt x="94" y="463"/>
                  </a:lnTo>
                  <a:lnTo>
                    <a:pt x="113" y="448"/>
                  </a:lnTo>
                  <a:lnTo>
                    <a:pt x="136" y="434"/>
                  </a:lnTo>
                  <a:lnTo>
                    <a:pt x="160" y="421"/>
                  </a:lnTo>
                  <a:lnTo>
                    <a:pt x="185" y="409"/>
                  </a:lnTo>
                  <a:lnTo>
                    <a:pt x="213" y="397"/>
                  </a:lnTo>
                  <a:lnTo>
                    <a:pt x="242" y="387"/>
                  </a:lnTo>
                  <a:lnTo>
                    <a:pt x="272" y="378"/>
                  </a:lnTo>
                  <a:lnTo>
                    <a:pt x="305" y="369"/>
                  </a:lnTo>
                  <a:lnTo>
                    <a:pt x="339" y="360"/>
                  </a:lnTo>
                  <a:lnTo>
                    <a:pt x="375" y="354"/>
                  </a:lnTo>
                  <a:lnTo>
                    <a:pt x="412" y="347"/>
                  </a:lnTo>
                  <a:lnTo>
                    <a:pt x="451" y="342"/>
                  </a:lnTo>
                  <a:lnTo>
                    <a:pt x="491" y="338"/>
                  </a:lnTo>
                  <a:lnTo>
                    <a:pt x="533" y="334"/>
                  </a:lnTo>
                  <a:lnTo>
                    <a:pt x="577" y="332"/>
                  </a:lnTo>
                  <a:lnTo>
                    <a:pt x="621" y="330"/>
                  </a:lnTo>
                  <a:lnTo>
                    <a:pt x="667" y="329"/>
                  </a:lnTo>
                  <a:lnTo>
                    <a:pt x="715" y="329"/>
                  </a:lnTo>
                  <a:lnTo>
                    <a:pt x="764" y="330"/>
                  </a:lnTo>
                  <a:lnTo>
                    <a:pt x="814" y="331"/>
                  </a:lnTo>
                  <a:lnTo>
                    <a:pt x="866" y="333"/>
                  </a:lnTo>
                  <a:lnTo>
                    <a:pt x="918" y="337"/>
                  </a:lnTo>
                  <a:lnTo>
                    <a:pt x="972" y="341"/>
                  </a:lnTo>
                  <a:lnTo>
                    <a:pt x="1027" y="346"/>
                  </a:lnTo>
                  <a:lnTo>
                    <a:pt x="1083" y="352"/>
                  </a:lnTo>
                  <a:lnTo>
                    <a:pt x="1140" y="358"/>
                  </a:lnTo>
                  <a:lnTo>
                    <a:pt x="1198" y="366"/>
                  </a:lnTo>
                  <a:lnTo>
                    <a:pt x="1202" y="380"/>
                  </a:lnTo>
                  <a:lnTo>
                    <a:pt x="1205" y="394"/>
                  </a:lnTo>
                  <a:lnTo>
                    <a:pt x="1208" y="408"/>
                  </a:lnTo>
                  <a:lnTo>
                    <a:pt x="1212" y="421"/>
                  </a:lnTo>
                  <a:lnTo>
                    <a:pt x="1218" y="434"/>
                  </a:lnTo>
                  <a:lnTo>
                    <a:pt x="1223" y="448"/>
                  </a:lnTo>
                  <a:lnTo>
                    <a:pt x="1230" y="460"/>
                  </a:lnTo>
                  <a:lnTo>
                    <a:pt x="1236" y="473"/>
                  </a:lnTo>
                  <a:lnTo>
                    <a:pt x="1243" y="484"/>
                  </a:lnTo>
                  <a:lnTo>
                    <a:pt x="1250" y="496"/>
                  </a:lnTo>
                  <a:lnTo>
                    <a:pt x="1259" y="507"/>
                  </a:lnTo>
                  <a:lnTo>
                    <a:pt x="1268" y="518"/>
                  </a:lnTo>
                  <a:lnTo>
                    <a:pt x="1276" y="529"/>
                  </a:lnTo>
                  <a:lnTo>
                    <a:pt x="1286" y="538"/>
                  </a:lnTo>
                  <a:lnTo>
                    <a:pt x="1296" y="548"/>
                  </a:lnTo>
                  <a:lnTo>
                    <a:pt x="1305" y="558"/>
                  </a:lnTo>
                  <a:lnTo>
                    <a:pt x="1316" y="566"/>
                  </a:lnTo>
                  <a:lnTo>
                    <a:pt x="1328" y="575"/>
                  </a:lnTo>
                  <a:lnTo>
                    <a:pt x="1339" y="583"/>
                  </a:lnTo>
                  <a:lnTo>
                    <a:pt x="1351" y="590"/>
                  </a:lnTo>
                  <a:lnTo>
                    <a:pt x="1363" y="598"/>
                  </a:lnTo>
                  <a:lnTo>
                    <a:pt x="1376" y="603"/>
                  </a:lnTo>
                  <a:lnTo>
                    <a:pt x="1388" y="610"/>
                  </a:lnTo>
                  <a:lnTo>
                    <a:pt x="1401" y="615"/>
                  </a:lnTo>
                  <a:lnTo>
                    <a:pt x="1414" y="619"/>
                  </a:lnTo>
                  <a:lnTo>
                    <a:pt x="1428" y="624"/>
                  </a:lnTo>
                  <a:lnTo>
                    <a:pt x="1441" y="627"/>
                  </a:lnTo>
                  <a:lnTo>
                    <a:pt x="1455" y="630"/>
                  </a:lnTo>
                  <a:lnTo>
                    <a:pt x="1471" y="632"/>
                  </a:lnTo>
                  <a:lnTo>
                    <a:pt x="1485" y="634"/>
                  </a:lnTo>
                  <a:lnTo>
                    <a:pt x="1500" y="635"/>
                  </a:lnTo>
                  <a:lnTo>
                    <a:pt x="1514" y="635"/>
                  </a:lnTo>
                  <a:lnTo>
                    <a:pt x="1530" y="634"/>
                  </a:lnTo>
                  <a:lnTo>
                    <a:pt x="1546" y="633"/>
                  </a:lnTo>
                  <a:lnTo>
                    <a:pt x="1562" y="631"/>
                  </a:lnTo>
                  <a:lnTo>
                    <a:pt x="1578" y="629"/>
                  </a:lnTo>
                  <a:lnTo>
                    <a:pt x="1594" y="626"/>
                  </a:lnTo>
                  <a:lnTo>
                    <a:pt x="1609" y="621"/>
                  </a:lnTo>
                  <a:lnTo>
                    <a:pt x="1623" y="616"/>
                  </a:lnTo>
                  <a:lnTo>
                    <a:pt x="1638" y="611"/>
                  </a:lnTo>
                  <a:lnTo>
                    <a:pt x="1652" y="604"/>
                  </a:lnTo>
                  <a:lnTo>
                    <a:pt x="1665" y="597"/>
                  </a:lnTo>
                  <a:lnTo>
                    <a:pt x="1679" y="589"/>
                  </a:lnTo>
                  <a:lnTo>
                    <a:pt x="1692" y="580"/>
                  </a:lnTo>
                  <a:lnTo>
                    <a:pt x="1704" y="572"/>
                  </a:lnTo>
                  <a:lnTo>
                    <a:pt x="1716" y="562"/>
                  </a:lnTo>
                  <a:lnTo>
                    <a:pt x="1727" y="552"/>
                  </a:lnTo>
                  <a:lnTo>
                    <a:pt x="1738" y="542"/>
                  </a:lnTo>
                  <a:lnTo>
                    <a:pt x="1749" y="531"/>
                  </a:lnTo>
                  <a:lnTo>
                    <a:pt x="1759" y="519"/>
                  </a:lnTo>
                  <a:lnTo>
                    <a:pt x="1768" y="507"/>
                  </a:lnTo>
                  <a:lnTo>
                    <a:pt x="1777" y="495"/>
                  </a:lnTo>
                  <a:lnTo>
                    <a:pt x="1786" y="482"/>
                  </a:lnTo>
                  <a:lnTo>
                    <a:pt x="1793" y="468"/>
                  </a:lnTo>
                  <a:lnTo>
                    <a:pt x="1801" y="455"/>
                  </a:lnTo>
                  <a:lnTo>
                    <a:pt x="1807" y="441"/>
                  </a:lnTo>
                  <a:lnTo>
                    <a:pt x="1813" y="426"/>
                  </a:lnTo>
                  <a:lnTo>
                    <a:pt x="1818" y="412"/>
                  </a:lnTo>
                  <a:lnTo>
                    <a:pt x="1822" y="397"/>
                  </a:lnTo>
                  <a:lnTo>
                    <a:pt x="1826" y="382"/>
                  </a:lnTo>
                  <a:lnTo>
                    <a:pt x="1828" y="366"/>
                  </a:lnTo>
                  <a:lnTo>
                    <a:pt x="1830" y="350"/>
                  </a:lnTo>
                  <a:lnTo>
                    <a:pt x="1831" y="334"/>
                  </a:lnTo>
                  <a:lnTo>
                    <a:pt x="1832" y="317"/>
                  </a:lnTo>
                  <a:lnTo>
                    <a:pt x="1831" y="301"/>
                  </a:lnTo>
                  <a:lnTo>
                    <a:pt x="1830" y="285"/>
                  </a:lnTo>
                  <a:lnTo>
                    <a:pt x="1828" y="270"/>
                  </a:lnTo>
                  <a:lnTo>
                    <a:pt x="1826" y="254"/>
                  </a:lnTo>
                  <a:lnTo>
                    <a:pt x="1822" y="238"/>
                  </a:lnTo>
                  <a:lnTo>
                    <a:pt x="1818" y="223"/>
                  </a:lnTo>
                  <a:lnTo>
                    <a:pt x="1813" y="208"/>
                  </a:lnTo>
                  <a:lnTo>
                    <a:pt x="1807" y="194"/>
                  </a:lnTo>
                  <a:lnTo>
                    <a:pt x="1801" y="180"/>
                  </a:lnTo>
                  <a:lnTo>
                    <a:pt x="1793" y="166"/>
                  </a:lnTo>
                  <a:lnTo>
                    <a:pt x="1786" y="153"/>
                  </a:lnTo>
                  <a:lnTo>
                    <a:pt x="1777" y="140"/>
                  </a:lnTo>
                  <a:lnTo>
                    <a:pt x="1768" y="128"/>
                  </a:lnTo>
                  <a:lnTo>
                    <a:pt x="1759" y="115"/>
                  </a:lnTo>
                  <a:lnTo>
                    <a:pt x="1749" y="105"/>
                  </a:lnTo>
                  <a:lnTo>
                    <a:pt x="1738" y="93"/>
                  </a:lnTo>
                  <a:lnTo>
                    <a:pt x="1727" y="83"/>
                  </a:lnTo>
                  <a:lnTo>
                    <a:pt x="1716" y="72"/>
                  </a:lnTo>
                  <a:lnTo>
                    <a:pt x="1704" y="64"/>
                  </a:lnTo>
                  <a:lnTo>
                    <a:pt x="1692" y="54"/>
                  </a:lnTo>
                  <a:lnTo>
                    <a:pt x="1679" y="46"/>
                  </a:lnTo>
                  <a:lnTo>
                    <a:pt x="1665" y="39"/>
                  </a:lnTo>
                  <a:lnTo>
                    <a:pt x="1652" y="31"/>
                  </a:lnTo>
                  <a:lnTo>
                    <a:pt x="1638" y="25"/>
                  </a:lnTo>
                  <a:lnTo>
                    <a:pt x="1623" y="19"/>
                  </a:lnTo>
                  <a:lnTo>
                    <a:pt x="1609" y="14"/>
                  </a:lnTo>
                  <a:lnTo>
                    <a:pt x="1594" y="10"/>
                  </a:lnTo>
                  <a:lnTo>
                    <a:pt x="1578" y="6"/>
                  </a:lnTo>
                  <a:lnTo>
                    <a:pt x="1562" y="3"/>
                  </a:lnTo>
                  <a:lnTo>
                    <a:pt x="1546" y="2"/>
                  </a:lnTo>
                  <a:lnTo>
                    <a:pt x="1530" y="0"/>
                  </a:lnTo>
                  <a:lnTo>
                    <a:pt x="1514" y="0"/>
                  </a:lnTo>
                  <a:close/>
                </a:path>
              </a:pathLst>
            </a:custGeom>
            <a:solidFill>
              <a:srgbClr val="005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64" name="Freeform 74">
              <a:extLst>
                <a:ext uri="{FF2B5EF4-FFF2-40B4-BE49-F238E27FC236}">
                  <a16:creationId xmlns:a16="http://schemas.microsoft.com/office/drawing/2014/main" id="{0585690E-035F-40A8-95E1-2E017BC8C5A9}"/>
                </a:ext>
              </a:extLst>
            </p:cNvPr>
            <p:cNvSpPr>
              <a:spLocks noChangeAspect="1"/>
            </p:cNvSpPr>
            <p:nvPr/>
          </p:nvSpPr>
          <p:spPr bwMode="black">
            <a:xfrm>
              <a:off x="464" y="3579"/>
              <a:ext cx="116" cy="237"/>
            </a:xfrm>
            <a:custGeom>
              <a:avLst/>
              <a:gdLst>
                <a:gd name="T0" fmla="*/ 116 w 694"/>
                <a:gd name="T1" fmla="*/ 0 h 1421"/>
                <a:gd name="T2" fmla="*/ 0 w 694"/>
                <a:gd name="T3" fmla="*/ 0 h 1421"/>
                <a:gd name="T4" fmla="*/ 0 w 694"/>
                <a:gd name="T5" fmla="*/ 169 h 1421"/>
                <a:gd name="T6" fmla="*/ 14 w 694"/>
                <a:gd name="T7" fmla="*/ 178 h 1421"/>
                <a:gd name="T8" fmla="*/ 28 w 694"/>
                <a:gd name="T9" fmla="*/ 187 h 1421"/>
                <a:gd name="T10" fmla="*/ 43 w 694"/>
                <a:gd name="T11" fmla="*/ 196 h 1421"/>
                <a:gd name="T12" fmla="*/ 57 w 694"/>
                <a:gd name="T13" fmla="*/ 205 h 1421"/>
                <a:gd name="T14" fmla="*/ 72 w 694"/>
                <a:gd name="T15" fmla="*/ 213 h 1421"/>
                <a:gd name="T16" fmla="*/ 87 w 694"/>
                <a:gd name="T17" fmla="*/ 221 h 1421"/>
                <a:gd name="T18" fmla="*/ 101 w 694"/>
                <a:gd name="T19" fmla="*/ 229 h 1421"/>
                <a:gd name="T20" fmla="*/ 116 w 694"/>
                <a:gd name="T21" fmla="*/ 237 h 1421"/>
                <a:gd name="T22" fmla="*/ 116 w 694"/>
                <a:gd name="T23" fmla="*/ 0 h 14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94" h="1421">
                  <a:moveTo>
                    <a:pt x="694" y="0"/>
                  </a:moveTo>
                  <a:lnTo>
                    <a:pt x="0" y="0"/>
                  </a:lnTo>
                  <a:lnTo>
                    <a:pt x="0" y="1016"/>
                  </a:lnTo>
                  <a:lnTo>
                    <a:pt x="84" y="1069"/>
                  </a:lnTo>
                  <a:lnTo>
                    <a:pt x="170" y="1122"/>
                  </a:lnTo>
                  <a:lnTo>
                    <a:pt x="256" y="1175"/>
                  </a:lnTo>
                  <a:lnTo>
                    <a:pt x="343" y="1227"/>
                  </a:lnTo>
                  <a:lnTo>
                    <a:pt x="431" y="1277"/>
                  </a:lnTo>
                  <a:lnTo>
                    <a:pt x="518" y="1326"/>
                  </a:lnTo>
                  <a:lnTo>
                    <a:pt x="607" y="1374"/>
                  </a:lnTo>
                  <a:lnTo>
                    <a:pt x="694" y="1421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005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65" name="Freeform 75">
              <a:extLst>
                <a:ext uri="{FF2B5EF4-FFF2-40B4-BE49-F238E27FC236}">
                  <a16:creationId xmlns:a16="http://schemas.microsoft.com/office/drawing/2014/main" id="{4BBBB431-7CF6-411D-A05C-0B04639150F6}"/>
                </a:ext>
              </a:extLst>
            </p:cNvPr>
            <p:cNvSpPr>
              <a:spLocks noChangeAspect="1"/>
            </p:cNvSpPr>
            <p:nvPr/>
          </p:nvSpPr>
          <p:spPr bwMode="black">
            <a:xfrm>
              <a:off x="240" y="3518"/>
              <a:ext cx="1050" cy="497"/>
            </a:xfrm>
            <a:custGeom>
              <a:avLst/>
              <a:gdLst>
                <a:gd name="T0" fmla="*/ 710 w 6301"/>
                <a:gd name="T1" fmla="*/ 132 h 2981"/>
                <a:gd name="T2" fmla="*/ 680 w 6301"/>
                <a:gd name="T3" fmla="*/ 118 h 2981"/>
                <a:gd name="T4" fmla="*/ 521 w 6301"/>
                <a:gd name="T5" fmla="*/ 53 h 2981"/>
                <a:gd name="T6" fmla="*/ 447 w 6301"/>
                <a:gd name="T7" fmla="*/ 32 h 2981"/>
                <a:gd name="T8" fmla="*/ 536 w 6301"/>
                <a:gd name="T9" fmla="*/ 63 h 2981"/>
                <a:gd name="T10" fmla="*/ 379 w 6301"/>
                <a:gd name="T11" fmla="*/ 318 h 2981"/>
                <a:gd name="T12" fmla="*/ 451 w 6301"/>
                <a:gd name="T13" fmla="*/ 351 h 2981"/>
                <a:gd name="T14" fmla="*/ 490 w 6301"/>
                <a:gd name="T15" fmla="*/ 366 h 2981"/>
                <a:gd name="T16" fmla="*/ 555 w 6301"/>
                <a:gd name="T17" fmla="*/ 391 h 2981"/>
                <a:gd name="T18" fmla="*/ 618 w 6301"/>
                <a:gd name="T19" fmla="*/ 413 h 2981"/>
                <a:gd name="T20" fmla="*/ 680 w 6301"/>
                <a:gd name="T21" fmla="*/ 431 h 2981"/>
                <a:gd name="T22" fmla="*/ 705 w 6301"/>
                <a:gd name="T23" fmla="*/ 135 h 2981"/>
                <a:gd name="T24" fmla="*/ 748 w 6301"/>
                <a:gd name="T25" fmla="*/ 449 h 2981"/>
                <a:gd name="T26" fmla="*/ 829 w 6301"/>
                <a:gd name="T27" fmla="*/ 464 h 2981"/>
                <a:gd name="T28" fmla="*/ 900 w 6301"/>
                <a:gd name="T29" fmla="*/ 472 h 2981"/>
                <a:gd name="T30" fmla="*/ 848 w 6301"/>
                <a:gd name="T31" fmla="*/ 215 h 2981"/>
                <a:gd name="T32" fmla="*/ 918 w 6301"/>
                <a:gd name="T33" fmla="*/ 264 h 2981"/>
                <a:gd name="T34" fmla="*/ 975 w 6301"/>
                <a:gd name="T35" fmla="*/ 312 h 2981"/>
                <a:gd name="T36" fmla="*/ 1016 w 6301"/>
                <a:gd name="T37" fmla="*/ 358 h 2981"/>
                <a:gd name="T38" fmla="*/ 1038 w 6301"/>
                <a:gd name="T39" fmla="*/ 400 h 2981"/>
                <a:gd name="T40" fmla="*/ 1040 w 6301"/>
                <a:gd name="T41" fmla="*/ 435 h 2981"/>
                <a:gd name="T42" fmla="*/ 1004 w 6301"/>
                <a:gd name="T43" fmla="*/ 470 h 2981"/>
                <a:gd name="T44" fmla="*/ 928 w 6301"/>
                <a:gd name="T45" fmla="*/ 484 h 2981"/>
                <a:gd name="T46" fmla="*/ 821 w 6301"/>
                <a:gd name="T47" fmla="*/ 476 h 2981"/>
                <a:gd name="T48" fmla="*/ 691 w 6301"/>
                <a:gd name="T49" fmla="*/ 448 h 2981"/>
                <a:gd name="T50" fmla="*/ 547 w 6301"/>
                <a:gd name="T51" fmla="*/ 403 h 2981"/>
                <a:gd name="T52" fmla="*/ 431 w 6301"/>
                <a:gd name="T53" fmla="*/ 358 h 2981"/>
                <a:gd name="T54" fmla="*/ 340 w 6301"/>
                <a:gd name="T55" fmla="*/ 315 h 2981"/>
                <a:gd name="T56" fmla="*/ 246 w 6301"/>
                <a:gd name="T57" fmla="*/ 262 h 2981"/>
                <a:gd name="T58" fmla="*/ 161 w 6301"/>
                <a:gd name="T59" fmla="*/ 206 h 2981"/>
                <a:gd name="T60" fmla="*/ 93 w 6301"/>
                <a:gd name="T61" fmla="*/ 152 h 2981"/>
                <a:gd name="T62" fmla="*/ 45 w 6301"/>
                <a:gd name="T63" fmla="*/ 100 h 2981"/>
                <a:gd name="T64" fmla="*/ 17 w 6301"/>
                <a:gd name="T65" fmla="*/ 54 h 2981"/>
                <a:gd name="T66" fmla="*/ 11 w 6301"/>
                <a:gd name="T67" fmla="*/ 16 h 2981"/>
                <a:gd name="T68" fmla="*/ 11 w 6301"/>
                <a:gd name="T69" fmla="*/ 6 h 2981"/>
                <a:gd name="T70" fmla="*/ 3 w 6301"/>
                <a:gd name="T71" fmla="*/ 24 h 2981"/>
                <a:gd name="T72" fmla="*/ 2 w 6301"/>
                <a:gd name="T73" fmla="*/ 61 h 2981"/>
                <a:gd name="T74" fmla="*/ 23 w 6301"/>
                <a:gd name="T75" fmla="*/ 105 h 2981"/>
                <a:gd name="T76" fmla="*/ 65 w 6301"/>
                <a:gd name="T77" fmla="*/ 154 h 2981"/>
                <a:gd name="T78" fmla="*/ 126 w 6301"/>
                <a:gd name="T79" fmla="*/ 206 h 2981"/>
                <a:gd name="T80" fmla="*/ 208 w 6301"/>
                <a:gd name="T81" fmla="*/ 262 h 2981"/>
                <a:gd name="T82" fmla="*/ 349 w 6301"/>
                <a:gd name="T83" fmla="*/ 339 h 2981"/>
                <a:gd name="T84" fmla="*/ 379 w 6301"/>
                <a:gd name="T85" fmla="*/ 353 h 2981"/>
                <a:gd name="T86" fmla="*/ 504 w 6301"/>
                <a:gd name="T87" fmla="*/ 407 h 2981"/>
                <a:gd name="T88" fmla="*/ 552 w 6301"/>
                <a:gd name="T89" fmla="*/ 488 h 2981"/>
                <a:gd name="T90" fmla="*/ 700 w 6301"/>
                <a:gd name="T91" fmla="*/ 469 h 2981"/>
                <a:gd name="T92" fmla="*/ 793 w 6301"/>
                <a:gd name="T93" fmla="*/ 488 h 2981"/>
                <a:gd name="T94" fmla="*/ 863 w 6301"/>
                <a:gd name="T95" fmla="*/ 495 h 2981"/>
                <a:gd name="T96" fmla="*/ 924 w 6301"/>
                <a:gd name="T97" fmla="*/ 496 h 2981"/>
                <a:gd name="T98" fmla="*/ 975 w 6301"/>
                <a:gd name="T99" fmla="*/ 490 h 2981"/>
                <a:gd name="T100" fmla="*/ 1014 w 6301"/>
                <a:gd name="T101" fmla="*/ 475 h 2981"/>
                <a:gd name="T102" fmla="*/ 1040 w 6301"/>
                <a:gd name="T103" fmla="*/ 453 h 2981"/>
                <a:gd name="T104" fmla="*/ 1050 w 6301"/>
                <a:gd name="T105" fmla="*/ 421 h 2981"/>
                <a:gd name="T106" fmla="*/ 1038 w 6301"/>
                <a:gd name="T107" fmla="*/ 382 h 2981"/>
                <a:gd name="T108" fmla="*/ 1005 w 6301"/>
                <a:gd name="T109" fmla="*/ 336 h 2981"/>
                <a:gd name="T110" fmla="*/ 954 w 6301"/>
                <a:gd name="T111" fmla="*/ 287 h 2981"/>
                <a:gd name="T112" fmla="*/ 887 w 6301"/>
                <a:gd name="T113" fmla="*/ 236 h 29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6301" h="2981">
                  <a:moveTo>
                    <a:pt x="5008" y="1207"/>
                  </a:moveTo>
                  <a:lnTo>
                    <a:pt x="5008" y="366"/>
                  </a:lnTo>
                  <a:lnTo>
                    <a:pt x="4316" y="366"/>
                  </a:lnTo>
                  <a:lnTo>
                    <a:pt x="4316" y="821"/>
                  </a:lnTo>
                  <a:lnTo>
                    <a:pt x="4287" y="807"/>
                  </a:lnTo>
                  <a:lnTo>
                    <a:pt x="4258" y="793"/>
                  </a:lnTo>
                  <a:lnTo>
                    <a:pt x="4229" y="779"/>
                  </a:lnTo>
                  <a:lnTo>
                    <a:pt x="4200" y="765"/>
                  </a:lnTo>
                  <a:lnTo>
                    <a:pt x="4170" y="751"/>
                  </a:lnTo>
                  <a:lnTo>
                    <a:pt x="4140" y="737"/>
                  </a:lnTo>
                  <a:lnTo>
                    <a:pt x="4110" y="723"/>
                  </a:lnTo>
                  <a:lnTo>
                    <a:pt x="4081" y="709"/>
                  </a:lnTo>
                  <a:lnTo>
                    <a:pt x="4081" y="366"/>
                  </a:lnTo>
                  <a:lnTo>
                    <a:pt x="3416" y="366"/>
                  </a:lnTo>
                  <a:lnTo>
                    <a:pt x="3416" y="426"/>
                  </a:lnTo>
                  <a:lnTo>
                    <a:pt x="3318" y="388"/>
                  </a:lnTo>
                  <a:lnTo>
                    <a:pt x="3221" y="351"/>
                  </a:lnTo>
                  <a:lnTo>
                    <a:pt x="3127" y="316"/>
                  </a:lnTo>
                  <a:lnTo>
                    <a:pt x="3034" y="283"/>
                  </a:lnTo>
                  <a:lnTo>
                    <a:pt x="2943" y="252"/>
                  </a:lnTo>
                  <a:lnTo>
                    <a:pt x="2856" y="222"/>
                  </a:lnTo>
                  <a:lnTo>
                    <a:pt x="2770" y="196"/>
                  </a:lnTo>
                  <a:lnTo>
                    <a:pt x="2687" y="170"/>
                  </a:lnTo>
                  <a:lnTo>
                    <a:pt x="2682" y="193"/>
                  </a:lnTo>
                  <a:lnTo>
                    <a:pt x="2765" y="219"/>
                  </a:lnTo>
                  <a:lnTo>
                    <a:pt x="2850" y="246"/>
                  </a:lnTo>
                  <a:lnTo>
                    <a:pt x="2939" y="276"/>
                  </a:lnTo>
                  <a:lnTo>
                    <a:pt x="3029" y="308"/>
                  </a:lnTo>
                  <a:lnTo>
                    <a:pt x="3122" y="340"/>
                  </a:lnTo>
                  <a:lnTo>
                    <a:pt x="3217" y="376"/>
                  </a:lnTo>
                  <a:lnTo>
                    <a:pt x="3316" y="413"/>
                  </a:lnTo>
                  <a:lnTo>
                    <a:pt x="3416" y="452"/>
                  </a:lnTo>
                  <a:lnTo>
                    <a:pt x="3416" y="1562"/>
                  </a:lnTo>
                  <a:lnTo>
                    <a:pt x="2986" y="366"/>
                  </a:lnTo>
                  <a:lnTo>
                    <a:pt x="2274" y="366"/>
                  </a:lnTo>
                  <a:lnTo>
                    <a:pt x="2274" y="1909"/>
                  </a:lnTo>
                  <a:lnTo>
                    <a:pt x="2349" y="1944"/>
                  </a:lnTo>
                  <a:lnTo>
                    <a:pt x="2423" y="1980"/>
                  </a:lnTo>
                  <a:lnTo>
                    <a:pt x="2496" y="2013"/>
                  </a:lnTo>
                  <a:lnTo>
                    <a:pt x="2567" y="2045"/>
                  </a:lnTo>
                  <a:lnTo>
                    <a:pt x="2638" y="2076"/>
                  </a:lnTo>
                  <a:lnTo>
                    <a:pt x="2706" y="2104"/>
                  </a:lnTo>
                  <a:lnTo>
                    <a:pt x="2772" y="2132"/>
                  </a:lnTo>
                  <a:lnTo>
                    <a:pt x="2838" y="2158"/>
                  </a:lnTo>
                  <a:lnTo>
                    <a:pt x="2863" y="2168"/>
                  </a:lnTo>
                  <a:lnTo>
                    <a:pt x="2889" y="2177"/>
                  </a:lnTo>
                  <a:lnTo>
                    <a:pt x="2914" y="2187"/>
                  </a:lnTo>
                  <a:lnTo>
                    <a:pt x="2939" y="2197"/>
                  </a:lnTo>
                  <a:lnTo>
                    <a:pt x="2939" y="1869"/>
                  </a:lnTo>
                  <a:lnTo>
                    <a:pt x="3072" y="2250"/>
                  </a:lnTo>
                  <a:lnTo>
                    <a:pt x="3136" y="2274"/>
                  </a:lnTo>
                  <a:lnTo>
                    <a:pt x="3201" y="2299"/>
                  </a:lnTo>
                  <a:lnTo>
                    <a:pt x="3266" y="2323"/>
                  </a:lnTo>
                  <a:lnTo>
                    <a:pt x="3330" y="2346"/>
                  </a:lnTo>
                  <a:lnTo>
                    <a:pt x="3394" y="2368"/>
                  </a:lnTo>
                  <a:lnTo>
                    <a:pt x="3458" y="2391"/>
                  </a:lnTo>
                  <a:lnTo>
                    <a:pt x="3522" y="2412"/>
                  </a:lnTo>
                  <a:lnTo>
                    <a:pt x="3585" y="2434"/>
                  </a:lnTo>
                  <a:lnTo>
                    <a:pt x="3648" y="2456"/>
                  </a:lnTo>
                  <a:lnTo>
                    <a:pt x="3711" y="2476"/>
                  </a:lnTo>
                  <a:lnTo>
                    <a:pt x="3773" y="2496"/>
                  </a:lnTo>
                  <a:lnTo>
                    <a:pt x="3836" y="2515"/>
                  </a:lnTo>
                  <a:lnTo>
                    <a:pt x="3897" y="2534"/>
                  </a:lnTo>
                  <a:lnTo>
                    <a:pt x="3959" y="2553"/>
                  </a:lnTo>
                  <a:lnTo>
                    <a:pt x="4019" y="2571"/>
                  </a:lnTo>
                  <a:lnTo>
                    <a:pt x="4081" y="2588"/>
                  </a:lnTo>
                  <a:lnTo>
                    <a:pt x="4081" y="738"/>
                  </a:lnTo>
                  <a:lnTo>
                    <a:pt x="4110" y="752"/>
                  </a:lnTo>
                  <a:lnTo>
                    <a:pt x="4140" y="766"/>
                  </a:lnTo>
                  <a:lnTo>
                    <a:pt x="4170" y="780"/>
                  </a:lnTo>
                  <a:lnTo>
                    <a:pt x="4200" y="794"/>
                  </a:lnTo>
                  <a:lnTo>
                    <a:pt x="4229" y="808"/>
                  </a:lnTo>
                  <a:lnTo>
                    <a:pt x="4258" y="823"/>
                  </a:lnTo>
                  <a:lnTo>
                    <a:pt x="4287" y="837"/>
                  </a:lnTo>
                  <a:lnTo>
                    <a:pt x="4316" y="853"/>
                  </a:lnTo>
                  <a:lnTo>
                    <a:pt x="4316" y="2650"/>
                  </a:lnTo>
                  <a:lnTo>
                    <a:pt x="4403" y="2671"/>
                  </a:lnTo>
                  <a:lnTo>
                    <a:pt x="4488" y="2692"/>
                  </a:lnTo>
                  <a:lnTo>
                    <a:pt x="4572" y="2711"/>
                  </a:lnTo>
                  <a:lnTo>
                    <a:pt x="4655" y="2729"/>
                  </a:lnTo>
                  <a:lnTo>
                    <a:pt x="4736" y="2745"/>
                  </a:lnTo>
                  <a:lnTo>
                    <a:pt x="4816" y="2760"/>
                  </a:lnTo>
                  <a:lnTo>
                    <a:pt x="4895" y="2774"/>
                  </a:lnTo>
                  <a:lnTo>
                    <a:pt x="4973" y="2786"/>
                  </a:lnTo>
                  <a:lnTo>
                    <a:pt x="5048" y="2797"/>
                  </a:lnTo>
                  <a:lnTo>
                    <a:pt x="5122" y="2806"/>
                  </a:lnTo>
                  <a:lnTo>
                    <a:pt x="5194" y="2814"/>
                  </a:lnTo>
                  <a:lnTo>
                    <a:pt x="5264" y="2820"/>
                  </a:lnTo>
                  <a:lnTo>
                    <a:pt x="5333" y="2826"/>
                  </a:lnTo>
                  <a:lnTo>
                    <a:pt x="5400" y="2829"/>
                  </a:lnTo>
                  <a:lnTo>
                    <a:pt x="5465" y="2832"/>
                  </a:lnTo>
                  <a:lnTo>
                    <a:pt x="5528" y="2832"/>
                  </a:lnTo>
                  <a:lnTo>
                    <a:pt x="5528" y="2322"/>
                  </a:lnTo>
                  <a:lnTo>
                    <a:pt x="5008" y="2322"/>
                  </a:lnTo>
                  <a:lnTo>
                    <a:pt x="5008" y="1239"/>
                  </a:lnTo>
                  <a:lnTo>
                    <a:pt x="5086" y="1288"/>
                  </a:lnTo>
                  <a:lnTo>
                    <a:pt x="5162" y="1338"/>
                  </a:lnTo>
                  <a:lnTo>
                    <a:pt x="5235" y="1387"/>
                  </a:lnTo>
                  <a:lnTo>
                    <a:pt x="5307" y="1436"/>
                  </a:lnTo>
                  <a:lnTo>
                    <a:pt x="5378" y="1486"/>
                  </a:lnTo>
                  <a:lnTo>
                    <a:pt x="5445" y="1535"/>
                  </a:lnTo>
                  <a:lnTo>
                    <a:pt x="5510" y="1584"/>
                  </a:lnTo>
                  <a:lnTo>
                    <a:pt x="5573" y="1634"/>
                  </a:lnTo>
                  <a:lnTo>
                    <a:pt x="5633" y="1682"/>
                  </a:lnTo>
                  <a:lnTo>
                    <a:pt x="5692" y="1731"/>
                  </a:lnTo>
                  <a:lnTo>
                    <a:pt x="5748" y="1779"/>
                  </a:lnTo>
                  <a:lnTo>
                    <a:pt x="5801" y="1827"/>
                  </a:lnTo>
                  <a:lnTo>
                    <a:pt x="5852" y="1874"/>
                  </a:lnTo>
                  <a:lnTo>
                    <a:pt x="5900" y="1922"/>
                  </a:lnTo>
                  <a:lnTo>
                    <a:pt x="5944" y="1968"/>
                  </a:lnTo>
                  <a:lnTo>
                    <a:pt x="5988" y="2013"/>
                  </a:lnTo>
                  <a:lnTo>
                    <a:pt x="6026" y="2060"/>
                  </a:lnTo>
                  <a:lnTo>
                    <a:pt x="6063" y="2104"/>
                  </a:lnTo>
                  <a:lnTo>
                    <a:pt x="6097" y="2148"/>
                  </a:lnTo>
                  <a:lnTo>
                    <a:pt x="6127" y="2192"/>
                  </a:lnTo>
                  <a:lnTo>
                    <a:pt x="6155" y="2234"/>
                  </a:lnTo>
                  <a:lnTo>
                    <a:pt x="6179" y="2277"/>
                  </a:lnTo>
                  <a:lnTo>
                    <a:pt x="6199" y="2318"/>
                  </a:lnTo>
                  <a:lnTo>
                    <a:pt x="6216" y="2357"/>
                  </a:lnTo>
                  <a:lnTo>
                    <a:pt x="6231" y="2397"/>
                  </a:lnTo>
                  <a:lnTo>
                    <a:pt x="6241" y="2435"/>
                  </a:lnTo>
                  <a:lnTo>
                    <a:pt x="6249" y="2473"/>
                  </a:lnTo>
                  <a:lnTo>
                    <a:pt x="6252" y="2508"/>
                  </a:lnTo>
                  <a:lnTo>
                    <a:pt x="6252" y="2544"/>
                  </a:lnTo>
                  <a:lnTo>
                    <a:pt x="6249" y="2578"/>
                  </a:lnTo>
                  <a:lnTo>
                    <a:pt x="6240" y="2610"/>
                  </a:lnTo>
                  <a:lnTo>
                    <a:pt x="6229" y="2642"/>
                  </a:lnTo>
                  <a:lnTo>
                    <a:pt x="6204" y="2686"/>
                  </a:lnTo>
                  <a:lnTo>
                    <a:pt x="6170" y="2726"/>
                  </a:lnTo>
                  <a:lnTo>
                    <a:pt x="6129" y="2762"/>
                  </a:lnTo>
                  <a:lnTo>
                    <a:pt x="6082" y="2793"/>
                  </a:lnTo>
                  <a:lnTo>
                    <a:pt x="6026" y="2821"/>
                  </a:lnTo>
                  <a:lnTo>
                    <a:pt x="5965" y="2844"/>
                  </a:lnTo>
                  <a:lnTo>
                    <a:pt x="5898" y="2863"/>
                  </a:lnTo>
                  <a:lnTo>
                    <a:pt x="5825" y="2880"/>
                  </a:lnTo>
                  <a:lnTo>
                    <a:pt x="5745" y="2891"/>
                  </a:lnTo>
                  <a:lnTo>
                    <a:pt x="5659" y="2899"/>
                  </a:lnTo>
                  <a:lnTo>
                    <a:pt x="5569" y="2903"/>
                  </a:lnTo>
                  <a:lnTo>
                    <a:pt x="5473" y="2904"/>
                  </a:lnTo>
                  <a:lnTo>
                    <a:pt x="5372" y="2901"/>
                  </a:lnTo>
                  <a:lnTo>
                    <a:pt x="5266" y="2895"/>
                  </a:lnTo>
                  <a:lnTo>
                    <a:pt x="5157" y="2885"/>
                  </a:lnTo>
                  <a:lnTo>
                    <a:pt x="5043" y="2871"/>
                  </a:lnTo>
                  <a:lnTo>
                    <a:pt x="4924" y="2855"/>
                  </a:lnTo>
                  <a:lnTo>
                    <a:pt x="4803" y="2834"/>
                  </a:lnTo>
                  <a:lnTo>
                    <a:pt x="4677" y="2812"/>
                  </a:lnTo>
                  <a:lnTo>
                    <a:pt x="4548" y="2786"/>
                  </a:lnTo>
                  <a:lnTo>
                    <a:pt x="4417" y="2756"/>
                  </a:lnTo>
                  <a:lnTo>
                    <a:pt x="4282" y="2723"/>
                  </a:lnTo>
                  <a:lnTo>
                    <a:pt x="4145" y="2689"/>
                  </a:lnTo>
                  <a:lnTo>
                    <a:pt x="4005" y="2650"/>
                  </a:lnTo>
                  <a:lnTo>
                    <a:pt x="3864" y="2609"/>
                  </a:lnTo>
                  <a:lnTo>
                    <a:pt x="3720" y="2565"/>
                  </a:lnTo>
                  <a:lnTo>
                    <a:pt x="3576" y="2518"/>
                  </a:lnTo>
                  <a:lnTo>
                    <a:pt x="3429" y="2470"/>
                  </a:lnTo>
                  <a:lnTo>
                    <a:pt x="3281" y="2418"/>
                  </a:lnTo>
                  <a:lnTo>
                    <a:pt x="3132" y="2363"/>
                  </a:lnTo>
                  <a:lnTo>
                    <a:pt x="2983" y="2307"/>
                  </a:lnTo>
                  <a:lnTo>
                    <a:pt x="2833" y="2247"/>
                  </a:lnTo>
                  <a:lnTo>
                    <a:pt x="2753" y="2217"/>
                  </a:lnTo>
                  <a:lnTo>
                    <a:pt x="2671" y="2184"/>
                  </a:lnTo>
                  <a:lnTo>
                    <a:pt x="2586" y="2148"/>
                  </a:lnTo>
                  <a:lnTo>
                    <a:pt x="2498" y="2110"/>
                  </a:lnTo>
                  <a:lnTo>
                    <a:pt x="2410" y="2070"/>
                  </a:lnTo>
                  <a:lnTo>
                    <a:pt x="2319" y="2027"/>
                  </a:lnTo>
                  <a:lnTo>
                    <a:pt x="2227" y="1983"/>
                  </a:lnTo>
                  <a:lnTo>
                    <a:pt x="2134" y="1938"/>
                  </a:lnTo>
                  <a:lnTo>
                    <a:pt x="2040" y="1889"/>
                  </a:lnTo>
                  <a:lnTo>
                    <a:pt x="1947" y="1840"/>
                  </a:lnTo>
                  <a:lnTo>
                    <a:pt x="1852" y="1789"/>
                  </a:lnTo>
                  <a:lnTo>
                    <a:pt x="1757" y="1736"/>
                  </a:lnTo>
                  <a:lnTo>
                    <a:pt x="1663" y="1682"/>
                  </a:lnTo>
                  <a:lnTo>
                    <a:pt x="1569" y="1627"/>
                  </a:lnTo>
                  <a:lnTo>
                    <a:pt x="1476" y="1571"/>
                  </a:lnTo>
                  <a:lnTo>
                    <a:pt x="1384" y="1514"/>
                  </a:lnTo>
                  <a:lnTo>
                    <a:pt x="1294" y="1459"/>
                  </a:lnTo>
                  <a:lnTo>
                    <a:pt x="1208" y="1403"/>
                  </a:lnTo>
                  <a:lnTo>
                    <a:pt x="1124" y="1348"/>
                  </a:lnTo>
                  <a:lnTo>
                    <a:pt x="1043" y="1292"/>
                  </a:lnTo>
                  <a:lnTo>
                    <a:pt x="965" y="1235"/>
                  </a:lnTo>
                  <a:lnTo>
                    <a:pt x="891" y="1180"/>
                  </a:lnTo>
                  <a:lnTo>
                    <a:pt x="818" y="1125"/>
                  </a:lnTo>
                  <a:lnTo>
                    <a:pt x="749" y="1070"/>
                  </a:lnTo>
                  <a:lnTo>
                    <a:pt x="683" y="1016"/>
                  </a:lnTo>
                  <a:lnTo>
                    <a:pt x="621" y="963"/>
                  </a:lnTo>
                  <a:lnTo>
                    <a:pt x="561" y="909"/>
                  </a:lnTo>
                  <a:lnTo>
                    <a:pt x="505" y="856"/>
                  </a:lnTo>
                  <a:lnTo>
                    <a:pt x="452" y="803"/>
                  </a:lnTo>
                  <a:lnTo>
                    <a:pt x="402" y="751"/>
                  </a:lnTo>
                  <a:lnTo>
                    <a:pt x="355" y="700"/>
                  </a:lnTo>
                  <a:lnTo>
                    <a:pt x="312" y="650"/>
                  </a:lnTo>
                  <a:lnTo>
                    <a:pt x="272" y="600"/>
                  </a:lnTo>
                  <a:lnTo>
                    <a:pt x="235" y="552"/>
                  </a:lnTo>
                  <a:lnTo>
                    <a:pt x="203" y="504"/>
                  </a:lnTo>
                  <a:lnTo>
                    <a:pt x="173" y="458"/>
                  </a:lnTo>
                  <a:lnTo>
                    <a:pt x="147" y="412"/>
                  </a:lnTo>
                  <a:lnTo>
                    <a:pt x="124" y="368"/>
                  </a:lnTo>
                  <a:lnTo>
                    <a:pt x="105" y="325"/>
                  </a:lnTo>
                  <a:lnTo>
                    <a:pt x="90" y="283"/>
                  </a:lnTo>
                  <a:lnTo>
                    <a:pt x="78" y="242"/>
                  </a:lnTo>
                  <a:lnTo>
                    <a:pt x="69" y="203"/>
                  </a:lnTo>
                  <a:lnTo>
                    <a:pt x="65" y="165"/>
                  </a:lnTo>
                  <a:lnTo>
                    <a:pt x="64" y="129"/>
                  </a:lnTo>
                  <a:lnTo>
                    <a:pt x="67" y="94"/>
                  </a:lnTo>
                  <a:lnTo>
                    <a:pt x="73" y="62"/>
                  </a:lnTo>
                  <a:lnTo>
                    <a:pt x="84" y="29"/>
                  </a:lnTo>
                  <a:lnTo>
                    <a:pt x="99" y="0"/>
                  </a:lnTo>
                  <a:lnTo>
                    <a:pt x="89" y="12"/>
                  </a:lnTo>
                  <a:lnTo>
                    <a:pt x="78" y="25"/>
                  </a:lnTo>
                  <a:lnTo>
                    <a:pt x="68" y="38"/>
                  </a:lnTo>
                  <a:lnTo>
                    <a:pt x="59" y="51"/>
                  </a:lnTo>
                  <a:lnTo>
                    <a:pt x="51" y="65"/>
                  </a:lnTo>
                  <a:lnTo>
                    <a:pt x="43" y="79"/>
                  </a:lnTo>
                  <a:lnTo>
                    <a:pt x="37" y="94"/>
                  </a:lnTo>
                  <a:lnTo>
                    <a:pt x="30" y="109"/>
                  </a:lnTo>
                  <a:lnTo>
                    <a:pt x="17" y="142"/>
                  </a:lnTo>
                  <a:lnTo>
                    <a:pt x="8" y="176"/>
                  </a:lnTo>
                  <a:lnTo>
                    <a:pt x="2" y="212"/>
                  </a:lnTo>
                  <a:lnTo>
                    <a:pt x="0" y="248"/>
                  </a:lnTo>
                  <a:lnTo>
                    <a:pt x="1" y="286"/>
                  </a:lnTo>
                  <a:lnTo>
                    <a:pt x="6" y="326"/>
                  </a:lnTo>
                  <a:lnTo>
                    <a:pt x="15" y="366"/>
                  </a:lnTo>
                  <a:lnTo>
                    <a:pt x="27" y="407"/>
                  </a:lnTo>
                  <a:lnTo>
                    <a:pt x="42" y="449"/>
                  </a:lnTo>
                  <a:lnTo>
                    <a:pt x="62" y="492"/>
                  </a:lnTo>
                  <a:lnTo>
                    <a:pt x="83" y="536"/>
                  </a:lnTo>
                  <a:lnTo>
                    <a:pt x="109" y="582"/>
                  </a:lnTo>
                  <a:lnTo>
                    <a:pt x="139" y="628"/>
                  </a:lnTo>
                  <a:lnTo>
                    <a:pt x="172" y="675"/>
                  </a:lnTo>
                  <a:lnTo>
                    <a:pt x="208" y="723"/>
                  </a:lnTo>
                  <a:lnTo>
                    <a:pt x="248" y="772"/>
                  </a:lnTo>
                  <a:lnTo>
                    <a:pt x="291" y="820"/>
                  </a:lnTo>
                  <a:lnTo>
                    <a:pt x="338" y="871"/>
                  </a:lnTo>
                  <a:lnTo>
                    <a:pt x="388" y="922"/>
                  </a:lnTo>
                  <a:lnTo>
                    <a:pt x="442" y="972"/>
                  </a:lnTo>
                  <a:lnTo>
                    <a:pt x="498" y="1024"/>
                  </a:lnTo>
                  <a:lnTo>
                    <a:pt x="558" y="1077"/>
                  </a:lnTo>
                  <a:lnTo>
                    <a:pt x="622" y="1130"/>
                  </a:lnTo>
                  <a:lnTo>
                    <a:pt x="689" y="1184"/>
                  </a:lnTo>
                  <a:lnTo>
                    <a:pt x="759" y="1238"/>
                  </a:lnTo>
                  <a:lnTo>
                    <a:pt x="832" y="1293"/>
                  </a:lnTo>
                  <a:lnTo>
                    <a:pt x="909" y="1348"/>
                  </a:lnTo>
                  <a:lnTo>
                    <a:pt x="990" y="1403"/>
                  </a:lnTo>
                  <a:lnTo>
                    <a:pt x="1073" y="1459"/>
                  </a:lnTo>
                  <a:lnTo>
                    <a:pt x="1161" y="1515"/>
                  </a:lnTo>
                  <a:lnTo>
                    <a:pt x="1250" y="1571"/>
                  </a:lnTo>
                  <a:lnTo>
                    <a:pt x="1344" y="1628"/>
                  </a:lnTo>
                  <a:lnTo>
                    <a:pt x="1344" y="2925"/>
                  </a:lnTo>
                  <a:lnTo>
                    <a:pt x="2038" y="2925"/>
                  </a:lnTo>
                  <a:lnTo>
                    <a:pt x="2038" y="2007"/>
                  </a:lnTo>
                  <a:lnTo>
                    <a:pt x="2067" y="2021"/>
                  </a:lnTo>
                  <a:lnTo>
                    <a:pt x="2096" y="2035"/>
                  </a:lnTo>
                  <a:lnTo>
                    <a:pt x="2125" y="2048"/>
                  </a:lnTo>
                  <a:lnTo>
                    <a:pt x="2154" y="2063"/>
                  </a:lnTo>
                  <a:lnTo>
                    <a:pt x="2183" y="2077"/>
                  </a:lnTo>
                  <a:lnTo>
                    <a:pt x="2213" y="2091"/>
                  </a:lnTo>
                  <a:lnTo>
                    <a:pt x="2243" y="2106"/>
                  </a:lnTo>
                  <a:lnTo>
                    <a:pt x="2274" y="2120"/>
                  </a:lnTo>
                  <a:lnTo>
                    <a:pt x="2274" y="2925"/>
                  </a:lnTo>
                  <a:lnTo>
                    <a:pt x="2939" y="2925"/>
                  </a:lnTo>
                  <a:lnTo>
                    <a:pt x="2939" y="2409"/>
                  </a:lnTo>
                  <a:lnTo>
                    <a:pt x="2967" y="2420"/>
                  </a:lnTo>
                  <a:lnTo>
                    <a:pt x="2994" y="2431"/>
                  </a:lnTo>
                  <a:lnTo>
                    <a:pt x="3022" y="2442"/>
                  </a:lnTo>
                  <a:lnTo>
                    <a:pt x="3049" y="2452"/>
                  </a:lnTo>
                  <a:lnTo>
                    <a:pt x="3076" y="2463"/>
                  </a:lnTo>
                  <a:lnTo>
                    <a:pt x="3103" y="2473"/>
                  </a:lnTo>
                  <a:lnTo>
                    <a:pt x="3130" y="2484"/>
                  </a:lnTo>
                  <a:lnTo>
                    <a:pt x="3156" y="2493"/>
                  </a:lnTo>
                  <a:lnTo>
                    <a:pt x="3310" y="2925"/>
                  </a:lnTo>
                  <a:lnTo>
                    <a:pt x="4081" y="2925"/>
                  </a:lnTo>
                  <a:lnTo>
                    <a:pt x="4081" y="2783"/>
                  </a:lnTo>
                  <a:lnTo>
                    <a:pt x="4110" y="2790"/>
                  </a:lnTo>
                  <a:lnTo>
                    <a:pt x="4140" y="2798"/>
                  </a:lnTo>
                  <a:lnTo>
                    <a:pt x="4170" y="2805"/>
                  </a:lnTo>
                  <a:lnTo>
                    <a:pt x="4200" y="2812"/>
                  </a:lnTo>
                  <a:lnTo>
                    <a:pt x="4229" y="2819"/>
                  </a:lnTo>
                  <a:lnTo>
                    <a:pt x="4258" y="2826"/>
                  </a:lnTo>
                  <a:lnTo>
                    <a:pt x="4287" y="2831"/>
                  </a:lnTo>
                  <a:lnTo>
                    <a:pt x="4316" y="2838"/>
                  </a:lnTo>
                  <a:lnTo>
                    <a:pt x="4316" y="2925"/>
                  </a:lnTo>
                  <a:lnTo>
                    <a:pt x="4761" y="2925"/>
                  </a:lnTo>
                  <a:lnTo>
                    <a:pt x="4835" y="2936"/>
                  </a:lnTo>
                  <a:lnTo>
                    <a:pt x="4906" y="2945"/>
                  </a:lnTo>
                  <a:lnTo>
                    <a:pt x="4976" y="2954"/>
                  </a:lnTo>
                  <a:lnTo>
                    <a:pt x="5045" y="2962"/>
                  </a:lnTo>
                  <a:lnTo>
                    <a:pt x="5113" y="2968"/>
                  </a:lnTo>
                  <a:lnTo>
                    <a:pt x="5179" y="2972"/>
                  </a:lnTo>
                  <a:lnTo>
                    <a:pt x="5244" y="2977"/>
                  </a:lnTo>
                  <a:lnTo>
                    <a:pt x="5307" y="2979"/>
                  </a:lnTo>
                  <a:lnTo>
                    <a:pt x="5369" y="2981"/>
                  </a:lnTo>
                  <a:lnTo>
                    <a:pt x="5429" y="2981"/>
                  </a:lnTo>
                  <a:lnTo>
                    <a:pt x="5488" y="2980"/>
                  </a:lnTo>
                  <a:lnTo>
                    <a:pt x="5545" y="2978"/>
                  </a:lnTo>
                  <a:lnTo>
                    <a:pt x="5601" y="2975"/>
                  </a:lnTo>
                  <a:lnTo>
                    <a:pt x="5654" y="2969"/>
                  </a:lnTo>
                  <a:lnTo>
                    <a:pt x="5706" y="2964"/>
                  </a:lnTo>
                  <a:lnTo>
                    <a:pt x="5757" y="2956"/>
                  </a:lnTo>
                  <a:lnTo>
                    <a:pt x="5805" y="2948"/>
                  </a:lnTo>
                  <a:lnTo>
                    <a:pt x="5850" y="2938"/>
                  </a:lnTo>
                  <a:lnTo>
                    <a:pt x="5896" y="2927"/>
                  </a:lnTo>
                  <a:lnTo>
                    <a:pt x="5938" y="2914"/>
                  </a:lnTo>
                  <a:lnTo>
                    <a:pt x="5978" y="2901"/>
                  </a:lnTo>
                  <a:lnTo>
                    <a:pt x="6017" y="2886"/>
                  </a:lnTo>
                  <a:lnTo>
                    <a:pt x="6052" y="2870"/>
                  </a:lnTo>
                  <a:lnTo>
                    <a:pt x="6086" y="2852"/>
                  </a:lnTo>
                  <a:lnTo>
                    <a:pt x="6118" y="2832"/>
                  </a:lnTo>
                  <a:lnTo>
                    <a:pt x="6147" y="2812"/>
                  </a:lnTo>
                  <a:lnTo>
                    <a:pt x="6174" y="2790"/>
                  </a:lnTo>
                  <a:lnTo>
                    <a:pt x="6199" y="2767"/>
                  </a:lnTo>
                  <a:lnTo>
                    <a:pt x="6222" y="2743"/>
                  </a:lnTo>
                  <a:lnTo>
                    <a:pt x="6242" y="2717"/>
                  </a:lnTo>
                  <a:lnTo>
                    <a:pt x="6260" y="2689"/>
                  </a:lnTo>
                  <a:lnTo>
                    <a:pt x="6275" y="2661"/>
                  </a:lnTo>
                  <a:lnTo>
                    <a:pt x="6287" y="2629"/>
                  </a:lnTo>
                  <a:lnTo>
                    <a:pt x="6295" y="2596"/>
                  </a:lnTo>
                  <a:lnTo>
                    <a:pt x="6301" y="2562"/>
                  </a:lnTo>
                  <a:lnTo>
                    <a:pt x="6301" y="2527"/>
                  </a:lnTo>
                  <a:lnTo>
                    <a:pt x="6299" y="2490"/>
                  </a:lnTo>
                  <a:lnTo>
                    <a:pt x="6292" y="2452"/>
                  </a:lnTo>
                  <a:lnTo>
                    <a:pt x="6281" y="2414"/>
                  </a:lnTo>
                  <a:lnTo>
                    <a:pt x="6267" y="2373"/>
                  </a:lnTo>
                  <a:lnTo>
                    <a:pt x="6250" y="2332"/>
                  </a:lnTo>
                  <a:lnTo>
                    <a:pt x="6228" y="2289"/>
                  </a:lnTo>
                  <a:lnTo>
                    <a:pt x="6205" y="2246"/>
                  </a:lnTo>
                  <a:lnTo>
                    <a:pt x="6177" y="2202"/>
                  </a:lnTo>
                  <a:lnTo>
                    <a:pt x="6145" y="2157"/>
                  </a:lnTo>
                  <a:lnTo>
                    <a:pt x="6111" y="2111"/>
                  </a:lnTo>
                  <a:lnTo>
                    <a:pt x="6073" y="2064"/>
                  </a:lnTo>
                  <a:lnTo>
                    <a:pt x="6033" y="2018"/>
                  </a:lnTo>
                  <a:lnTo>
                    <a:pt x="5989" y="1969"/>
                  </a:lnTo>
                  <a:lnTo>
                    <a:pt x="5942" y="1921"/>
                  </a:lnTo>
                  <a:lnTo>
                    <a:pt x="5893" y="1872"/>
                  </a:lnTo>
                  <a:lnTo>
                    <a:pt x="5840" y="1822"/>
                  </a:lnTo>
                  <a:lnTo>
                    <a:pt x="5785" y="1772"/>
                  </a:lnTo>
                  <a:lnTo>
                    <a:pt x="5726" y="1721"/>
                  </a:lnTo>
                  <a:lnTo>
                    <a:pt x="5666" y="1670"/>
                  </a:lnTo>
                  <a:lnTo>
                    <a:pt x="5602" y="1620"/>
                  </a:lnTo>
                  <a:lnTo>
                    <a:pt x="5536" y="1569"/>
                  </a:lnTo>
                  <a:lnTo>
                    <a:pt x="5468" y="1517"/>
                  </a:lnTo>
                  <a:lnTo>
                    <a:pt x="5397" y="1465"/>
                  </a:lnTo>
                  <a:lnTo>
                    <a:pt x="5324" y="1413"/>
                  </a:lnTo>
                  <a:lnTo>
                    <a:pt x="5248" y="1362"/>
                  </a:lnTo>
                  <a:lnTo>
                    <a:pt x="5170" y="1310"/>
                  </a:lnTo>
                  <a:lnTo>
                    <a:pt x="5090" y="1258"/>
                  </a:lnTo>
                  <a:lnTo>
                    <a:pt x="5008" y="1207"/>
                  </a:lnTo>
                  <a:close/>
                </a:path>
              </a:pathLst>
            </a:custGeom>
            <a:solidFill>
              <a:srgbClr val="005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1029" name="Group 76">
            <a:extLst>
              <a:ext uri="{FF2B5EF4-FFF2-40B4-BE49-F238E27FC236}">
                <a16:creationId xmlns:a16="http://schemas.microsoft.com/office/drawing/2014/main" id="{D406CD5F-0042-495D-96C2-D020D2F8587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05368" y="309564"/>
            <a:ext cx="8295217" cy="314325"/>
            <a:chOff x="286" y="195"/>
            <a:chExt cx="3919" cy="198"/>
          </a:xfrm>
        </p:grpSpPr>
        <p:sp>
          <p:nvSpPr>
            <p:cNvPr id="1036" name="Line 77">
              <a:extLst>
                <a:ext uri="{FF2B5EF4-FFF2-40B4-BE49-F238E27FC236}">
                  <a16:creationId xmlns:a16="http://schemas.microsoft.com/office/drawing/2014/main" id="{621BD251-2398-4999-B9D9-DD869A7B073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86" y="196"/>
              <a:ext cx="1688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37" name="Line 78">
              <a:extLst>
                <a:ext uri="{FF2B5EF4-FFF2-40B4-BE49-F238E27FC236}">
                  <a16:creationId xmlns:a16="http://schemas.microsoft.com/office/drawing/2014/main" id="{821A4669-9DBA-408F-9AE8-6622379A0EB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1969" y="195"/>
              <a:ext cx="196" cy="196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38" name="Line 79">
              <a:extLst>
                <a:ext uri="{FF2B5EF4-FFF2-40B4-BE49-F238E27FC236}">
                  <a16:creationId xmlns:a16="http://schemas.microsoft.com/office/drawing/2014/main" id="{B2059340-E002-4895-9C76-6C0BB82E205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165" y="393"/>
              <a:ext cx="2040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1030" name="Group 80">
            <a:extLst>
              <a:ext uri="{FF2B5EF4-FFF2-40B4-BE49-F238E27FC236}">
                <a16:creationId xmlns:a16="http://schemas.microsoft.com/office/drawing/2014/main" id="{1128045D-2DE4-4272-A2A6-48B7F4BD0F6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11717" y="163513"/>
            <a:ext cx="11006667" cy="593725"/>
            <a:chOff x="289" y="103"/>
            <a:chExt cx="5200" cy="374"/>
          </a:xfrm>
        </p:grpSpPr>
        <p:sp>
          <p:nvSpPr>
            <p:cNvPr id="1033" name="Rectangle 81">
              <a:extLst>
                <a:ext uri="{FF2B5EF4-FFF2-40B4-BE49-F238E27FC236}">
                  <a16:creationId xmlns:a16="http://schemas.microsoft.com/office/drawing/2014/main" id="{805B8FD1-69DF-4973-BA44-50DE8BFD684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9" y="155"/>
              <a:ext cx="1879" cy="6"/>
            </a:xfrm>
            <a:prstGeom prst="rect">
              <a:avLst/>
            </a:prstGeom>
            <a:solidFill>
              <a:srgbClr val="FF6600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1034" name="Rectangle 82">
              <a:extLst>
                <a:ext uri="{FF2B5EF4-FFF2-40B4-BE49-F238E27FC236}">
                  <a16:creationId xmlns:a16="http://schemas.microsoft.com/office/drawing/2014/main" id="{24DC0414-648D-4F41-8D2E-BE7F3CC4B24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2700000">
              <a:off x="2113" y="287"/>
              <a:ext cx="374" cy="6"/>
            </a:xfrm>
            <a:prstGeom prst="rect">
              <a:avLst/>
            </a:prstGeom>
            <a:solidFill>
              <a:srgbClr val="FF6600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1035" name="Rectangle 83">
              <a:extLst>
                <a:ext uri="{FF2B5EF4-FFF2-40B4-BE49-F238E27FC236}">
                  <a16:creationId xmlns:a16="http://schemas.microsoft.com/office/drawing/2014/main" id="{BDC6CCC4-486F-4C3A-B0D3-A34CE98686A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31" y="423"/>
              <a:ext cx="3058" cy="6"/>
            </a:xfrm>
            <a:prstGeom prst="rect">
              <a:avLst/>
            </a:prstGeom>
            <a:solidFill>
              <a:srgbClr val="FF6600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/>
            </a:p>
          </p:txBody>
        </p:sp>
      </p:grpSp>
      <p:sp>
        <p:nvSpPr>
          <p:cNvPr id="1108" name="Rectangle 84">
            <a:extLst>
              <a:ext uri="{FF2B5EF4-FFF2-40B4-BE49-F238E27FC236}">
                <a16:creationId xmlns:a16="http://schemas.microsoft.com/office/drawing/2014/main" id="{3CC5E355-603D-443F-957A-34E9143C21C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211733" y="6553200"/>
            <a:ext cx="2406651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09" name="Rectangle 85">
            <a:extLst>
              <a:ext uri="{FF2B5EF4-FFF2-40B4-BE49-F238E27FC236}">
                <a16:creationId xmlns:a16="http://schemas.microsoft.com/office/drawing/2014/main" id="{205B69A9-E44C-49FD-84F9-BAFD5812BBA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20500" y="6553200"/>
            <a:ext cx="347133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800" smtClean="0">
                <a:latin typeface="+mn-lt"/>
              </a:defRPr>
            </a:lvl1pPr>
          </a:lstStyle>
          <a:p>
            <a:pPr>
              <a:defRPr/>
            </a:pPr>
            <a:fld id="{747D0E2D-6C0D-4CB2-83FD-284D185BDC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F0E70553-5ADF-2D80-19DB-29731F13A658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53059" y="6299694"/>
            <a:ext cx="2554307" cy="47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6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 i="1" kern="1200">
          <a:solidFill>
            <a:srgbClr val="00366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03663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03663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03663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03663"/>
          </a:solidFill>
          <a:latin typeface="Arial" panose="020B0604020202020204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03663"/>
          </a:solidFill>
          <a:latin typeface="Arial" panose="020B0604020202020204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03663"/>
          </a:solidFill>
          <a:latin typeface="Arial" panose="020B0604020202020204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03663"/>
          </a:solidFill>
          <a:latin typeface="Arial" panose="020B0604020202020204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03663"/>
          </a:solidFill>
          <a:latin typeface="Arial" panose="020B0604020202020204" pitchFamily="34" charset="0"/>
        </a:defRPr>
      </a:lvl9pPr>
    </p:titleStyle>
    <p:bodyStyle>
      <a:lvl1pPr marL="230188" indent="-230188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Clr>
          <a:srgbClr val="FF6600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FF6600"/>
        </a:buClr>
        <a:buFont typeface="Times New Roman" panose="02020603050405020304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FF6600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FF6600"/>
        </a:buClr>
        <a:buFont typeface="Times New Roman" panose="02020603050405020304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FF6600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29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30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31.emf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12" Type="http://schemas.openxmlformats.org/officeDocument/2006/relationships/image" Target="../media/image2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11" Type="http://schemas.openxmlformats.org/officeDocument/2006/relationships/image" Target="../media/image27.jpg"/><Relationship Id="rId5" Type="http://schemas.openxmlformats.org/officeDocument/2006/relationships/image" Target="../media/image24.jpeg"/><Relationship Id="rId10" Type="http://schemas.openxmlformats.org/officeDocument/2006/relationships/image" Target="../media/image28.png"/><Relationship Id="rId4" Type="http://schemas.openxmlformats.org/officeDocument/2006/relationships/image" Target="../media/image23.jpe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0728D5B2-2FF2-4A61-9EDE-AA3D50222DA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96393" y="1652583"/>
            <a:ext cx="8175795" cy="1517338"/>
          </a:xfrm>
        </p:spPr>
        <p:txBody>
          <a:bodyPr/>
          <a:lstStyle/>
          <a:p>
            <a:pPr algn="ctr"/>
            <a:r>
              <a:rPr lang="en-US" altLang="en-US" sz="2800" dirty="0"/>
              <a:t>Performance of Shrinkage Estimators for Bioburden Density Calculations in Planetary Protection Probabilistic Risk Assessment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3A8921CE-CB83-4422-8E91-E4BD2B6D619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181551" y="3364774"/>
            <a:ext cx="5775325" cy="1583231"/>
          </a:xfrm>
        </p:spPr>
        <p:txBody>
          <a:bodyPr/>
          <a:lstStyle/>
          <a:p>
            <a:pPr algn="ctr"/>
            <a:r>
              <a:rPr lang="en-US" dirty="0"/>
              <a:t>Andrei </a:t>
            </a:r>
            <a:r>
              <a:rPr lang="en-US" dirty="0" err="1"/>
              <a:t>Gribok</a:t>
            </a:r>
            <a:r>
              <a:rPr lang="en-US" baseline="30000" dirty="0" err="1"/>
              <a:t>a</a:t>
            </a:r>
            <a:r>
              <a:rPr lang="en-US" dirty="0"/>
              <a:t>, Arman </a:t>
            </a:r>
            <a:r>
              <a:rPr lang="en-US" dirty="0" err="1"/>
              <a:t>Seuylemezian</a:t>
            </a:r>
            <a:r>
              <a:rPr lang="en-US" baseline="30000" dirty="0" err="1"/>
              <a:t>b</a:t>
            </a:r>
            <a:endParaRPr lang="en-US" baseline="30000" dirty="0"/>
          </a:p>
          <a:p>
            <a:pPr algn="ctr"/>
            <a:br>
              <a:rPr lang="en-US" dirty="0"/>
            </a:br>
            <a:r>
              <a:rPr lang="en-US" b="0" baseline="30000" dirty="0"/>
              <a:t>a </a:t>
            </a:r>
            <a:r>
              <a:rPr lang="en-US" b="0" dirty="0"/>
              <a:t>Idaho National Laboratory, Idaho Falls, ID, USA</a:t>
            </a:r>
            <a:br>
              <a:rPr lang="en-US" b="0" dirty="0"/>
            </a:br>
            <a:r>
              <a:rPr lang="en-US" b="0" baseline="30000" dirty="0"/>
              <a:t>b </a:t>
            </a:r>
            <a:r>
              <a:rPr lang="en-US" b="0" dirty="0"/>
              <a:t>Jet Propulsion Laboratory, California Institute of Technology, Pasadena, CA, USA</a:t>
            </a:r>
            <a:endParaRPr lang="en-US" altLang="en-US" b="0" dirty="0"/>
          </a:p>
        </p:txBody>
      </p:sp>
      <p:sp>
        <p:nvSpPr>
          <p:cNvPr id="5125" name="Text Box 7">
            <a:extLst>
              <a:ext uri="{FF2B5EF4-FFF2-40B4-BE49-F238E27FC236}">
                <a16:creationId xmlns:a16="http://schemas.microsoft.com/office/drawing/2014/main" id="{7BE4282C-F733-44C0-ACAB-A789DA47A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8366" y="5302912"/>
            <a:ext cx="6669742" cy="103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Probabilistic Safety Assessment and Management conference (PSAM 16) </a:t>
            </a:r>
          </a:p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June  26-July 1, 2022</a:t>
            </a:r>
          </a:p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Honolulu,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O’ahu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Hawaii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USA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A5C44F-FB3B-054D-B94F-58794839B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237" y="116452"/>
            <a:ext cx="1511222" cy="12661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89C613-6D85-AD6E-66D0-4ED5E0105569}"/>
              </a:ext>
            </a:extLst>
          </p:cNvPr>
          <p:cNvSpPr txBox="1"/>
          <p:nvPr/>
        </p:nvSpPr>
        <p:spPr>
          <a:xfrm>
            <a:off x="8682169" y="386424"/>
            <a:ext cx="35098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Jet Propulsion Laboratory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California Institute of Technology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66314-E97C-4D93-5504-470853583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11" y="823019"/>
            <a:ext cx="10974916" cy="363537"/>
          </a:xfrm>
        </p:spPr>
        <p:txBody>
          <a:bodyPr/>
          <a:lstStyle/>
          <a:p>
            <a:pPr algn="ctr"/>
            <a:r>
              <a:rPr lang="en-US" dirty="0"/>
              <a:t>Zero Estimator for Gamma-Poisson Distribution Model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A72FAFC-BC82-B5B8-6319-86DB1067ABBF}"/>
                  </a:ext>
                </a:extLst>
              </p:cNvPr>
              <p:cNvSpPr txBox="1"/>
              <p:nvPr/>
            </p:nvSpPr>
            <p:spPr>
              <a:xfrm>
                <a:off x="703481" y="1691024"/>
                <a:ext cx="4434335" cy="8298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𝑀𝑆𝐸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𝑀𝐿𝐸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𝜆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𝑀𝐿𝐸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𝐸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𝜆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𝑀𝐿𝐸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𝑉𝑎𝑟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lim>
                      </m:limLow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𝑡𝑟𝑢𝑒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A72FAFC-BC82-B5B8-6319-86DB1067AB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481" y="1691024"/>
                <a:ext cx="4434335" cy="8298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5CECA4-793E-4CE1-E9CF-BB7DD0E19103}"/>
                  </a:ext>
                </a:extLst>
              </p:cNvPr>
              <p:cNvSpPr txBox="1"/>
              <p:nvPr/>
            </p:nvSpPr>
            <p:spPr>
              <a:xfrm>
                <a:off x="647030" y="2673059"/>
                <a:ext cx="5395495" cy="704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𝑀𝑆𝐸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𝐸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[0]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𝑉𝑎𝑟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acc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lim>
                      </m:limLow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[0]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𝑡𝑟𝑢𝑒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groupChr>
                        </m:e>
                        <m:li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𝐵𝑖𝑎𝑠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lim>
                      </m:limLow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𝑡𝑟𝑢𝑒</m:t>
                              </m:r>
                            </m:sub>
                          </m:sSub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5CECA4-793E-4CE1-E9CF-BB7DD0E19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030" y="2673059"/>
                <a:ext cx="5395495" cy="704552"/>
              </a:xfrm>
              <a:prstGeom prst="rect">
                <a:avLst/>
              </a:prstGeom>
              <a:blipFill>
                <a:blip r:embed="rId4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12948F-9C1B-294B-BC0B-CC733EA78979}"/>
                  </a:ext>
                </a:extLst>
              </p:cNvPr>
              <p:cNvSpPr txBox="1"/>
              <p:nvPr/>
            </p:nvSpPr>
            <p:spPr>
              <a:xfrm>
                <a:off x="561147" y="3608802"/>
                <a:ext cx="5395495" cy="6365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𝑡𝑟𝑢𝑒</m:t>
                              </m:r>
                            </m:sub>
                          </m:sSub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𝑡𝑟𝑢𝑒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𝑡𝑟𝑢𝑒</m:t>
                          </m:r>
                        </m:sub>
                      </m:sSub>
                      <m:r>
                        <a:rPr lang="en-US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𝑡𝑟𝑢𝑒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𝑡𝑟𝑢𝑒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𝑡𝑟𝑢𝑒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12948F-9C1B-294B-BC0B-CC733EA789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47" y="3608802"/>
                <a:ext cx="5395495" cy="6365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0909462-4EF5-FC5A-8299-26CE5B6CACFE}"/>
                  </a:ext>
                </a:extLst>
              </p:cNvPr>
              <p:cNvSpPr txBox="1"/>
              <p:nvPr/>
            </p:nvSpPr>
            <p:spPr>
              <a:xfrm>
                <a:off x="647030" y="4476578"/>
                <a:ext cx="1903278" cy="1434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&lt;1,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𝑡𝑟𝑢𝑒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𝑡𝑟𝑢𝑒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&gt;1,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𝑡𝑟𝑢𝑒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0909462-4EF5-FC5A-8299-26CE5B6CA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030" y="4476578"/>
                <a:ext cx="1903278" cy="14341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B943C9F5-E117-F8D9-E8B8-BCCF904B47F8}"/>
              </a:ext>
            </a:extLst>
          </p:cNvPr>
          <p:cNvGrpSpPr/>
          <p:nvPr/>
        </p:nvGrpSpPr>
        <p:grpSpPr>
          <a:xfrm>
            <a:off x="7609583" y="4113069"/>
            <a:ext cx="3477127" cy="2482725"/>
            <a:chOff x="4963027" y="4607693"/>
            <a:chExt cx="3757863" cy="281839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0462157-84FC-7578-E897-A61451FDD8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63027" y="4607693"/>
              <a:ext cx="3757863" cy="281839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93FEB04-50FD-EF0E-3775-A2941517597B}"/>
                    </a:ext>
                  </a:extLst>
                </p:cNvPr>
                <p:cNvSpPr txBox="1"/>
                <p:nvPr/>
              </p:nvSpPr>
              <p:spPr>
                <a:xfrm>
                  <a:off x="5863615" y="5476316"/>
                  <a:ext cx="1275828" cy="31445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b="0" dirty="0"/>
                    <a:t>E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=0.25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93FEB04-50FD-EF0E-3775-A294151759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3615" y="5476316"/>
                  <a:ext cx="1275828" cy="314450"/>
                </a:xfrm>
                <a:prstGeom prst="rect">
                  <a:avLst/>
                </a:prstGeom>
                <a:blipFill>
                  <a:blip r:embed="rId8"/>
                  <a:stretch>
                    <a:fillRect l="-12371" t="-28261" r="-3093" b="-5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6A80C547-E436-3C1C-04B7-25B4CF32B9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09583" y="1579054"/>
            <a:ext cx="3378687" cy="25340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D0BF280-7EFB-DFAF-C376-D84C525ED7E7}"/>
                  </a:ext>
                </a:extLst>
              </p:cNvPr>
              <p:cNvSpPr txBox="1"/>
              <p:nvPr/>
            </p:nvSpPr>
            <p:spPr>
              <a:xfrm>
                <a:off x="8322143" y="2396060"/>
                <a:ext cx="13087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/>
                  <a:t>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=0.002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D0BF280-7EFB-DFAF-C376-D84C525ED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2143" y="2396060"/>
                <a:ext cx="1308756" cy="276999"/>
              </a:xfrm>
              <a:prstGeom prst="rect">
                <a:avLst/>
              </a:prstGeom>
              <a:blipFill>
                <a:blip r:embed="rId10"/>
                <a:stretch>
                  <a:fillRect l="-10698" t="-28889" r="-3256" b="-5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4201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C4B96-8556-4849-A371-BFC5A8976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6418"/>
            <a:ext cx="10515600" cy="732508"/>
          </a:xfrm>
        </p:spPr>
        <p:txBody>
          <a:bodyPr/>
          <a:lstStyle/>
          <a:p>
            <a:pPr algn="ctr"/>
            <a:r>
              <a:rPr lang="en-US" dirty="0"/>
              <a:t>Bias-Variance Decomposition-Posterior Mean Estimator (James-Stein), Borrowing Information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76F003-7BDD-4B12-9005-FF29D798E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7652" y="3104609"/>
            <a:ext cx="4177082" cy="33669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F9F6BA5-EDBB-42E5-A3AF-61747451221E}"/>
                  </a:ext>
                </a:extLst>
              </p:cNvPr>
              <p:cNvSpPr txBox="1"/>
              <p:nvPr/>
            </p:nvSpPr>
            <p:spPr>
              <a:xfrm>
                <a:off x="636122" y="1842373"/>
                <a:ext cx="11454064" cy="10366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𝐽𝑆</m:t>
                              </m:r>
                            </m:sub>
                          </m:sSub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𝑝𝑟𝑖𝑜𝑟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𝑝𝑟𝑖𝑜𝑟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den>
                          </m:f>
                        </m:e>
                      </m:d>
                      <m:r>
                        <a:rPr lang="en-US" b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en-US" b="1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den>
                          </m:f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−</m:t>
                          </m:r>
                          <m:limLow>
                            <m:limLow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f>
                                    <m:fPr>
                                      <m:ctrlPr>
                                        <a:rPr lang="en-US" b="1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𝜶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𝒑𝒓𝒊𝒐𝒓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𝜷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𝒑𝒓𝒊𝒐𝒓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groupChr>
                            </m:e>
                            <m:lim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𝒑𝒓𝒊𝒐𝒓</m:t>
                                  </m:r>
                                </m:sub>
                              </m:s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𝝀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𝑝𝑟𝑖𝑜𝑟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𝑝𝑟𝑖𝑜𝑟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𝑝𝑟𝑖𝑜𝑟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𝑝𝑟𝑖𝑜𝑟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F9F6BA5-EDBB-42E5-A3AF-6174745122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22" y="1842373"/>
                <a:ext cx="11454064" cy="10366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84CB179-A685-46E6-8C44-6687D8C59AEF}"/>
                  </a:ext>
                </a:extLst>
              </p:cNvPr>
              <p:cNvSpPr txBox="1"/>
              <p:nvPr/>
            </p:nvSpPr>
            <p:spPr>
              <a:xfrm>
                <a:off x="1136264" y="4511575"/>
                <a:ext cx="2102851" cy="526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𝑝𝑟𝑖𝑜𝑟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𝑝𝑟𝑖𝑜𝑟</m:t>
                              </m:r>
                            </m:sub>
                          </m:sSub>
                        </m:den>
                      </m:f>
                      <m:r>
                        <a:rPr lang="en-US" sz="1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33.3</m:t>
                      </m:r>
                      <m:r>
                        <a:rPr lang="en-US" sz="1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CFUs</m:t>
                      </m:r>
                      <m:r>
                        <a:rPr lang="en-US" sz="1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84CB179-A685-46E6-8C44-6687D8C59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264" y="4511575"/>
                <a:ext cx="2102851" cy="526683"/>
              </a:xfrm>
              <a:prstGeom prst="rect">
                <a:avLst/>
              </a:prstGeom>
              <a:blipFill>
                <a:blip r:embed="rId6"/>
                <a:stretch>
                  <a:fillRect b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009682-BD14-4F95-96B3-212420CE383F}"/>
                  </a:ext>
                </a:extLst>
              </p:cNvPr>
              <p:cNvSpPr txBox="1"/>
              <p:nvPr/>
            </p:nvSpPr>
            <p:spPr>
              <a:xfrm>
                <a:off x="1136264" y="5319127"/>
                <a:ext cx="189430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𝑡𝑟𝑢𝑒</m:t>
                          </m:r>
                        </m:sub>
                      </m:sSub>
                      <m:r>
                        <a:rPr lang="en-US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=50 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CFUs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009682-BD14-4F95-96B3-212420CE38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264" y="5319127"/>
                <a:ext cx="1894302" cy="307777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B3C30EF-E118-0569-0787-DDC2AB867799}"/>
                  </a:ext>
                </a:extLst>
              </p:cNvPr>
              <p:cNvSpPr txBox="1"/>
              <p:nvPr/>
            </p:nvSpPr>
            <p:spPr>
              <a:xfrm>
                <a:off x="838200" y="3104610"/>
                <a:ext cx="6095158" cy="8629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𝑀𝑆𝐸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𝐽𝑆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𝑡𝑟𝑢𝑒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𝑡𝑟𝑢𝑒</m:t>
                                      </m:r>
                                    </m:sub>
                                  </m:s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  <m:t>𝑝𝑟𝑖𝑜𝑟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US" b="0" i="1">
                                              <a:latin typeface="Cambria Math" panose="02040503050406030204" pitchFamily="18" charset="0"/>
                                            </a:rPr>
                                            <m:t>𝑝𝑟𝑖𝑜𝑟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B3C30EF-E118-0569-0787-DDC2AB8677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104610"/>
                <a:ext cx="6095158" cy="8629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592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2F38D-0D4A-E8D9-F778-8749E0DAE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197" y="846594"/>
            <a:ext cx="10515600" cy="366254"/>
          </a:xfrm>
        </p:spPr>
        <p:txBody>
          <a:bodyPr/>
          <a:lstStyle/>
          <a:p>
            <a:pPr algn="ctr"/>
            <a:r>
              <a:rPr lang="en-US" dirty="0"/>
              <a:t>Evaluating the Performance of Shrinkage Estimators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CC1A59-51C3-689F-FB27-A7CF16B22D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/>
              <a:t>Poolable</a:t>
            </a:r>
            <a:r>
              <a:rPr lang="en-US" dirty="0"/>
              <a:t> Data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9B8B76FD-9B1B-00E6-325F-1A52D13094E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prior work, it was established that the bioburden density ranges from </a:t>
                </a:r>
                <a:r>
                  <a:rPr lang="en-US" sz="1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 CFU/m</a:t>
                </a:r>
                <a:r>
                  <a:rPr lang="en-US" sz="14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 </a:t>
                </a:r>
                <a:r>
                  <a:rPr lang="en-US" sz="1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to 2,000 CFUs/m</a:t>
                </a:r>
                <a:r>
                  <a:rPr lang="en-US" sz="14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1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simulate 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poolable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data, a vector of equally spaced </a:t>
                </a:r>
                <a:r>
                  <a:rPr lang="en-US" sz="140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sz="1400" baseline="-2500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true</a:t>
                </a:r>
                <a:r>
                  <a:rPr lang="en-US" sz="1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was created. </a:t>
                </a:r>
              </a:p>
              <a:p>
                <a:r>
                  <a:rPr lang="en-US" sz="1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Having fixed the exposure value (either swab or wipe) for each </a:t>
                </a:r>
                <a:r>
                  <a:rPr lang="en-US" sz="140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sz="1400" baseline="-2500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true</a:t>
                </a:r>
                <a:r>
                  <a:rPr lang="en-US" sz="1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100 Poisson variables were generated. </a:t>
                </a:r>
              </a:p>
              <a:p>
                <a:r>
                  <a:rPr lang="en-US" sz="1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Nine different estimators were applied to each generated sample of the Poisson variable.</a:t>
                </a:r>
              </a:p>
              <a:p>
                <a:r>
                  <a:rPr lang="en-US" sz="1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For each estimator, the average MSE was calculated per: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𝑅𝑖𝑠𝑘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𝑀𝑆𝐸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𝑡𝑟𝑢𝑒</m:t>
                                      </m:r>
                                    </m:sub>
                                  </m:s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m:rPr>
                              <m:nor/>
                            </m:rPr>
                            <a:rPr lang="en-US" sz="1400" dirty="0"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14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The average MSE was plotted as a function of </a:t>
                </a:r>
                <a:r>
                  <a:rPr lang="en-US" sz="140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sz="1400" baseline="-2500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true</a:t>
                </a:r>
                <a:r>
                  <a:rPr lang="en-US" sz="1400" baseline="-25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US" sz="14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9B8B76FD-9B1B-00E6-325F-1A52D13094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009" t="-2318" r="-1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E3F1C9B-10FE-B9DE-8407-8D312F4A9D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Non-</a:t>
            </a:r>
            <a:r>
              <a:rPr lang="en-US" dirty="0" err="1"/>
              <a:t>poolable</a:t>
            </a:r>
            <a:r>
              <a:rPr lang="en-US" dirty="0"/>
              <a:t>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E02729D-7319-67EA-2E10-68DA4A10B964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/>
            <p:txBody>
              <a:bodyPr/>
              <a:lstStyle/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Since there is no single </a:t>
                </a:r>
                <a:r>
                  <a:rPr lang="en-US" sz="140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sz="1400" baseline="-2500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true</a:t>
                </a:r>
                <a:r>
                  <a:rPr lang="en-US" sz="1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in this case, 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treated the equally spaced vector of true 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λs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as the vector of means of a gamma distribution with a variance of 10</a:t>
                </a:r>
                <a:r>
                  <a:rPr lang="en-US" sz="1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which is approximately the variance of the population variability for bioburden data. </a:t>
                </a:r>
              </a:p>
              <a:p>
                <a:r>
                  <a:rPr lang="en-US" sz="1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For each estimator, the average MSE was calculated per:</a:t>
                </a:r>
              </a:p>
              <a:p>
                <a:endParaRPr lang="en-US" sz="14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𝑅𝑖𝑠𝑘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𝑀𝑆𝐸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sz="1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2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𝑡𝑟𝑢𝑒</m:t>
                                      </m:r>
                                    </m:sup>
                                  </m:sSub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30188" marR="0" lvl="0" indent="-230188" algn="l" defTabSz="914400" rtl="0" eaLnBrk="0" fontAlgn="base" latinLnBrk="0" hangingPunct="0">
                  <a:lnSpc>
                    <a:spcPct val="8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FF6600"/>
                  </a:buClr>
                  <a:buSzTx/>
                  <a:buFontTx/>
                  <a:buChar char="•"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The average MSE was  plotted as a function of </a:t>
                </a:r>
                <a:r>
                  <a:rPr kumimoji="0" lang="en-US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λ</a:t>
                </a:r>
                <a:r>
                  <a:rPr kumimoji="0" lang="en-US" sz="14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true</a:t>
                </a:r>
                <a:r>
                  <a:rPr kumimoji="0" lang="en-US" sz="14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which is the mean of a gamma distribution.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E02729D-7319-67EA-2E10-68DA4A10B9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4"/>
                <a:stretch>
                  <a:fillRect l="-2000" t="-2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6086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A69EC-14A2-680D-4DC1-9CD346FD0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80" y="741999"/>
            <a:ext cx="10974916" cy="363537"/>
          </a:xfrm>
        </p:spPr>
        <p:txBody>
          <a:bodyPr/>
          <a:lstStyle/>
          <a:p>
            <a:pPr algn="ctr"/>
            <a:r>
              <a:rPr lang="en-US" dirty="0"/>
              <a:t>Nine  Estimators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FE3679F-898A-338C-23E7-48FB8834D222}"/>
                  </a:ext>
                </a:extLst>
              </p:cNvPr>
              <p:cNvSpPr txBox="1"/>
              <p:nvPr/>
            </p:nvSpPr>
            <p:spPr>
              <a:xfrm>
                <a:off x="2982964" y="1235327"/>
                <a:ext cx="6313436" cy="40211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 indent="-2286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9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9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9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𝑀𝐿𝐸</m:t>
                        </m:r>
                      </m:sup>
                    </m:sSubSup>
                    <m:r>
                      <a:rPr lang="en-US" sz="90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9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90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00" b="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9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9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90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900" i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sz="900" dirty="0"/>
              </a:p>
              <a:p>
                <a:pPr marL="228600" indent="-2286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9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9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9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sz="9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900" b="0" i="0" smtClean="0"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sz="90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900" i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sz="900" dirty="0"/>
              </a:p>
              <a:p>
                <a:pPr marL="228600" indent="-2286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9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9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9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en-US" sz="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𝑝𝑜𝑜𝑙𝑒𝑑</m:t>
                        </m:r>
                      </m:sub>
                      <m:sup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𝑀𝐿𝐸</m:t>
                        </m:r>
                      </m:sup>
                    </m:sSubSup>
                    <m:r>
                      <a:rPr lang="en-US" sz="90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9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ctrlPr>
                              <a:rPr lang="en-US" sz="9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9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900" i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9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9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9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9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limLoc m:val="undOvr"/>
                            <m:ctrlPr>
                              <a:rPr lang="en-US" sz="9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9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900" i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9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9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9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9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den>
                    </m:f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90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900" i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sz="900" dirty="0"/>
              </a:p>
              <a:p>
                <a:pPr marL="228600" indent="-228600">
                  <a:buFont typeface="+mj-lt"/>
                  <a:buAutoNum type="arabicPeriod"/>
                </a:pPr>
                <a:endParaRPr lang="en-US" sz="900" dirty="0"/>
              </a:p>
              <a:p>
                <a:pPr marL="228600" indent="-228600">
                  <a:buFont typeface="+mj-lt"/>
                  <a:buAutoNum type="arabicPeriod"/>
                </a:pPr>
                <a:endParaRPr lang="en-US" sz="900" dirty="0"/>
              </a:p>
              <a:p>
                <a:pPr marL="228600" indent="-2286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9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9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9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en-US" sz="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𝐸𝐵</m:t>
                        </m:r>
                        <m:r>
                          <a:rPr lang="en-US" sz="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𝑀𝑂𝑀</m:t>
                        </m:r>
                      </m:sup>
                    </m:sSubSup>
                    <m:r>
                      <a:rPr lang="en-US" sz="9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9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9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900" i="1" smtClean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9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900" b="0" i="1" smtClean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9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9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9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900" b="0" i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sz="9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900" b="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900" b="0" i="0">
                        <a:latin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9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9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900" i="1" smtClean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9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900" b="0" i="1" smtClean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9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9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9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r>
                          <a:rPr lang="en-US" sz="900" b="0" i="0">
                            <a:latin typeface="Cambria Math" panose="02040503050406030204" pitchFamily="18" charset="0"/>
                          </a:rPr>
                          <m:t>−</m:t>
                        </m:r>
                        <m:limLow>
                          <m:limLowPr>
                            <m:ctrlPr>
                              <a:rPr lang="en-US" sz="90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groupChr>
                              <m:groupChrPr>
                                <m:chr m:val="⏟"/>
                                <m:ctrlPr>
                                  <a:rPr lang="en-US" sz="900" i="1" smtClean="0">
                                    <a:latin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f>
                                  <m:fPr>
                                    <m:ctrlPr>
                                      <a:rPr lang="en-US" sz="9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9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900" b="0" i="1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sz="900" b="0" i="1" smtClean="0">
                                            <a:latin typeface="Cambria Math" panose="02040503050406030204" pitchFamily="18" charset="0"/>
                                          </a:rPr>
                                          <m:t>𝑀𝑂𝑀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9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900" b="0" i="1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n-US" sz="900" b="0" i="1" smtClean="0">
                                            <a:latin typeface="Cambria Math" panose="02040503050406030204" pitchFamily="18" charset="0"/>
                                          </a:rPr>
                                          <m:t>𝑀𝑂𝑀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groupChr>
                          </m:e>
                          <m:lim>
                            <m:sSub>
                              <m:sSubPr>
                                <m:ctrlPr>
                                  <a:rPr lang="en-US" sz="9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9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900" b="0" i="1" smtClean="0">
                                    <a:latin typeface="Cambria Math" panose="02040503050406030204" pitchFamily="18" charset="0"/>
                                  </a:rPr>
                                  <m:t>𝑝𝑟𝑖𝑜𝑟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9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9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d>
                          </m:lim>
                        </m:limLow>
                      </m:e>
                    </m:d>
                    <m:r>
                      <a:rPr lang="en-US" sz="9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9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900" b="0" i="1" smtClean="0">
                                <a:latin typeface="Cambria Math" panose="02040503050406030204" pitchFamily="18" charset="0"/>
                              </a:rPr>
                              <m:t>𝑀𝑂𝑀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sz="90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en-US" sz="90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900" b="0" i="1" smtClean="0">
                                <a:latin typeface="Cambria Math" panose="02040503050406030204" pitchFamily="18" charset="0"/>
                              </a:rPr>
                              <m:t>𝑀𝑂𝑀</m:t>
                            </m:r>
                          </m:sub>
                        </m:sSub>
                      </m:den>
                    </m:f>
                    <m:r>
                      <a:rPr lang="en-US" sz="900">
                        <a:latin typeface="Cambria Math" panose="02040503050406030204" pitchFamily="18" charset="0"/>
                      </a:rPr>
                      <m:t>≤1</m:t>
                    </m:r>
                    <m:r>
                      <a:rPr lang="en-US" sz="9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90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sz="900" dirty="0"/>
              </a:p>
              <a:p>
                <a:pPr marL="228600" indent="-2286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9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9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9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𝐶𝑍</m:t>
                        </m:r>
                      </m:sup>
                    </m:sSubSup>
                    <m:r>
                      <a:rPr lang="en-US" sz="90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9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9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9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9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sz="900" i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9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900" i="1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sz="900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9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900" i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9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en-US" sz="9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9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9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9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9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9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9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900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9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US" sz="900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9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900" i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nary>
                      </m:den>
                    </m:f>
                    <m:r>
                      <a:rPr lang="en-US" sz="900" i="0">
                        <a:latin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9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9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9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9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9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9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9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9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900" i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900" i="0">
                        <a:latin typeface="Cambria Math" panose="02040503050406030204" pitchFamily="18" charset="0"/>
                      </a:rPr>
                      <m:t>=1,…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l-GR" sz="900" i="1">
                        <a:latin typeface="Cambria Math" panose="02040503050406030204" pitchFamily="18" charset="0"/>
                      </a:rPr>
                      <m:t>0≤</m:t>
                    </m:r>
                    <m:r>
                      <a:rPr lang="el-GR" sz="900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l-GR" sz="9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900" dirty="0"/>
              </a:p>
              <a:p>
                <a:pPr marL="228600" indent="-2286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9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9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9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𝑃𝑒𝑛𝑔</m:t>
                        </m:r>
                      </m:sup>
                    </m:sSubSup>
                    <m:r>
                      <a:rPr lang="en-US" sz="90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9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9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9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9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sz="900" i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9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9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9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9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9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9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9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900" i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900" i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</m:e>
                          <m:sub>
                            <m:r>
                              <a:rPr lang="en-US" sz="900" i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9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9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den>
                    </m:f>
                    <m:r>
                      <a:rPr lang="en-US" sz="900" i="0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9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9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9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9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9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9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9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9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900" i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90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900" i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𝑁</m:t>
                    </m:r>
                    <m:r>
                      <m:rPr>
                        <m:nor/>
                      </m:rPr>
                      <a:rPr lang="en-US" sz="900" b="0" i="0" smtClean="0">
                        <a:latin typeface="Cambria Math" panose="02040503050406030204" pitchFamily="18" charset="0"/>
                      </a:rPr>
                      <m:t> ,</m:t>
                    </m:r>
                    <m:r>
                      <m:rPr>
                        <m:nor/>
                      </m:rPr>
                      <a:rPr lang="en-US" sz="90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where</m:t>
                    </m:r>
                    <m:r>
                      <m:rPr>
                        <m:nor/>
                      </m:rPr>
                      <a:rPr lang="en-US" sz="90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90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sz="900" baseline="-2500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0 </m:t>
                    </m:r>
                    <m:r>
                      <m:rPr>
                        <m:nor/>
                      </m:rPr>
                      <a:rPr lang="en-US" sz="90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is</m:t>
                    </m:r>
                    <m:r>
                      <m:rPr>
                        <m:nor/>
                      </m:rPr>
                      <a:rPr lang="en-US" sz="90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90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the</m:t>
                    </m:r>
                    <m:r>
                      <m:rPr>
                        <m:nor/>
                      </m:rPr>
                      <a:rPr lang="en-US" sz="90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90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number</m:t>
                    </m:r>
                    <m:r>
                      <m:rPr>
                        <m:nor/>
                      </m:rPr>
                      <a:rPr lang="en-US" sz="90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90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of</m:t>
                    </m:r>
                    <m:r>
                      <m:rPr>
                        <m:nor/>
                      </m:rPr>
                      <a:rPr lang="en-US" sz="90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90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observations</m:t>
                    </m:r>
                    <m:r>
                      <m:rPr>
                        <m:nor/>
                      </m:rPr>
                      <a:rPr lang="en-US" sz="90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90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equal</m:t>
                    </m:r>
                    <m:r>
                      <m:rPr>
                        <m:nor/>
                      </m:rPr>
                      <a:rPr lang="en-US" sz="90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90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to</m:t>
                    </m:r>
                    <m:r>
                      <m:rPr>
                        <m:nor/>
                      </m:rPr>
                      <a:rPr lang="en-US" sz="90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90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zero</m:t>
                    </m:r>
                    <m:r>
                      <m:rPr>
                        <m:nor/>
                      </m:rPr>
                      <a:rPr lang="en-US" sz="90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sz="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9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9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  <m:r>
                              <a:rPr lang="en-US" sz="9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9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9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9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9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9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e>
                      <m:sub>
                        <m:r>
                          <a:rPr lang="en-US" sz="9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</m:sub>
                    </m:sSub>
                    <m:r>
                      <a:rPr lang="en-US" sz="9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90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maximum</m:t>
                    </m:r>
                    <m:r>
                      <m:rPr>
                        <m:nor/>
                      </m:rPr>
                      <a:rPr lang="en-US" sz="90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90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of</m:t>
                    </m:r>
                    <m:r>
                      <m:rPr>
                        <m:nor/>
                      </m:rPr>
                      <a:rPr lang="en-US" sz="90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0 </m:t>
                    </m:r>
                    <m:r>
                      <m:rPr>
                        <m:nor/>
                      </m:rPr>
                      <a:rPr lang="en-US" sz="90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and</m:t>
                    </m:r>
                    <m:d>
                      <m:dPr>
                        <m:ctrlPr>
                          <a:rPr lang="en-US" sz="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  <m:r>
                          <a:rPr lang="en-US" sz="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9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9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en-US" sz="9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  <m:d>
                      <m:dPr>
                        <m:ctrlPr>
                          <a:rPr lang="en-US" sz="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9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9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9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9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9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9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9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9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en-US" sz="9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9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f>
                          <m:fPr>
                            <m:ctrlPr>
                              <a:rPr lang="en-US" sz="9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9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9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9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9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9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9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sup>
                      <m:e>
                        <m:f>
                          <m:fPr>
                            <m:ctrlPr>
                              <a:rPr lang="en-US" sz="9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9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9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den>
                        </m:f>
                      </m:e>
                    </m:nary>
                    <m:r>
                      <a:rPr lang="en-US" sz="9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90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sz="900" baseline="-2500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US" sz="90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=1, 2,…,</m:t>
                    </m:r>
                    <m:r>
                      <m:rPr>
                        <m:nor/>
                      </m:rPr>
                      <a:rPr lang="en-US" sz="900" b="0" i="0" smtClean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;</m:t>
                    </m:r>
                    <m:r>
                      <m:rPr>
                        <m:nor/>
                      </m:rPr>
                      <a:rPr lang="en-US" sz="90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h</m:t>
                    </m:r>
                    <m:r>
                      <m:rPr>
                        <m:nor/>
                      </m:rPr>
                      <a:rPr lang="en-US" sz="90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(0)=0,</m:t>
                    </m:r>
                    <m:r>
                      <a:rPr lang="en-US" sz="9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 </m:t>
                    </m:r>
                    <m:sSub>
                      <m:sSubPr>
                        <m:ctrlPr>
                          <a:rPr lang="en-US" sz="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  <m:r>
                      <a:rPr lang="en-US" sz="9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en-US" sz="9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9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en-US" sz="9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9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9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9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9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9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9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9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9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9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nary>
                    <m:r>
                      <m:rPr>
                        <m:nor/>
                      </m:rPr>
                      <a:rPr lang="en-US" sz="900" b="0" i="0" smtClean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 </m:t>
                    </m:r>
                  </m:oMath>
                </a14:m>
                <a:endParaRPr lang="en-US" sz="900" dirty="0"/>
              </a:p>
              <a:p>
                <a:pPr marL="228600" indent="-2286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9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9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9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𝑃𝑒𝑛𝑔</m:t>
                        </m:r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</m:sup>
                    </m:sSubSup>
                    <m:r>
                      <a:rPr lang="en-US" sz="90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9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9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9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9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sz="900" i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9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9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9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9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9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9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9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900" i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900" i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</m:e>
                          <m:sub>
                            <m:r>
                              <a:rPr lang="en-US" sz="900" i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9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9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sz="900" i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9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900" i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sz="900" i="0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9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9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9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9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9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9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9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9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900" i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900" i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90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if</m:t>
                    </m:r>
                    <m:r>
                      <m:rPr>
                        <m:nor/>
                      </m:rPr>
                      <a:rPr lang="en-US" sz="90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sSub>
                      <m:sSubPr>
                        <m:ctrlPr>
                          <a:rPr lang="en-US" sz="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en-US" sz="90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=1, 2,…, </m:t>
                    </m:r>
                    <m:r>
                      <m:rPr>
                        <m:nor/>
                      </m:rPr>
                      <a:rPr lang="en-US" sz="90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or</m:t>
                    </m:r>
                    <m:r>
                      <m:rPr>
                        <m:nor/>
                      </m:rPr>
                      <a:rPr lang="en-US" sz="90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90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minimum</m:t>
                    </m:r>
                    <m:r>
                      <m:rPr>
                        <m:nor/>
                      </m:rPr>
                      <a:rPr lang="en-US" sz="900" b="0" i="0" smtClean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{</m:t>
                    </m:r>
                    <m:f>
                      <m:fPr>
                        <m:ctrlPr>
                          <a:rPr lang="en-US" sz="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9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9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  <m:r>
                                  <a:rPr lang="en-US" sz="9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9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9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9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9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e>
                            </m:d>
                          </m:e>
                          <m:sub>
                            <m:r>
                              <a:rPr lang="en-US" sz="9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9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sz="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9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sz="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1−</m:t>
                    </m:r>
                    <m:f>
                      <m:fPr>
                        <m:ctrlPr>
                          <a:rPr lang="en-US" sz="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9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9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  <m:r>
                                  <a:rPr lang="en-US" sz="9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9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9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9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9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e>
                            </m:d>
                          </m:e>
                          <m:sub>
                            <m:r>
                              <a:rPr lang="en-US" sz="9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9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sz="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9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m:rPr>
                        <m:nor/>
                      </m:rPr>
                      <a:rPr lang="en-US" sz="90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}, </m:t>
                    </m:r>
                    <m:r>
                      <m:rPr>
                        <m:nor/>
                      </m:rPr>
                      <a:rPr lang="en-US" sz="90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if</m:t>
                    </m:r>
                    <m:r>
                      <m:rPr>
                        <m:nor/>
                      </m:rPr>
                      <a:rPr lang="en-US" sz="90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sSub>
                      <m:sSubPr>
                        <m:ctrlPr>
                          <a:rPr lang="en-US" sz="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en-US" sz="90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=0</m:t>
                    </m:r>
                  </m:oMath>
                </a14:m>
                <a:endParaRPr lang="en-US" sz="900" dirty="0"/>
              </a:p>
              <a:p>
                <a:pPr marL="228600" indent="-228600">
                  <a:buFont typeface="+mj-lt"/>
                  <a:buAutoNum type="arabicPeriod"/>
                </a:pPr>
                <a:endParaRPr lang="en-US" sz="900" dirty="0"/>
              </a:p>
              <a:p>
                <a:pPr marL="228600" indent="-2286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9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9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9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𝑇𝑠𝑢𝑖</m:t>
                        </m:r>
                      </m:sup>
                    </m:sSubSup>
                    <m:r>
                      <a:rPr lang="en-US" sz="90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9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9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9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9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sz="900" i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9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900" i="1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sz="9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9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sz="9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9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den>
                    </m:f>
                    <m:r>
                      <a:rPr lang="en-US" sz="900" i="0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9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9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9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9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9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9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9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9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900" i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900" i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9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90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where</m:t>
                    </m:r>
                    <m:r>
                      <m:rPr>
                        <m:nor/>
                      </m:rPr>
                      <a:rPr lang="en-US" sz="90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</m:t>
                    </m:r>
                    <m:d>
                      <m:dPr>
                        <m:ctrlPr>
                          <a:rPr lang="en-US" sz="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9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9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9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9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9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9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9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  <m:d>
                      <m:dPr>
                        <m:ctrlPr>
                          <a:rPr lang="en-US" sz="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9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9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9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9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9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9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9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90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, </m:t>
                    </m:r>
                    <m:sSub>
                      <m:sSubPr>
                        <m:ctrlPr>
                          <a:rPr lang="en-US" sz="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</m:sub>
                    </m:sSub>
                    <m:r>
                      <a:rPr lang="en-US" sz="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en-US" sz="9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en-US" sz="9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9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9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9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9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9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9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9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9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9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9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nary>
                    <m:r>
                      <m:rPr>
                        <m:nor/>
                      </m:rPr>
                      <a:rPr lang="en-US" sz="90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, </m:t>
                    </m:r>
                    <m:r>
                      <a:rPr lang="en-US" sz="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𝑟</m:t>
                    </m:r>
                    <m:d>
                      <m:dPr>
                        <m:ctrlPr>
                          <a:rPr lang="en-US" sz="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</m:d>
                    <m:r>
                      <a:rPr lang="en-US" sz="9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  <m:r>
                          <a:rPr lang="en-US" sz="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nary>
                          <m:naryPr>
                            <m:chr m:val="∑"/>
                            <m:limLoc m:val="undOvr"/>
                            <m:ctrlPr>
                              <a:rPr lang="en-US" sz="9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9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9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9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9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9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9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9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</m:e>
                        </m:nary>
                        <m:r>
                          <a:rPr lang="en-US" sz="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b>
                        <m:r>
                          <a:rPr lang="en-US" sz="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</m:sub>
                    </m:sSub>
                    <m:r>
                      <m:rPr>
                        <m:nor/>
                      </m:rPr>
                      <a:rPr lang="en-US" sz="90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, </m:t>
                    </m:r>
                    <m:r>
                      <m:rPr>
                        <m:nor/>
                      </m:rPr>
                      <a:rPr lang="en-US" sz="90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and</m:t>
                    </m:r>
                    <m:r>
                      <m:rPr>
                        <m:nor/>
                      </m:rPr>
                      <a:rPr lang="en-US" sz="90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sSub>
                      <m:sSubPr>
                        <m:ctrlPr>
                          <a:rPr lang="en-US" sz="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m:rPr>
                        <m:nor/>
                      </m:rPr>
                      <a:rPr lang="en-US" sz="90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90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is</m:t>
                    </m:r>
                    <m:r>
                      <m:rPr>
                        <m:nor/>
                      </m:rPr>
                      <a:rPr lang="en-US" sz="90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90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the</m:t>
                    </m:r>
                    <m:r>
                      <m:rPr>
                        <m:nor/>
                      </m:rPr>
                      <a:rPr lang="en-US" sz="90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90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number</m:t>
                    </m:r>
                    <m:r>
                      <m:rPr>
                        <m:nor/>
                      </m:rPr>
                      <a:rPr lang="en-US" sz="90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90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of</m:t>
                    </m:r>
                    <m:r>
                      <m:rPr>
                        <m:nor/>
                      </m:rPr>
                      <a:rPr lang="en-US" sz="90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90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observations</m:t>
                    </m:r>
                    <m:r>
                      <m:rPr>
                        <m:nor/>
                      </m:rPr>
                      <a:rPr lang="en-US" sz="90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90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equal</m:t>
                    </m:r>
                    <m:r>
                      <m:rPr>
                        <m:nor/>
                      </m:rPr>
                      <a:rPr lang="en-US" sz="90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90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to</m:t>
                    </m:r>
                    <m:r>
                      <m:rPr>
                        <m:nor/>
                      </m:rPr>
                      <a:rPr lang="en-US" sz="90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90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j</m:t>
                    </m:r>
                    <m:r>
                      <m:rPr>
                        <m:nor/>
                      </m:rPr>
                      <a:rPr lang="en-US" sz="90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900" dirty="0">
                  <a:ea typeface="Calibri" panose="020F0502020204030204" pitchFamily="34" charset="0"/>
                </a:endParaRPr>
              </a:p>
              <a:p>
                <a:pPr marL="228600" indent="-228600">
                  <a:buFont typeface="+mj-lt"/>
                  <a:buAutoNum type="arabicPeriod"/>
                </a:pPr>
                <a:endParaRPr lang="en-US" sz="900" dirty="0">
                  <a:ea typeface="Calibri" panose="020F0502020204030204" pitchFamily="34" charset="0"/>
                </a:endParaRPr>
              </a:p>
              <a:p>
                <a:endParaRPr lang="en-US" sz="900" dirty="0">
                  <a:ea typeface="Calibri" panose="020F0502020204030204" pitchFamily="34" charset="0"/>
                </a:endParaRPr>
              </a:p>
              <a:p>
                <a:endParaRPr lang="en-US" sz="900" dirty="0">
                  <a:ea typeface="Calibri" panose="020F0502020204030204" pitchFamily="34" charset="0"/>
                </a:endParaRPr>
              </a:p>
              <a:p>
                <a:pPr marL="228600" indent="-228600">
                  <a:buFont typeface="+mj-lt"/>
                  <a:buAutoNum type="arabicPeriod"/>
                </a:pPr>
                <a:endParaRPr lang="en-US" sz="900" dirty="0">
                  <a:ea typeface="Calibri" panose="020F0502020204030204" pitchFamily="34" charset="0"/>
                </a:endParaRPr>
              </a:p>
              <a:p>
                <a:endParaRPr lang="en-US" sz="900" dirty="0">
                  <a:ea typeface="Calibri" panose="020F0502020204030204" pitchFamily="34" charset="0"/>
                </a:endParaRPr>
              </a:p>
              <a:p>
                <a:endParaRPr lang="en-US" sz="900" dirty="0"/>
              </a:p>
              <a:p>
                <a:endParaRPr lang="en-US" sz="1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FE3679F-898A-338C-23E7-48FB8834D2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964" y="1235327"/>
                <a:ext cx="6313436" cy="40211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FC957F1-FF6B-DBC3-E307-8CDE8D842364}"/>
                  </a:ext>
                </a:extLst>
              </p:cNvPr>
              <p:cNvSpPr txBox="1"/>
              <p:nvPr/>
            </p:nvSpPr>
            <p:spPr>
              <a:xfrm>
                <a:off x="2982964" y="4254804"/>
                <a:ext cx="6411407" cy="2371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9</a:t>
                </a:r>
                <a:r>
                  <a:rPr lang="en-US" sz="9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9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9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9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𝑇𝑠𝑢𝑖</m:t>
                        </m:r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900" b="0" i="1" smtClean="0">
                            <a:latin typeface="Cambria Math" panose="02040503050406030204" pitchFamily="18" charset="0"/>
                          </a:rPr>
                          <m:t>𝑚𝑒𝑑</m:t>
                        </m:r>
                      </m:sup>
                    </m:sSubSup>
                    <m:r>
                      <a:rPr lang="en-US" sz="90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9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9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9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9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9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sz="900" i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9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9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9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9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9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9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den>
                    </m:f>
                    <m:r>
                      <a:rPr lang="en-US" sz="900" i="0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9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9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9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9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9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9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9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9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900" i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900" i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sz="9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sz="9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00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</m:oMath>
                  </m:oMathPara>
                </a14:m>
                <a:endParaRPr lang="en-US" sz="9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900" i="1" smtClean="0">
                              <a:effectLst/>
                              <a:latin typeface="Cambria Math" panose="02040503050406030204" pitchFamily="18" charset="0"/>
                              <a:ea typeface="PMingLiU" panose="02020500000000000000" pitchFamily="18" charset="-120"/>
                              <a:cs typeface="Times New Roman" panose="020206030504050203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900" b="0" i="1" smtClean="0">
                                <a:effectLst/>
                                <a:latin typeface="Cambria Math" panose="02040503050406030204" pitchFamily="18" charset="0"/>
                                <a:ea typeface="PMingLiU" panose="02020500000000000000" pitchFamily="18" charset="-120"/>
                                <a:cs typeface="Times New Roman" panose="02020603050405020304" pitchFamily="18" charset="0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sz="900" i="1">
                                    <a:effectLst/>
                                    <a:latin typeface="Cambria Math" panose="02040503050406030204" pitchFamily="18" charset="0"/>
                                    <a:ea typeface="PMingLiU" panose="02020500000000000000" pitchFamily="18" charset="-12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900" i="1">
                                        <a:effectLst/>
                                        <a:latin typeface="Cambria Math" panose="02040503050406030204" pitchFamily="18" charset="0"/>
                                        <a:ea typeface="PMingLiU" panose="02020500000000000000" pitchFamily="18" charset="-12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90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PMingLiU" panose="02020500000000000000" pitchFamily="18" charset="-12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90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PMingLiU" panose="02020500000000000000" pitchFamily="18" charset="-12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900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PMingLiU" panose="02020500000000000000" pitchFamily="18" charset="-120"/>
                                            <a:cs typeface="Times New Roman" panose="020206030504050203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90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PMingLiU" panose="02020500000000000000" pitchFamily="18" charset="-12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90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PMingLiU" panose="02020500000000000000" pitchFamily="18" charset="-120"/>
                                            <a:cs typeface="Times New Roman" panose="020206030504050203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sz="900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PMingLiU" panose="02020500000000000000" pitchFamily="18" charset="-120"/>
                                            <a:cs typeface="Times New Roman" panose="020206030504050203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  <m:r>
                              <a:rPr lang="en-US" sz="900" i="1">
                                <a:effectLst/>
                                <a:latin typeface="Cambria Math" panose="02040503050406030204" pitchFamily="18" charset="0"/>
                                <a:ea typeface="PMingLiU" panose="02020500000000000000" pitchFamily="18" charset="-120"/>
                                <a:cs typeface="Times New Roman" panose="02020603050405020304" pitchFamily="18" charset="0"/>
                              </a:rPr>
                              <m:t>=1+</m:t>
                            </m:r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en-US" sz="900" i="1">
                                    <a:effectLst/>
                                    <a:latin typeface="Cambria Math" panose="02040503050406030204" pitchFamily="18" charset="0"/>
                                    <a:ea typeface="PMingLiU" panose="02020500000000000000" pitchFamily="18" charset="-120"/>
                                    <a:cs typeface="Times New Roman" panose="020206030504050203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900" i="1">
                                    <a:effectLst/>
                                    <a:latin typeface="Cambria Math" panose="02040503050406030204" pitchFamily="18" charset="0"/>
                                    <a:ea typeface="PMingLiU" panose="02020500000000000000" pitchFamily="18" charset="-12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  <m:r>
                                  <a:rPr lang="en-US" sz="900" i="1">
                                    <a:effectLst/>
                                    <a:latin typeface="Cambria Math" panose="02040503050406030204" pitchFamily="18" charset="0"/>
                                    <a:ea typeface="PMingLiU" panose="02020500000000000000" pitchFamily="18" charset="-120"/>
                                    <a:cs typeface="Times New Roman" panose="02020603050405020304" pitchFamily="18" charset="0"/>
                                  </a:rPr>
                                  <m:t>=2</m:t>
                                </m:r>
                              </m:sub>
                              <m:sup>
                                <m:f>
                                  <m:fPr>
                                    <m:ctrlPr>
                                      <a:rPr lang="en-US" sz="900" i="1">
                                        <a:effectLst/>
                                        <a:latin typeface="Cambria Math" panose="02040503050406030204" pitchFamily="18" charset="0"/>
                                        <a:ea typeface="PMingLiU" panose="02020500000000000000" pitchFamily="18" charset="-12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900" i="1">
                                            <a:effectLst/>
                                            <a:latin typeface="Cambria Math" panose="02040503050406030204" pitchFamily="18" charset="0"/>
                                            <a:ea typeface="PMingLiU" panose="02020500000000000000" pitchFamily="18" charset="-12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900" i="1">
                                            <a:effectLst/>
                                            <a:latin typeface="Cambria Math" panose="02040503050406030204" pitchFamily="18" charset="0"/>
                                            <a:ea typeface="PMingLiU" panose="02020500000000000000" pitchFamily="18" charset="-12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900" i="1">
                                            <a:effectLst/>
                                            <a:latin typeface="Cambria Math" panose="02040503050406030204" pitchFamily="18" charset="0"/>
                                            <a:ea typeface="PMingLiU" panose="02020500000000000000" pitchFamily="18" charset="-120"/>
                                            <a:cs typeface="Times New Roman" panose="020206030504050203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900" i="1">
                                            <a:effectLst/>
                                            <a:latin typeface="Cambria Math" panose="02040503050406030204" pitchFamily="18" charset="0"/>
                                            <a:ea typeface="PMingLiU" panose="02020500000000000000" pitchFamily="18" charset="-12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900" i="1">
                                            <a:effectLst/>
                                            <a:latin typeface="Cambria Math" panose="02040503050406030204" pitchFamily="18" charset="0"/>
                                            <a:ea typeface="PMingLiU" panose="02020500000000000000" pitchFamily="18" charset="-120"/>
                                            <a:cs typeface="Times New Roman" panose="020206030504050203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sz="900" i="1">
                                            <a:effectLst/>
                                            <a:latin typeface="Cambria Math" panose="02040503050406030204" pitchFamily="18" charset="0"/>
                                            <a:ea typeface="PMingLiU" panose="02020500000000000000" pitchFamily="18" charset="-120"/>
                                            <a:cs typeface="Times New Roman" panose="020206030504050203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900" i="1">
                                    <a:effectLst/>
                                    <a:latin typeface="Cambria Math" panose="02040503050406030204" pitchFamily="18" charset="0"/>
                                    <a:ea typeface="PMingLiU" panose="02020500000000000000" pitchFamily="18" charset="-12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900" i="1">
                                    <a:effectLst/>
                                    <a:latin typeface="Cambria Math" panose="02040503050406030204" pitchFamily="18" charset="0"/>
                                    <a:ea typeface="PMingLiU" panose="02020500000000000000" pitchFamily="18" charset="-12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sup>
                              <m:e>
                                <m:f>
                                  <m:fPr>
                                    <m:ctrlPr>
                                      <a:rPr lang="en-US" sz="900" i="1">
                                        <a:effectLst/>
                                        <a:latin typeface="Cambria Math" panose="02040503050406030204" pitchFamily="18" charset="0"/>
                                        <a:ea typeface="PMingLiU" panose="02020500000000000000" pitchFamily="18" charset="-12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900" i="1">
                                        <a:effectLst/>
                                        <a:latin typeface="Cambria Math" panose="02040503050406030204" pitchFamily="18" charset="0"/>
                                        <a:ea typeface="PMingLiU" panose="02020500000000000000" pitchFamily="18" charset="-12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900" i="1">
                                        <a:effectLst/>
                                        <a:latin typeface="Cambria Math" panose="02040503050406030204" pitchFamily="18" charset="0"/>
                                        <a:ea typeface="PMingLiU" panose="02020500000000000000" pitchFamily="18" charset="-120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900" i="1">
                                        <a:effectLst/>
                                        <a:latin typeface="Cambria Math" panose="02040503050406030204" pitchFamily="18" charset="0"/>
                                        <a:ea typeface="PMingLiU" panose="02020500000000000000" pitchFamily="18" charset="-120"/>
                                        <a:cs typeface="Times New Roman" panose="020206030504050203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900" i="1">
                                        <a:effectLst/>
                                        <a:latin typeface="Cambria Math" panose="02040503050406030204" pitchFamily="18" charset="0"/>
                                        <a:ea typeface="PMingLiU" panose="02020500000000000000" pitchFamily="18" charset="-12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900" i="1">
                                        <a:effectLst/>
                                        <a:latin typeface="Cambria Math" panose="02040503050406030204" pitchFamily="18" charset="0"/>
                                        <a:ea typeface="PMingLiU" panose="02020500000000000000" pitchFamily="18" charset="-120"/>
                                        <a:cs typeface="Times New Roman" panose="02020603050405020304" pitchFamily="18" charset="0"/>
                                      </a:rPr>
                                      <m:t>𝑀</m:t>
                                    </m:r>
                                    <m:r>
                                      <a:rPr lang="en-US" sz="900" i="1">
                                        <a:effectLst/>
                                        <a:latin typeface="Cambria Math" panose="02040503050406030204" pitchFamily="18" charset="0"/>
                                        <a:ea typeface="PMingLiU" panose="02020500000000000000" pitchFamily="18" charset="-120"/>
                                        <a:cs typeface="Times New Roman" panose="020206030504050203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  <m:r>
                                  <a:rPr lang="en-US" sz="900" i="1">
                                    <a:effectLst/>
                                    <a:latin typeface="Cambria Math" panose="02040503050406030204" pitchFamily="18" charset="0"/>
                                    <a:ea typeface="PMingLiU" panose="02020500000000000000" pitchFamily="18" charset="-12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sz="900" b="0" i="1" smtClean="0">
                                    <a:effectLst/>
                                    <a:latin typeface="Cambria Math" panose="02040503050406030204" pitchFamily="18" charset="0"/>
                                    <a:ea typeface="PMingLiU" panose="02020500000000000000" pitchFamily="18" charset="-120"/>
                                    <a:cs typeface="Times New Roman" panose="02020603050405020304" pitchFamily="18" charset="0"/>
                                  </a:rPr>
                                  <m:t>𝑖𝑓</m:t>
                                </m:r>
                                <m:r>
                                  <a:rPr lang="en-US" sz="900" b="0" i="1" smtClean="0">
                                    <a:effectLst/>
                                    <a:latin typeface="Cambria Math" panose="02040503050406030204" pitchFamily="18" charset="0"/>
                                    <a:ea typeface="PMingLiU" panose="02020500000000000000" pitchFamily="18" charset="-12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en-US" sz="900" i="1">
                                        <a:effectLst/>
                                        <a:latin typeface="Cambria Math" panose="02040503050406030204" pitchFamily="18" charset="0"/>
                                        <a:ea typeface="PMingLiU" panose="02020500000000000000" pitchFamily="18" charset="-12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900" i="1">
                                            <a:effectLst/>
                                            <a:latin typeface="Cambria Math" panose="02040503050406030204" pitchFamily="18" charset="0"/>
                                            <a:ea typeface="PMingLiU" panose="02020500000000000000" pitchFamily="18" charset="-12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900" i="1">
                                            <a:effectLst/>
                                            <a:latin typeface="Cambria Math" panose="02040503050406030204" pitchFamily="18" charset="0"/>
                                            <a:ea typeface="PMingLiU" panose="02020500000000000000" pitchFamily="18" charset="-12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900" i="1">
                                            <a:effectLst/>
                                            <a:latin typeface="Cambria Math" panose="02040503050406030204" pitchFamily="18" charset="0"/>
                                            <a:ea typeface="PMingLiU" panose="02020500000000000000" pitchFamily="18" charset="-120"/>
                                            <a:cs typeface="Times New Roman" panose="020206030504050203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900" i="1">
                                            <a:effectLst/>
                                            <a:latin typeface="Cambria Math" panose="02040503050406030204" pitchFamily="18" charset="0"/>
                                            <a:ea typeface="PMingLiU" panose="02020500000000000000" pitchFamily="18" charset="-12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900" i="1">
                                            <a:effectLst/>
                                            <a:latin typeface="Cambria Math" panose="02040503050406030204" pitchFamily="18" charset="0"/>
                                            <a:ea typeface="PMingLiU" panose="02020500000000000000" pitchFamily="18" charset="-120"/>
                                            <a:cs typeface="Times New Roman" panose="020206030504050203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sz="900" i="1">
                                            <a:effectLst/>
                                            <a:latin typeface="Cambria Math" panose="02040503050406030204" pitchFamily="18" charset="0"/>
                                            <a:ea typeface="PMingLiU" panose="02020500000000000000" pitchFamily="18" charset="-120"/>
                                            <a:cs typeface="Times New Roman" panose="020206030504050203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900" i="1">
                                    <a:effectLst/>
                                    <a:latin typeface="Cambria Math" panose="02040503050406030204" pitchFamily="18" charset="0"/>
                                    <a:ea typeface="PMingLiU" panose="02020500000000000000" pitchFamily="18" charset="-120"/>
                                    <a:cs typeface="Times New Roman" panose="02020603050405020304" pitchFamily="18" charset="0"/>
                                  </a:rPr>
                                  <m:t>≥</m:t>
                                </m:r>
                                <m:r>
                                  <a:rPr lang="en-US" sz="900" i="1">
                                    <a:effectLst/>
                                    <a:latin typeface="Cambria Math" panose="02040503050406030204" pitchFamily="18" charset="0"/>
                                    <a:ea typeface="PMingLiU" panose="02020500000000000000" pitchFamily="18" charset="-12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  <m:r>
                                  <a:rPr lang="en-US" sz="900" i="1">
                                    <a:effectLst/>
                                    <a:latin typeface="Cambria Math" panose="02040503050406030204" pitchFamily="18" charset="0"/>
                                    <a:ea typeface="PMingLiU" panose="02020500000000000000" pitchFamily="18" charset="-120"/>
                                    <a:cs typeface="Times New Roman" panose="02020603050405020304" pitchFamily="18" charset="0"/>
                                  </a:rPr>
                                  <m:t>+2</m:t>
                                </m:r>
                              </m:e>
                            </m:nary>
                          </m:e>
                        </m:mr>
                        <m:mr>
                          <m:e>
                            <m:r>
                              <a:rPr lang="en-US" sz="900" i="1">
                                <a:effectLst/>
                                <a:latin typeface="Cambria Math" panose="02040503050406030204" pitchFamily="18" charset="0"/>
                                <a:ea typeface="PMingLiU" panose="02020500000000000000" pitchFamily="18" charset="-120"/>
                                <a:cs typeface="Times New Roman" panose="02020603050405020304" pitchFamily="18" charset="0"/>
                              </a:rPr>
                              <m:t>=1</m:t>
                            </m:r>
                            <m:r>
                              <a:rPr lang="en-US" sz="900" b="0" i="1" smtClean="0">
                                <a:effectLst/>
                                <a:latin typeface="Cambria Math" panose="02040503050406030204" pitchFamily="18" charset="0"/>
                                <a:ea typeface="PMingLiU" panose="02020500000000000000" pitchFamily="18" charset="-12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900" i="1">
                                <a:effectLst/>
                                <a:latin typeface="Cambria Math" panose="02040503050406030204" pitchFamily="18" charset="0"/>
                                <a:ea typeface="PMingLiU" panose="02020500000000000000" pitchFamily="18" charset="-12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900" i="1">
                                <a:effectLst/>
                                <a:latin typeface="Cambria Math" panose="02040503050406030204" pitchFamily="18" charset="0"/>
                                <a:ea typeface="PMingLiU" panose="02020500000000000000" pitchFamily="18" charset="-120"/>
                                <a:cs typeface="Times New Roman" panose="02020603050405020304" pitchFamily="18" charset="0"/>
                              </a:rPr>
                              <m:t>𝑖𝑓</m:t>
                            </m:r>
                            <m:r>
                              <a:rPr lang="en-US" sz="900" i="1">
                                <a:effectLst/>
                                <a:latin typeface="Cambria Math" panose="02040503050406030204" pitchFamily="18" charset="0"/>
                                <a:ea typeface="PMingLiU" panose="02020500000000000000" pitchFamily="18" charset="-12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sz="900" i="1">
                                    <a:effectLst/>
                                    <a:latin typeface="Cambria Math" panose="02040503050406030204" pitchFamily="18" charset="0"/>
                                    <a:ea typeface="PMingLiU" panose="02020500000000000000" pitchFamily="18" charset="-12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900" i="1">
                                        <a:effectLst/>
                                        <a:latin typeface="Cambria Math" panose="02040503050406030204" pitchFamily="18" charset="0"/>
                                        <a:ea typeface="PMingLiU" panose="02020500000000000000" pitchFamily="18" charset="-12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900" i="1">
                                        <a:effectLst/>
                                        <a:latin typeface="Cambria Math" panose="02040503050406030204" pitchFamily="18" charset="0"/>
                                        <a:ea typeface="PMingLiU" panose="02020500000000000000" pitchFamily="18" charset="-12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900" i="1">
                                        <a:effectLst/>
                                        <a:latin typeface="Cambria Math" panose="02040503050406030204" pitchFamily="18" charset="0"/>
                                        <a:ea typeface="PMingLiU" panose="02020500000000000000" pitchFamily="18" charset="-12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900" i="1">
                                        <a:effectLst/>
                                        <a:latin typeface="Cambria Math" panose="02040503050406030204" pitchFamily="18" charset="0"/>
                                        <a:ea typeface="PMingLiU" panose="02020500000000000000" pitchFamily="18" charset="-12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900" i="1">
                                        <a:effectLst/>
                                        <a:latin typeface="Cambria Math" panose="02040503050406030204" pitchFamily="18" charset="0"/>
                                        <a:ea typeface="PMingLiU" panose="02020500000000000000" pitchFamily="18" charset="-120"/>
                                        <a:cs typeface="Times New Roman" panose="020206030504050203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900" i="1">
                                        <a:effectLst/>
                                        <a:latin typeface="Cambria Math" panose="02040503050406030204" pitchFamily="18" charset="0"/>
                                        <a:ea typeface="PMingLiU" panose="02020500000000000000" pitchFamily="18" charset="-12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900" i="1">
                                <a:effectLst/>
                                <a:latin typeface="Cambria Math" panose="02040503050406030204" pitchFamily="18" charset="0"/>
                                <a:ea typeface="PMingLiU" panose="02020500000000000000" pitchFamily="18" charset="-12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900" i="1">
                                <a:effectLst/>
                                <a:latin typeface="Cambria Math" panose="02040503050406030204" pitchFamily="18" charset="0"/>
                                <a:ea typeface="PMingLiU" panose="02020500000000000000" pitchFamily="18" charset="-120"/>
                                <a:cs typeface="Times New Roman" panose="02020603050405020304" pitchFamily="18" charset="0"/>
                              </a:rPr>
                              <m:t>𝑀</m:t>
                            </m:r>
                            <m:r>
                              <a:rPr lang="en-US" sz="900" i="1">
                                <a:effectLst/>
                                <a:latin typeface="Cambria Math" panose="02040503050406030204" pitchFamily="18" charset="0"/>
                                <a:ea typeface="PMingLiU" panose="02020500000000000000" pitchFamily="18" charset="-120"/>
                                <a:cs typeface="Times New Roman" panose="02020603050405020304" pitchFamily="18" charset="0"/>
                              </a:rPr>
                              <m:t>+1 </m:t>
                            </m:r>
                          </m:e>
                        </m:mr>
                        <m:mr>
                          <m:e>
                            <m:r>
                              <a:rPr lang="en-US" sz="900" i="1">
                                <a:effectLst/>
                                <a:latin typeface="Cambria Math" panose="02040503050406030204" pitchFamily="18" charset="0"/>
                                <a:ea typeface="PMingLiU" panose="02020500000000000000" pitchFamily="18" charset="-120"/>
                                <a:cs typeface="Times New Roman" panose="02020603050405020304" pitchFamily="18" charset="0"/>
                              </a:rPr>
                              <m:t>=0</m:t>
                            </m:r>
                            <m:r>
                              <a:rPr lang="en-US" sz="900" b="0" i="1" smtClean="0">
                                <a:effectLst/>
                                <a:latin typeface="Cambria Math" panose="02040503050406030204" pitchFamily="18" charset="0"/>
                                <a:ea typeface="PMingLiU" panose="02020500000000000000" pitchFamily="18" charset="-120"/>
                                <a:cs typeface="Times New Roman" panose="02020603050405020304" pitchFamily="18" charset="0"/>
                              </a:rPr>
                              <m:t>   </m:t>
                            </m:r>
                            <m:r>
                              <a:rPr lang="en-US" sz="900" i="1">
                                <a:effectLst/>
                                <a:latin typeface="Cambria Math" panose="02040503050406030204" pitchFamily="18" charset="0"/>
                                <a:ea typeface="PMingLiU" panose="02020500000000000000" pitchFamily="18" charset="-12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900" b="0" i="1" smtClean="0">
                                <a:effectLst/>
                                <a:latin typeface="Cambria Math" panose="02040503050406030204" pitchFamily="18" charset="0"/>
                                <a:ea typeface="PMingLiU" panose="02020500000000000000" pitchFamily="18" charset="-120"/>
                                <a:cs typeface="Times New Roman" panose="02020603050405020304" pitchFamily="18" charset="0"/>
                              </a:rPr>
                              <m:t>𝑖𝑓</m:t>
                            </m:r>
                            <m:r>
                              <a:rPr lang="en-US" sz="900" b="0" i="1" smtClean="0">
                                <a:effectLst/>
                                <a:latin typeface="Cambria Math" panose="02040503050406030204" pitchFamily="18" charset="0"/>
                                <a:ea typeface="PMingLiU" panose="02020500000000000000" pitchFamily="18" charset="-12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sz="900" i="1">
                                    <a:effectLst/>
                                    <a:latin typeface="Cambria Math" panose="02040503050406030204" pitchFamily="18" charset="0"/>
                                    <a:ea typeface="PMingLiU" panose="02020500000000000000" pitchFamily="18" charset="-12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900" i="1">
                                        <a:effectLst/>
                                        <a:latin typeface="Cambria Math" panose="02040503050406030204" pitchFamily="18" charset="0"/>
                                        <a:ea typeface="PMingLiU" panose="02020500000000000000" pitchFamily="18" charset="-12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900" i="1">
                                        <a:effectLst/>
                                        <a:latin typeface="Cambria Math" panose="02040503050406030204" pitchFamily="18" charset="0"/>
                                        <a:ea typeface="PMingLiU" panose="02020500000000000000" pitchFamily="18" charset="-12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900" i="1">
                                        <a:effectLst/>
                                        <a:latin typeface="Cambria Math" panose="02040503050406030204" pitchFamily="18" charset="0"/>
                                        <a:ea typeface="PMingLiU" panose="02020500000000000000" pitchFamily="18" charset="-12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900" i="1">
                                        <a:effectLst/>
                                        <a:latin typeface="Cambria Math" panose="02040503050406030204" pitchFamily="18" charset="0"/>
                                        <a:ea typeface="PMingLiU" panose="02020500000000000000" pitchFamily="18" charset="-12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900" i="1">
                                        <a:effectLst/>
                                        <a:latin typeface="Cambria Math" panose="02040503050406030204" pitchFamily="18" charset="0"/>
                                        <a:ea typeface="PMingLiU" panose="02020500000000000000" pitchFamily="18" charset="-120"/>
                                        <a:cs typeface="Times New Roman" panose="020206030504050203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900" i="1">
                                        <a:effectLst/>
                                        <a:latin typeface="Cambria Math" panose="02040503050406030204" pitchFamily="18" charset="0"/>
                                        <a:ea typeface="PMingLiU" panose="02020500000000000000" pitchFamily="18" charset="-12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900" i="1">
                                <a:effectLst/>
                                <a:latin typeface="Cambria Math" panose="02040503050406030204" pitchFamily="18" charset="0"/>
                                <a:ea typeface="PMingLiU" panose="02020500000000000000" pitchFamily="18" charset="-12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900" i="1">
                                <a:effectLst/>
                                <a:latin typeface="Cambria Math" panose="02040503050406030204" pitchFamily="18" charset="0"/>
                                <a:ea typeface="PMingLiU" panose="02020500000000000000" pitchFamily="18" charset="-120"/>
                                <a:cs typeface="Times New Roman" panose="02020603050405020304" pitchFamily="18" charset="0"/>
                              </a:rPr>
                              <m:t>𝑀</m:t>
                            </m:r>
                            <m:r>
                              <a:rPr lang="en-US" sz="900" i="1">
                                <a:effectLst/>
                                <a:latin typeface="Cambria Math" panose="02040503050406030204" pitchFamily="18" charset="0"/>
                                <a:ea typeface="PMingLiU" panose="02020500000000000000" pitchFamily="18" charset="-12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mr>
                        <m:mr>
                          <m:e>
                            <m:eqArr>
                              <m:eqArrPr>
                                <m:ctrlPr>
                                  <a:rPr lang="en-US" sz="9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eqArr>
                                  <m:eqArrPr>
                                    <m:ctrlPr>
                                      <a:rPr lang="en-US" sz="9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9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=−</m:t>
                                    </m:r>
                                    <m:r>
                                      <a:rPr lang="en-US" sz="9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900" b="0" i="1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sz="9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900" i="1">
                                        <a:effectLst/>
                                        <a:latin typeface="Cambria Math" panose="02040503050406030204" pitchFamily="18" charset="0"/>
                                        <a:ea typeface="PMingLiU" panose="02020500000000000000" pitchFamily="18" charset="-120"/>
                                        <a:cs typeface="Times New Roman" panose="02020603050405020304" pitchFamily="18" charset="0"/>
                                      </a:rPr>
                                      <m:t>𝑖𝑓</m:t>
                                    </m:r>
                                    <m:r>
                                      <a:rPr lang="en-US" sz="900" i="1">
                                        <a:effectLst/>
                                        <a:latin typeface="Cambria Math" panose="02040503050406030204" pitchFamily="18" charset="0"/>
                                        <a:ea typeface="PMingLiU" panose="02020500000000000000" pitchFamily="18" charset="-12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f>
                                      <m:fPr>
                                        <m:ctrlPr>
                                          <a:rPr lang="en-US" sz="900" i="1">
                                            <a:effectLst/>
                                            <a:latin typeface="Cambria Math" panose="02040503050406030204" pitchFamily="18" charset="0"/>
                                            <a:ea typeface="PMingLiU" panose="02020500000000000000" pitchFamily="18" charset="-12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9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PMingLiU" panose="02020500000000000000" pitchFamily="18" charset="-12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9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PMingLiU" panose="02020500000000000000" pitchFamily="18" charset="-120"/>
                                                <a:cs typeface="Times New Roman" panose="020206030504050203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9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PMingLiU" panose="02020500000000000000" pitchFamily="18" charset="-120"/>
                                                <a:cs typeface="Times New Roman" panose="020206030504050203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9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PMingLiU" panose="02020500000000000000" pitchFamily="18" charset="-12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9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PMingLiU" panose="02020500000000000000" pitchFamily="18" charset="-120"/>
                                                <a:cs typeface="Times New Roman" panose="020206030504050203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  <m:sub>
                                            <m:r>
                                              <a:rPr lang="en-US" sz="9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PMingLiU" panose="02020500000000000000" pitchFamily="18" charset="-120"/>
                                                <a:cs typeface="Times New Roman" panose="020206030504050203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  <m:r>
                                      <a:rPr lang="en-US" sz="900" i="1">
                                        <a:effectLst/>
                                        <a:latin typeface="Cambria Math" panose="02040503050406030204" pitchFamily="18" charset="0"/>
                                        <a:ea typeface="PMingLiU" panose="02020500000000000000" pitchFamily="18" charset="-120"/>
                                        <a:cs typeface="Times New Roman" panose="02020603050405020304" pitchFamily="18" charset="0"/>
                                      </a:rPr>
                                      <m:t>≤</m:t>
                                    </m:r>
                                    <m:r>
                                      <a:rPr lang="en-US" sz="900" i="1">
                                        <a:effectLst/>
                                        <a:latin typeface="Cambria Math" panose="02040503050406030204" pitchFamily="18" charset="0"/>
                                        <a:ea typeface="PMingLiU" panose="02020500000000000000" pitchFamily="18" charset="-120"/>
                                        <a:cs typeface="Times New Roman" panose="02020603050405020304" pitchFamily="18" charset="0"/>
                                      </a:rPr>
                                      <m:t>𝑀</m:t>
                                    </m:r>
                                    <m:r>
                                      <a:rPr lang="en-US" sz="9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900" b="0" i="1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900" b="0" i="1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900" b="0" i="1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900" b="0" i="1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𝑖𝑠</m:t>
                                    </m:r>
                                    <m:r>
                                      <a:rPr lang="en-US" sz="900" b="0" i="1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900" b="0" i="1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𝑎𝑛𝑦</m:t>
                                    </m:r>
                                    <m:r>
                                      <a:rPr lang="en-US" sz="900" b="0" i="1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900" b="0" i="1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𝑝𝑜𝑠𝑖𝑡𝑖𝑣𝑒</m:t>
                                    </m:r>
                                    <m:r>
                                      <a:rPr lang="en-US" sz="900" b="0" i="1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900" b="0" i="1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𝑐𝑜𝑛𝑠𝑡𝑎𝑛𝑡</m:t>
                                    </m:r>
                                    <m:r>
                                      <a:rPr lang="en-US" sz="900" b="0" i="1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   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9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9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sz="9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𝑀</m:t>
                                        </m:r>
                                      </m:sub>
                                    </m:sSub>
                                    <m:r>
                                      <a:rPr lang="en-US" sz="9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=</m:t>
                                    </m:r>
                                    <m:nary>
                                      <m:naryPr>
                                        <m:chr m:val="∑"/>
                                        <m:limLoc m:val="undOvr"/>
                                        <m:ctrlPr>
                                          <a:rPr lang="en-US" sz="9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sz="9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9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n-US" sz="9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𝑁</m:t>
                                        </m:r>
                                      </m:sup>
                                      <m:e>
                                        <m:sSup>
                                          <m:sSupPr>
                                            <m:ctrlPr>
                                              <a:rPr lang="en-US" sz="9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900" i="1"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𝐻</m:t>
                                            </m:r>
                                          </m:e>
                                          <m:sup>
                                            <m:r>
                                              <a:rPr lang="en-US" sz="900" i="1"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d>
                                          <m:dPr>
                                            <m:ctrlPr>
                                              <a:rPr lang="en-US" sz="9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9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sSub>
                                                  <m:sSubPr>
                                                    <m:ctrlPr>
                                                      <a:rPr lang="en-US" sz="9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900" i="1"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900" i="1"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num>
                                              <m:den>
                                                <m:sSub>
                                                  <m:sSubPr>
                                                    <m:ctrlPr>
                                                      <a:rPr lang="en-US" sz="9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900" i="1"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𝐸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900" i="1">
                                                        <a:latin typeface="Cambria Math" panose="02040503050406030204" pitchFamily="18" charset="0"/>
                                                        <a:ea typeface="Calibri" panose="020F0502020204030204" pitchFamily="34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</m:nary>
                                  </m:e>
                                </m:eqArr>
                              </m:e>
                              <m:e>
                                <m:sSub>
                                  <m:sSubPr>
                                    <m:ctrlPr>
                                      <a:rPr lang="en-US" sz="9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9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9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𝑀</m:t>
                                    </m:r>
                                  </m:sub>
                                </m:sSub>
                                <m:r>
                                  <a:rPr lang="en-US" sz="9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9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𝑚𝑎𝑥𝑖𝑚𝑢𝑚</m:t>
                                </m:r>
                                <m:sSub>
                                  <m:sSubPr>
                                    <m:ctrlPr>
                                      <a:rPr lang="en-US" sz="9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9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9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𝑡h𝑒</m:t>
                                    </m:r>
                                    <m:r>
                                      <a:rPr lang="en-US" sz="9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9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𝑛𝑢𝑚𝑏𝑒𝑟</m:t>
                                    </m:r>
                                    <m:r>
                                      <a:rPr lang="en-US" sz="9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9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𝑜𝑓</m:t>
                                    </m:r>
                                    <m:r>
                                      <a:rPr lang="en-US" sz="9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9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𝑜𝑏𝑠𝑒𝑟𝑣𝑎𝑡𝑖𝑜𝑛𝑠</m:t>
                                    </m:r>
                                    <m:r>
                                      <a:rPr lang="en-US" sz="9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9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𝑔𝑟𝑒𝑎𝑡𝑒𝑟</m:t>
                                    </m:r>
                                    <m:r>
                                      <a:rPr lang="en-US" sz="9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9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𝑡h𝑎𝑛</m:t>
                                    </m:r>
                                    <m:r>
                                      <a:rPr lang="en-US" sz="9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9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𝑀</m:t>
                                    </m:r>
                                    <m:r>
                                      <a:rPr lang="en-US" sz="9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−2,0 )</m:t>
                                    </m:r>
                                  </m:e>
                                  <m:sub>
                                    <m:r>
                                      <a:rPr lang="en-US" sz="9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b>
                                </m:sSub>
                              </m:e>
                            </m:eqArr>
                          </m:e>
                        </m:mr>
                      </m:m>
                    </m:oMath>
                  </m:oMathPara>
                </a14:m>
                <a:endParaRPr lang="en-US" sz="9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FC957F1-FF6B-DBC3-E307-8CDE8D842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964" y="4254804"/>
                <a:ext cx="6411407" cy="23710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581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26D5E-2364-7912-47A7-2DB215D98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39894"/>
            <a:ext cx="10515600" cy="366254"/>
          </a:xfrm>
        </p:spPr>
        <p:txBody>
          <a:bodyPr/>
          <a:lstStyle/>
          <a:p>
            <a:pPr algn="ctr"/>
            <a:r>
              <a:rPr lang="en-US" dirty="0" err="1"/>
              <a:t>Poolable</a:t>
            </a:r>
            <a:r>
              <a:rPr lang="en-US" dirty="0"/>
              <a:t> Data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462A6E-BC73-6CC7-0C8E-1726344C2A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Swab Exposure, 0.002 m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DFEC9D-1115-C054-70F4-9E4DE5008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Wipe Exposure, 0.25 m</a:t>
            </a:r>
            <a:r>
              <a:rPr lang="en-US" baseline="30000" dirty="0"/>
              <a:t>2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70EC7E4-F908-F40F-2F1F-EB6F46D249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2873262"/>
            <a:ext cx="5159375" cy="2948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D5B8F4C-76B7-B175-5172-BE0EEA6D389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66458"/>
            <a:ext cx="5183188" cy="29618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1231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45976-01AD-412D-FF75-28D677737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5" y="719826"/>
            <a:ext cx="10515600" cy="366254"/>
          </a:xfrm>
        </p:spPr>
        <p:txBody>
          <a:bodyPr/>
          <a:lstStyle/>
          <a:p>
            <a:pPr algn="ctr"/>
            <a:r>
              <a:rPr lang="en-US" dirty="0"/>
              <a:t>Non-</a:t>
            </a:r>
            <a:r>
              <a:rPr lang="en-US" dirty="0" err="1"/>
              <a:t>poolable</a:t>
            </a:r>
            <a:r>
              <a:rPr lang="en-US" dirty="0"/>
              <a:t> Data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14BD50-6F19-FEA9-2E6C-1E06150573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Swab Exposure, 0.002 m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56C7F0-C0EC-8FE8-50C0-38C9AC0D86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Wipe Exposure, 0.25 m</a:t>
            </a:r>
            <a:r>
              <a:rPr lang="en-US" baseline="30000" dirty="0"/>
              <a:t>2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53F44A2-A11F-04F4-D631-D8FE06F37C1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66458"/>
            <a:ext cx="5183188" cy="2961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BD4D9FF-F158-ACCF-AEC4-25DFAA74E5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2873262"/>
            <a:ext cx="5159375" cy="29482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341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31F88-074F-04A1-3AB3-323690431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635" y="753429"/>
            <a:ext cx="10974916" cy="363537"/>
          </a:xfrm>
        </p:spPr>
        <p:txBody>
          <a:bodyPr/>
          <a:lstStyle/>
          <a:p>
            <a:pPr algn="ctr"/>
            <a:r>
              <a:rPr lang="en-US" dirty="0"/>
              <a:t>Sample-to-Sample Variability of </a:t>
            </a:r>
            <a:r>
              <a:rPr lang="en-US" dirty="0" err="1"/>
              <a:t>InSight</a:t>
            </a:r>
            <a:r>
              <a:rPr lang="en-US" dirty="0"/>
              <a:t> Data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B53D90-E5CE-9028-E83D-9F9E947BF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670" y="1637030"/>
            <a:ext cx="4772660" cy="35839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88C918-9FEA-DD84-E7DF-2BAAB5A4C30A}"/>
              </a:ext>
            </a:extLst>
          </p:cNvPr>
          <p:cNvSpPr txBox="1"/>
          <p:nvPr/>
        </p:nvSpPr>
        <p:spPr>
          <a:xfrm>
            <a:off x="2115874" y="5506720"/>
            <a:ext cx="90169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Sample-to-sample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ariability of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InSight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data,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pproximated by a gamma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istribution with the following parameters: α = 0.0447, β = 2.5463</a:t>
            </a:r>
            <a:r>
              <a:rPr lang="en-US" sz="18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∙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10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-4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λ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verage = 176 CFUs/m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and λ variance =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7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∙10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CFUs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/m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687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A018C-DD61-4094-1C80-7BE6C2952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947" y="856616"/>
            <a:ext cx="10515600" cy="732508"/>
          </a:xfrm>
        </p:spPr>
        <p:txBody>
          <a:bodyPr/>
          <a:lstStyle/>
          <a:p>
            <a:pPr algn="ctr"/>
            <a:r>
              <a:rPr lang="en-US" dirty="0"/>
              <a:t> Performance of Different Shrinkage Estimators on a Simulated Gamma Distribution of </a:t>
            </a:r>
            <a:r>
              <a:rPr lang="en-US" dirty="0" err="1"/>
              <a:t>InSight</a:t>
            </a:r>
            <a:r>
              <a:rPr lang="en-US" dirty="0"/>
              <a:t> Data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4E9CA3-85C0-F5A9-40A3-1990B655B7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Swab Exposure, 0.002 m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FD9B2C-9114-B643-C4C2-540E2ADD40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Wipe Exposure, 0.25 m</a:t>
            </a:r>
            <a:r>
              <a:rPr lang="en-US" baseline="30000" dirty="0"/>
              <a:t>2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A95298F-74D4-5DAA-27C4-2141FFD2E7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2873262"/>
            <a:ext cx="5159375" cy="2948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F264318-72D2-E5ED-20AD-EAFB0605B9E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66458"/>
            <a:ext cx="5183188" cy="29618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2229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F9380-1CDE-4C04-1BB9-066F03C95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485" y="735011"/>
            <a:ext cx="10974916" cy="363537"/>
          </a:xfrm>
        </p:spPr>
        <p:txBody>
          <a:bodyPr/>
          <a:lstStyle/>
          <a:p>
            <a:pPr algn="ctr"/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2E4CE-0D70-6776-AC25-1E3D18808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485" y="1455739"/>
            <a:ext cx="10974916" cy="452437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If the data are </a:t>
            </a:r>
            <a:r>
              <a:rPr lang="en-US" sz="2000" dirty="0" err="1"/>
              <a:t>poolable</a:t>
            </a:r>
            <a:r>
              <a:rPr lang="en-US" sz="2000" dirty="0"/>
              <a:t>, they must be pooled </a:t>
            </a:r>
            <a:r>
              <a:rPr lang="en-US" dirty="0"/>
              <a:t>to</a:t>
            </a:r>
            <a:r>
              <a:rPr lang="en-US" sz="2000" dirty="0"/>
              <a:t> reduce the risk.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For non-</a:t>
            </a:r>
            <a:r>
              <a:rPr lang="en-US" sz="2000" dirty="0" err="1"/>
              <a:t>poolable</a:t>
            </a:r>
            <a:r>
              <a:rPr lang="en-US" sz="2000" dirty="0"/>
              <a:t> data, different shrinkage estimators that perform superior to MLE can be applied to reduce the risk.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Different shrinkage estimators may perform better for different values of true λ.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sz="2000" dirty="0"/>
              <a:t>n estimator is needed that will dominate others for practically meaningful values of true λ.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p</a:t>
            </a:r>
            <a:r>
              <a:rPr lang="en-US" sz="2000" dirty="0"/>
              <a:t>erformance of constant estimators is of significant importance, as these estimators represent the method implicitly applied to—and provide justification for using—specified and implied components.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If the accuracy of the spec values </a:t>
            </a:r>
            <a:r>
              <a:rPr lang="en-US" dirty="0"/>
              <a:t>is</a:t>
            </a:r>
            <a:r>
              <a:rPr lang="en-US" sz="2000" dirty="0"/>
              <a:t> known, it can be decided whether it is worth sampling a given component.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For the simulated </a:t>
            </a:r>
            <a:r>
              <a:rPr lang="en-US" dirty="0" err="1"/>
              <a:t>InSight</a:t>
            </a:r>
            <a:r>
              <a:rPr lang="en-US" dirty="0"/>
              <a:t> dataset, </a:t>
            </a:r>
            <a:r>
              <a:rPr lang="en-US" dirty="0" err="1"/>
              <a:t>Tsui</a:t>
            </a:r>
            <a:r>
              <a:rPr lang="en-US" dirty="0"/>
              <a:t> original estimator produces the lowest risk.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469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09900" y="748487"/>
            <a:ext cx="6172200" cy="358862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Planetary P</a:t>
            </a:r>
            <a:r>
              <a:rPr lang="en-US" dirty="0">
                <a:cs typeface="Arial" panose="020B0604020202020204" pitchFamily="34" charset="0"/>
              </a:rPr>
              <a:t>rotection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E4D0929-1D5A-A34A-81FD-02317A3A02D1}"/>
              </a:ext>
            </a:extLst>
          </p:cNvPr>
          <p:cNvGrpSpPr/>
          <p:nvPr/>
        </p:nvGrpSpPr>
        <p:grpSpPr>
          <a:xfrm>
            <a:off x="4417491" y="2140703"/>
            <a:ext cx="3357017" cy="2634905"/>
            <a:chOff x="2586649" y="1981777"/>
            <a:chExt cx="4476022" cy="3513207"/>
          </a:xfrm>
        </p:grpSpPr>
        <p:sp>
          <p:nvSpPr>
            <p:cNvPr id="6" name="TextBox 5"/>
            <p:cNvSpPr txBox="1"/>
            <p:nvPr/>
          </p:nvSpPr>
          <p:spPr>
            <a:xfrm>
              <a:off x="6557404" y="3659316"/>
              <a:ext cx="50526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>
                  <a:solidFill>
                    <a:srgbClr val="FFFFFF"/>
                  </a:solidFill>
                  <a:latin typeface="Times New Roman" panose="02020603050405020304" pitchFamily="18" charset="0"/>
                </a:rPr>
                <a:t>Mars</a:t>
              </a:r>
            </a:p>
          </p:txBody>
        </p:sp>
        <p:pic>
          <p:nvPicPr>
            <p:cNvPr id="9" name="Picture 2" descr="http://upload.wikimedia.org/wikipedia/commons/2/22/Earth_Western_Hemisphere_transparent_background.png">
              <a:extLst>
                <a:ext uri="{FF2B5EF4-FFF2-40B4-BE49-F238E27FC236}">
                  <a16:creationId xmlns:a16="http://schemas.microsoft.com/office/drawing/2014/main" id="{8B3653CB-01FA-0F46-8FAC-72729D287A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6649" y="3108149"/>
              <a:ext cx="1219470" cy="1222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http://starchild.gsfc.nasa.gov/Images/StarChild/solar_system_level1/mars.gif">
              <a:extLst>
                <a:ext uri="{FF2B5EF4-FFF2-40B4-BE49-F238E27FC236}">
                  <a16:creationId xmlns:a16="http://schemas.microsoft.com/office/drawing/2014/main" id="{77643038-4099-9D4D-9792-2857F00CB8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8461" y="3108148"/>
              <a:ext cx="1208822" cy="1211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Curved Connector 10">
              <a:extLst>
                <a:ext uri="{FF2B5EF4-FFF2-40B4-BE49-F238E27FC236}">
                  <a16:creationId xmlns:a16="http://schemas.microsoft.com/office/drawing/2014/main" id="{1D7D082D-22D6-824B-B694-BF48FB0FCB84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4604063" y="1673031"/>
              <a:ext cx="12700" cy="2937938"/>
            </a:xfrm>
            <a:prstGeom prst="curvedConnector3">
              <a:avLst>
                <a:gd name="adj1" fmla="val 5167740"/>
              </a:avLst>
            </a:prstGeom>
            <a:ln w="76200">
              <a:solidFill>
                <a:schemeClr val="accent6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11">
              <a:extLst>
                <a:ext uri="{FF2B5EF4-FFF2-40B4-BE49-F238E27FC236}">
                  <a16:creationId xmlns:a16="http://schemas.microsoft.com/office/drawing/2014/main" id="{4B887941-7133-A048-8F06-510C0A878AE8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645726" y="3046567"/>
              <a:ext cx="10670" cy="2556937"/>
            </a:xfrm>
            <a:prstGeom prst="curvedConnector3">
              <a:avLst>
                <a:gd name="adj1" fmla="val 6528362"/>
              </a:avLst>
            </a:prstGeom>
            <a:ln w="76200">
              <a:solidFill>
                <a:srgbClr val="0070C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298E30B-C31E-9245-A88A-F0D0DB223864}"/>
                </a:ext>
              </a:extLst>
            </p:cNvPr>
            <p:cNvSpPr txBox="1"/>
            <p:nvPr/>
          </p:nvSpPr>
          <p:spPr>
            <a:xfrm>
              <a:off x="2963550" y="1981777"/>
              <a:ext cx="346932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954F09"/>
                  </a:solidFill>
                  <a:latin typeface="Times New Roman" panose="02020603050405020304" pitchFamily="18" charset="0"/>
                </a:rPr>
                <a:t>Forward Contamination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D63FE7A-7B81-1E4F-9C36-E137D4CD9F10}"/>
                </a:ext>
              </a:extLst>
            </p:cNvPr>
            <p:cNvSpPr txBox="1"/>
            <p:nvPr/>
          </p:nvSpPr>
          <p:spPr>
            <a:xfrm>
              <a:off x="3019012" y="5002541"/>
              <a:ext cx="365741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Backward Contamination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032B569-7219-1A4A-B133-50AF8E53F797}"/>
              </a:ext>
            </a:extLst>
          </p:cNvPr>
          <p:cNvSpPr txBox="1"/>
          <p:nvPr/>
        </p:nvSpPr>
        <p:spPr>
          <a:xfrm>
            <a:off x="2784832" y="4869055"/>
            <a:ext cx="6566338" cy="1061829"/>
          </a:xfrm>
          <a:prstGeom prst="rect">
            <a:avLst/>
          </a:prstGeom>
          <a:noFill/>
          <a:ln>
            <a:solidFill>
              <a:srgbClr val="733D07"/>
            </a:solidFill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u="sng" dirty="0">
                <a:solidFill>
                  <a:srgbClr val="733D07"/>
                </a:solidFill>
                <a:latin typeface="Times New Roman" panose="02020603050405020304" pitchFamily="18" charset="0"/>
                <a:cs typeface="Arial"/>
              </a:rPr>
              <a:t>Why?</a:t>
            </a:r>
          </a:p>
          <a:p>
            <a:pPr marL="557213" lvl="1" indent="-2143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How can we look for life on other planets if we bring our own? </a:t>
            </a:r>
          </a:p>
          <a:p>
            <a:pPr marL="557213" lvl="1" indent="-2143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Meet NASA planetary protection requirements for launch approval. </a:t>
            </a:r>
          </a:p>
          <a:p>
            <a:pPr marL="557213" lvl="1" indent="-2143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Comply with international treaty obligations.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540AFA-F965-2148-BDAF-400F7ACC9D37}"/>
              </a:ext>
            </a:extLst>
          </p:cNvPr>
          <p:cNvSpPr/>
          <p:nvPr/>
        </p:nvSpPr>
        <p:spPr>
          <a:xfrm>
            <a:off x="2840832" y="1207677"/>
            <a:ext cx="6510338" cy="807913"/>
          </a:xfrm>
          <a:prstGeom prst="rect">
            <a:avLst/>
          </a:prstGeom>
          <a:ln>
            <a:solidFill>
              <a:srgbClr val="733D07"/>
            </a:solidFill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50" b="1" u="sng" dirty="0">
                <a:solidFill>
                  <a:srgbClr val="733D07"/>
                </a:solidFill>
                <a:latin typeface="Times New Roman" panose="02020603050405020304" pitchFamily="18" charset="0"/>
                <a:cs typeface="Arial"/>
              </a:rPr>
              <a:t>Planetary protection (PP) aims to</a:t>
            </a:r>
            <a:r>
              <a:rPr lang="en-US" sz="1650" dirty="0">
                <a:solidFill>
                  <a:srgbClr val="733D07"/>
                </a:solidFill>
                <a:latin typeface="Times New Roman" panose="02020603050405020304" pitchFamily="18" charset="0"/>
                <a:cs typeface="Arial"/>
              </a:rPr>
              <a:t>: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Protect other worlds from microorganisms found on Earth.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Prevent both forward and backward contamination.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13F714-FD03-35BD-5B45-7C7AA2711468}"/>
              </a:ext>
            </a:extLst>
          </p:cNvPr>
          <p:cNvSpPr txBox="1"/>
          <p:nvPr/>
        </p:nvSpPr>
        <p:spPr>
          <a:xfrm>
            <a:off x="2717180" y="64751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232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8CEC35-CA5C-484F-99D5-9EDE3DB43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1220" y="1692397"/>
            <a:ext cx="7719060" cy="5170646"/>
          </a:xfrm>
        </p:spPr>
        <p:txBody>
          <a:bodyPr/>
          <a:lstStyle/>
          <a:p>
            <a:r>
              <a:rPr lang="en-US" altLang="en-US" sz="1600" dirty="0"/>
              <a:t>PP requirements per NASA Procedural Requirements 8715.24:</a:t>
            </a:r>
          </a:p>
          <a:p>
            <a:r>
              <a:rPr lang="en-US" altLang="en-US" sz="1600" dirty="0"/>
              <a:t>For Mars:</a:t>
            </a:r>
          </a:p>
          <a:p>
            <a:pPr lvl="1"/>
            <a:r>
              <a:rPr lang="en-US" sz="1600" dirty="0"/>
              <a:t>≤5×10</a:t>
            </a:r>
            <a:r>
              <a:rPr lang="en-US" sz="1600" baseline="30000" dirty="0"/>
              <a:t>5</a:t>
            </a:r>
            <a:r>
              <a:rPr lang="en-US" sz="1600" dirty="0"/>
              <a:t> total spores at launch</a:t>
            </a:r>
          </a:p>
          <a:p>
            <a:pPr lvl="1"/>
            <a:r>
              <a:rPr lang="en-US" sz="1600" dirty="0"/>
              <a:t>≤3×10</a:t>
            </a:r>
            <a:r>
              <a:rPr lang="en-US" sz="1600" baseline="30000" dirty="0"/>
              <a:t>5</a:t>
            </a:r>
            <a:r>
              <a:rPr lang="en-US" sz="1600" dirty="0"/>
              <a:t> total spores on the planned landing hardware</a:t>
            </a:r>
          </a:p>
          <a:p>
            <a:pPr lvl="1"/>
            <a:r>
              <a:rPr lang="en-US" sz="1600" dirty="0"/>
              <a:t>≤300 spores/m</a:t>
            </a:r>
            <a:r>
              <a:rPr lang="en-US" sz="1600" baseline="30000" dirty="0"/>
              <a:t>2</a:t>
            </a:r>
            <a:r>
              <a:rPr lang="en-US" sz="1600" dirty="0"/>
              <a:t> on exposed surfaces.</a:t>
            </a:r>
          </a:p>
          <a:p>
            <a:r>
              <a:rPr lang="en-US" sz="1600" dirty="0"/>
              <a:t>For the outer planets:</a:t>
            </a:r>
          </a:p>
          <a:p>
            <a:pPr lvl="1"/>
            <a:r>
              <a:rPr lang="en-US" sz="1600" dirty="0"/>
              <a:t>Inadvertent contamination of an ocean or other liquid water body is kept at a probability of less than 1 x 10</a:t>
            </a:r>
            <a:r>
              <a:rPr lang="en-US" sz="1600" baseline="30000" dirty="0"/>
              <a:t>-4</a:t>
            </a:r>
            <a:r>
              <a:rPr lang="en-US" sz="1600" dirty="0"/>
              <a:t> per mission. </a:t>
            </a:r>
          </a:p>
          <a:p>
            <a:r>
              <a:rPr lang="en-US" sz="1600" dirty="0"/>
              <a:t>Each biologically sensitive mission will develop a biological contamination control campaign that includes hardware design, material selection, material processing, manufacturing, assembly, testing, launch operations, space flight operations, and surface operations. </a:t>
            </a:r>
          </a:p>
          <a:p>
            <a:r>
              <a:rPr lang="en-US" sz="1600" dirty="0"/>
              <a:t>Microbial bioburden reduction and monitoring is conducted throughout the mission lifecycle. </a:t>
            </a:r>
          </a:p>
          <a:p>
            <a:r>
              <a:rPr lang="en-US" sz="1600" dirty="0"/>
              <a:t>Monitoring and/or verification of biological cleanliness is conducted using direct wipe and swab samples extracted and processed via a cultivation-based technique (NASA standard assay) that measures heat-tolerant organisms. </a:t>
            </a:r>
          </a:p>
          <a:p>
            <a:endParaRPr lang="en-US" sz="1650" dirty="0"/>
          </a:p>
          <a:p>
            <a:endParaRPr lang="en-US" sz="165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D16DFE-B4AA-2F48-B4D0-676FBC095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7139" y="759379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>
                <a:latin typeface="+mj-lt"/>
              </a:rPr>
              <a:t>Bioburden Requirements for a Mars-bound and Outer Planets Biologically Sensitive Mission</a:t>
            </a:r>
          </a:p>
        </p:txBody>
      </p:sp>
    </p:spTree>
    <p:extLst>
      <p:ext uri="{BB962C8B-B14F-4D97-AF65-F5344CB8AC3E}">
        <p14:creationId xmlns:p14="http://schemas.microsoft.com/office/powerpoint/2010/main" val="817781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5396" y="706488"/>
            <a:ext cx="5761895" cy="732508"/>
          </a:xfrm>
        </p:spPr>
        <p:txBody>
          <a:bodyPr/>
          <a:lstStyle/>
          <a:p>
            <a:pPr algn="ctr"/>
            <a:r>
              <a:rPr lang="en-US" dirty="0">
                <a:cs typeface="Arial" panose="020B0604020202020204" pitchFamily="34" charset="0"/>
              </a:rPr>
              <a:t>Planetary Protection Implementation Process Example   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011847" y="2693452"/>
            <a:ext cx="134222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102093" y="5167334"/>
            <a:ext cx="2933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798799-5C4F-5849-9BE8-ED1D34E6DF15}"/>
              </a:ext>
            </a:extLst>
          </p:cNvPr>
          <p:cNvSpPr txBox="1"/>
          <p:nvPr/>
        </p:nvSpPr>
        <p:spPr>
          <a:xfrm flipH="1" flipV="1">
            <a:off x="5681561" y="4784566"/>
            <a:ext cx="34289" cy="34289"/>
          </a:xfrm>
          <a:prstGeom prst="rect">
            <a:avLst/>
          </a:prstGeom>
        </p:spPr>
        <p:txBody>
          <a:bodyPr vert="horz" wrap="none" lIns="68580" tIns="34290" rIns="68580" bIns="34290" rtlCol="0">
            <a:noAutofit/>
          </a:bodyPr>
          <a:lstStyle/>
          <a:p>
            <a:endParaRPr lang="en-US" dirty="0"/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36236043-AE93-8845-923F-E7DC303A7DD6}"/>
              </a:ext>
            </a:extLst>
          </p:cNvPr>
          <p:cNvSpPr/>
          <p:nvPr/>
        </p:nvSpPr>
        <p:spPr>
          <a:xfrm>
            <a:off x="2185308" y="1454158"/>
            <a:ext cx="8352064" cy="775188"/>
          </a:xfrm>
          <a:prstGeom prst="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4C4D4C-46D7-964E-90F9-BCEAAD329FBB}"/>
              </a:ext>
            </a:extLst>
          </p:cNvPr>
          <p:cNvSpPr txBox="1"/>
          <p:nvPr/>
        </p:nvSpPr>
        <p:spPr>
          <a:xfrm>
            <a:off x="2315973" y="1682945"/>
            <a:ext cx="917711" cy="33396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68580" tIns="34290" rIns="68580" bIns="34290" rtlCol="0">
            <a:noAutofit/>
          </a:bodyPr>
          <a:lstStyle/>
          <a:p>
            <a:pPr algn="ctr"/>
            <a:r>
              <a:rPr lang="en-US" sz="1500" b="1" dirty="0"/>
              <a:t>Clean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DEF0695-3EFF-2744-9D09-185A880F139B}"/>
              </a:ext>
            </a:extLst>
          </p:cNvPr>
          <p:cNvSpPr txBox="1"/>
          <p:nvPr/>
        </p:nvSpPr>
        <p:spPr>
          <a:xfrm>
            <a:off x="3960571" y="1674417"/>
            <a:ext cx="3638448" cy="33396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68580" tIns="34290" rIns="68580" bIns="34290" rtlCol="0">
            <a:noAutofit/>
          </a:bodyPr>
          <a:lstStyle/>
          <a:p>
            <a:pPr algn="ctr"/>
            <a:r>
              <a:rPr lang="en-US" sz="1500" b="1" dirty="0"/>
              <a:t>Determine the level of cleanliness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2169144-784B-3349-B959-537BF0723167}"/>
              </a:ext>
            </a:extLst>
          </p:cNvPr>
          <p:cNvSpPr txBox="1"/>
          <p:nvPr/>
        </p:nvSpPr>
        <p:spPr>
          <a:xfrm>
            <a:off x="8307630" y="1669024"/>
            <a:ext cx="1665008" cy="36180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68580" tIns="34290" rIns="68580" bIns="34290" rtlCol="0">
            <a:noAutofit/>
          </a:bodyPr>
          <a:lstStyle/>
          <a:p>
            <a:pPr algn="ctr"/>
            <a:r>
              <a:rPr lang="en-US" sz="1500" b="1" dirty="0"/>
              <a:t>Keep it clean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8639BC3-CEB4-B349-AE5E-EE2FE4FF06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155" y="2614107"/>
            <a:ext cx="1881182" cy="141088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F878E16-C4C0-464F-B902-2096BDA44A3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2575" y="2403258"/>
            <a:ext cx="2608609" cy="1956457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552B91B-243D-7C45-A9E5-990B17D38EC1}"/>
              </a:ext>
            </a:extLst>
          </p:cNvPr>
          <p:cNvCxnSpPr>
            <a:cxnSpLocks/>
          </p:cNvCxnSpPr>
          <p:nvPr/>
        </p:nvCxnSpPr>
        <p:spPr>
          <a:xfrm flipH="1" flipV="1">
            <a:off x="8267322" y="3639693"/>
            <a:ext cx="269026" cy="1046608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2A13C3A-D3FA-1D4F-94CF-439359092547}"/>
              </a:ext>
            </a:extLst>
          </p:cNvPr>
          <p:cNvSpPr txBox="1"/>
          <p:nvPr/>
        </p:nvSpPr>
        <p:spPr>
          <a:xfrm>
            <a:off x="7851360" y="4683985"/>
            <a:ext cx="3832058" cy="421139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</a:rPr>
              <a:t>e.g., protective cover, cleaning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F1B8B25-6AEB-D747-8441-FCC8E58AAC4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5366" y="4156697"/>
            <a:ext cx="1195994" cy="896996"/>
          </a:xfrm>
          <a:prstGeom prst="rect">
            <a:avLst/>
          </a:prstGeom>
        </p:spPr>
      </p:pic>
      <p:pic>
        <p:nvPicPr>
          <p:cNvPr id="46" name="Picture 45" descr="swabbing_MSL_at_KSC_homepage_feature.jpg">
            <a:extLst>
              <a:ext uri="{FF2B5EF4-FFF2-40B4-BE49-F238E27FC236}">
                <a16:creationId xmlns:a16="http://schemas.microsoft.com/office/drawing/2014/main" id="{8A7863AA-C8C1-7549-800B-257CB9F0D83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1113" y="2811072"/>
            <a:ext cx="2030463" cy="1380474"/>
          </a:xfrm>
          <a:prstGeom prst="rect">
            <a:avLst/>
          </a:prstGeom>
        </p:spPr>
      </p:pic>
      <p:pic>
        <p:nvPicPr>
          <p:cNvPr id="7194" name="Picture 26" descr="Image result for msl rover">
            <a:extLst>
              <a:ext uri="{FF2B5EF4-FFF2-40B4-BE49-F238E27FC236}">
                <a16:creationId xmlns:a16="http://schemas.microsoft.com/office/drawing/2014/main" id="{A3C574CB-8EE4-C54B-B69C-29913A222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5264" y="2341313"/>
            <a:ext cx="1533433" cy="230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-Turn Arrow 2">
            <a:extLst>
              <a:ext uri="{FF2B5EF4-FFF2-40B4-BE49-F238E27FC236}">
                <a16:creationId xmlns:a16="http://schemas.microsoft.com/office/drawing/2014/main" id="{0C4981AD-05A6-A541-AC6E-EB697F98AA43}"/>
              </a:ext>
            </a:extLst>
          </p:cNvPr>
          <p:cNvSpPr/>
          <p:nvPr/>
        </p:nvSpPr>
        <p:spPr bwMode="auto">
          <a:xfrm rot="10800000">
            <a:off x="6737319" y="2034313"/>
            <a:ext cx="1023305" cy="669817"/>
          </a:xfrm>
          <a:prstGeom prst="uturnArrow">
            <a:avLst/>
          </a:prstGeom>
          <a:solidFill>
            <a:srgbClr val="00B050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771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9159" y="726294"/>
            <a:ext cx="7256582" cy="679125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+mj-lt"/>
              </a:rPr>
              <a:t>Planetary Protection Biological Cleanliness Verification Sampling</a:t>
            </a:r>
          </a:p>
        </p:txBody>
      </p:sp>
      <p:pic>
        <p:nvPicPr>
          <p:cNvPr id="5" name="Picture 5" descr="MCj0431561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3200401"/>
            <a:ext cx="685800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6267450" y="2743201"/>
            <a:ext cx="2628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050" dirty="0">
                <a:latin typeface="+mn-lt"/>
              </a:rPr>
              <a:t>Assay swab or wipe</a:t>
            </a:r>
          </a:p>
          <a:p>
            <a:pPr algn="ctr" eaLnBrk="1" hangingPunct="1"/>
            <a:r>
              <a:rPr lang="en-US" altLang="en-US" sz="1050" dirty="0">
                <a:latin typeface="+mn-lt"/>
              </a:rPr>
              <a:t>(water is used as the solvent)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099250" y="5257801"/>
            <a:ext cx="25146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050" dirty="0">
                <a:latin typeface="+mn-lt"/>
              </a:rPr>
              <a:t>Count plates – 24 h, 48 h, and 72 h</a:t>
            </a:r>
          </a:p>
        </p:txBody>
      </p:sp>
      <p:pic>
        <p:nvPicPr>
          <p:cNvPr id="8" name="Picture 16" descr="MCj0431561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43100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G:\031710_RVRMastcam 34  100mm camera heads DEA MAHLI Cal Target\original\2267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20833" r="15625" b="4167"/>
          <a:stretch>
            <a:fillRect/>
          </a:stretch>
        </p:blipFill>
        <p:spPr bwMode="auto">
          <a:xfrm>
            <a:off x="6381750" y="1771650"/>
            <a:ext cx="977504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G:\031010_DSDescent Stage Primary Structure and Telecom Plate\original\2264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1657350"/>
            <a:ext cx="1295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3180545" y="2628900"/>
            <a:ext cx="172907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050" dirty="0">
                <a:latin typeface="+mn-lt"/>
              </a:rPr>
              <a:t>Clean hardware (and table or bag) with an IPA wipe prior to sampling or installation</a:t>
            </a:r>
          </a:p>
        </p:txBody>
      </p:sp>
      <p:pic>
        <p:nvPicPr>
          <p:cNvPr id="13" name="Picture 15" descr="G:\030810_RVRBelly Pan Structure\original\2260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3" t="21429" r="14285"/>
          <a:stretch>
            <a:fillRect/>
          </a:stretch>
        </p:blipFill>
        <p:spPr bwMode="auto">
          <a:xfrm>
            <a:off x="8039100" y="1714501"/>
            <a:ext cx="857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G:\Lab Pictures\DSC0168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3829051"/>
            <a:ext cx="188595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MCj04315610000[1]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1" y="4286250"/>
            <a:ext cx="59412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9"/>
          <p:cNvGrpSpPr>
            <a:grpSpLocks/>
          </p:cNvGrpSpPr>
          <p:nvPr/>
        </p:nvGrpSpPr>
        <p:grpSpPr bwMode="auto">
          <a:xfrm>
            <a:off x="3124200" y="3371850"/>
            <a:ext cx="2171700" cy="1828800"/>
            <a:chOff x="381000" y="3505200"/>
            <a:chExt cx="3400590" cy="2830689"/>
          </a:xfrm>
        </p:grpSpPr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505200"/>
              <a:ext cx="15240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4572000"/>
              <a:ext cx="2057400" cy="1763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8" descr="C:\Documents and Settings\nickb\Local Settings\Temporary Internet Files\Content.IE5\89MNKXEJ\MCj04347130000[1].wmf"/>
            <p:cNvPicPr>
              <a:picLocks noChangeAspect="1" noChangeArrowheads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404751">
              <a:off x="1846715" y="5574004"/>
              <a:ext cx="563276" cy="590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8" descr="C:\Documents and Settings\nickb\Local Settings\Temporary Internet Files\Content.IE5\89MNKXEJ\MCj04347130000[1].wmf"/>
            <p:cNvPicPr>
              <a:picLocks noChangeAspect="1" noChangeArrowheads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404751">
              <a:off x="2608714" y="5269203"/>
              <a:ext cx="563276" cy="590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8" descr="C:\Documents and Settings\nickb\Local Settings\Temporary Internet Files\Content.IE5\89MNKXEJ\MCj04347130000[1].wmf"/>
            <p:cNvPicPr>
              <a:picLocks noChangeAspect="1" noChangeArrowheads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404751">
              <a:off x="3218314" y="4964403"/>
              <a:ext cx="563276" cy="590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6610350" y="5257800"/>
            <a:ext cx="2514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050" dirty="0">
                <a:latin typeface="+mn-lt"/>
              </a:rPr>
              <a:t>Process swabs and wipes, </a:t>
            </a:r>
          </a:p>
          <a:p>
            <a:pPr algn="ctr" eaLnBrk="1" hangingPunct="1"/>
            <a:r>
              <a:rPr lang="en-US" altLang="en-US" sz="1050" dirty="0">
                <a:latin typeface="+mn-lt"/>
              </a:rPr>
              <a:t>~3 hours required post-assay</a:t>
            </a:r>
          </a:p>
        </p:txBody>
      </p:sp>
      <p:pic>
        <p:nvPicPr>
          <p:cNvPr id="23" name="Content Placeholder 4" descr="A picture containing floor, indoor&#10;&#10;Description automatically generated">
            <a:extLst>
              <a:ext uri="{FF2B5EF4-FFF2-40B4-BE49-F238E27FC236}">
                <a16:creationId xmlns:a16="http://schemas.microsoft.com/office/drawing/2014/main" id="{F07038E3-96E0-B747-2223-C06510B9116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190" y="4250203"/>
            <a:ext cx="1095795" cy="818464"/>
          </a:xfrm>
        </p:spPr>
      </p:pic>
    </p:spTree>
    <p:extLst>
      <p:ext uri="{BB962C8B-B14F-4D97-AF65-F5344CB8AC3E}">
        <p14:creationId xmlns:p14="http://schemas.microsoft.com/office/powerpoint/2010/main" val="999943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161D69-7176-744F-8382-9DF7AB872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51" y="745099"/>
            <a:ext cx="8706802" cy="627864"/>
          </a:xfrm>
        </p:spPr>
        <p:txBody>
          <a:bodyPr/>
          <a:lstStyle/>
          <a:p>
            <a:pPr algn="ctr"/>
            <a:r>
              <a:rPr lang="en-US" sz="2400" dirty="0">
                <a:latin typeface="+mj-lt"/>
              </a:rPr>
              <a:t>Bioburden Accounting for Mars-landed Spacecraft</a:t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Raw Spore Counts to Calculated Bioburden Levels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56A0447F-166E-BD48-84AA-5D84158FC9B2}"/>
              </a:ext>
            </a:extLst>
          </p:cNvPr>
          <p:cNvSpPr/>
          <p:nvPr/>
        </p:nvSpPr>
        <p:spPr>
          <a:xfrm>
            <a:off x="2022157" y="3454408"/>
            <a:ext cx="8352064" cy="775188"/>
          </a:xfrm>
          <a:prstGeom prst="rightArrow">
            <a:avLst/>
          </a:prstGeom>
          <a:gradFill flip="none" rotWithShape="1">
            <a:gsLst>
              <a:gs pos="0">
                <a:schemeClr val="accent2"/>
              </a:gs>
              <a:gs pos="19000">
                <a:schemeClr val="accent1"/>
              </a:gs>
              <a:gs pos="42000">
                <a:srgbClr val="00B050"/>
              </a:gs>
              <a:gs pos="82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5A9620-9E32-7042-B946-0A1C4D2C2B36}"/>
              </a:ext>
            </a:extLst>
          </p:cNvPr>
          <p:cNvSpPr txBox="1"/>
          <p:nvPr/>
        </p:nvSpPr>
        <p:spPr>
          <a:xfrm>
            <a:off x="1809751" y="4058141"/>
            <a:ext cx="759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1970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CD28E3-9D58-3C40-9121-BE05746E8BE4}"/>
              </a:ext>
            </a:extLst>
          </p:cNvPr>
          <p:cNvSpPr txBox="1"/>
          <p:nvPr/>
        </p:nvSpPr>
        <p:spPr>
          <a:xfrm>
            <a:off x="9480231" y="4042733"/>
            <a:ext cx="759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863015-2661-6349-89E4-EC5B2CB19785}"/>
              </a:ext>
            </a:extLst>
          </p:cNvPr>
          <p:cNvSpPr txBox="1"/>
          <p:nvPr/>
        </p:nvSpPr>
        <p:spPr>
          <a:xfrm>
            <a:off x="4997141" y="4058141"/>
            <a:ext cx="731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1990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BB812F-9133-1C4E-A27D-A077314D6384}"/>
              </a:ext>
            </a:extLst>
          </p:cNvPr>
          <p:cNvSpPr txBox="1"/>
          <p:nvPr/>
        </p:nvSpPr>
        <p:spPr>
          <a:xfrm>
            <a:off x="6590837" y="4058141"/>
            <a:ext cx="71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05AE91-0F7B-E04F-AAE0-48553F4A17CE}"/>
              </a:ext>
            </a:extLst>
          </p:cNvPr>
          <p:cNvSpPr txBox="1"/>
          <p:nvPr/>
        </p:nvSpPr>
        <p:spPr>
          <a:xfrm>
            <a:off x="3403446" y="4058141"/>
            <a:ext cx="794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1980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42265F-D9B7-224E-82A2-E15B53124449}"/>
              </a:ext>
            </a:extLst>
          </p:cNvPr>
          <p:cNvSpPr txBox="1"/>
          <p:nvPr/>
        </p:nvSpPr>
        <p:spPr>
          <a:xfrm>
            <a:off x="8184532" y="4058141"/>
            <a:ext cx="703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66627A-F2BF-B84E-920C-F86EA62F63FB}"/>
              </a:ext>
            </a:extLst>
          </p:cNvPr>
          <p:cNvSpPr txBox="1"/>
          <p:nvPr/>
        </p:nvSpPr>
        <p:spPr>
          <a:xfrm rot="19503157">
            <a:off x="1528493" y="2815767"/>
            <a:ext cx="1941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Mariner Mars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B653942-0E43-2440-BD68-492E36057B3D}"/>
              </a:ext>
            </a:extLst>
          </p:cNvPr>
          <p:cNvCxnSpPr>
            <a:cxnSpLocks/>
          </p:cNvCxnSpPr>
          <p:nvPr/>
        </p:nvCxnSpPr>
        <p:spPr>
          <a:xfrm flipV="1">
            <a:off x="2201636" y="3454408"/>
            <a:ext cx="0" cy="1868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5D1448D-FA6C-1A48-8044-37AF298D3E63}"/>
              </a:ext>
            </a:extLst>
          </p:cNvPr>
          <p:cNvCxnSpPr>
            <a:cxnSpLocks/>
          </p:cNvCxnSpPr>
          <p:nvPr/>
        </p:nvCxnSpPr>
        <p:spPr>
          <a:xfrm flipV="1">
            <a:off x="2898728" y="3454408"/>
            <a:ext cx="0" cy="1868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6D8A22D-66FB-6949-86D4-7D00ACA0FBDF}"/>
              </a:ext>
            </a:extLst>
          </p:cNvPr>
          <p:cNvSpPr txBox="1"/>
          <p:nvPr/>
        </p:nvSpPr>
        <p:spPr>
          <a:xfrm rot="19503157">
            <a:off x="2138054" y="2806039"/>
            <a:ext cx="1661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/>
              <a:t>Viking Missions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880612-9F0E-0F41-BE93-D5A7A6B27673}"/>
              </a:ext>
            </a:extLst>
          </p:cNvPr>
          <p:cNvSpPr txBox="1"/>
          <p:nvPr/>
        </p:nvSpPr>
        <p:spPr>
          <a:xfrm rot="19503157">
            <a:off x="5272614" y="2767080"/>
            <a:ext cx="1941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Pathfinder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6D63E5-DF74-CE47-A984-530910EE5AAC}"/>
              </a:ext>
            </a:extLst>
          </p:cNvPr>
          <p:cNvCxnSpPr>
            <a:cxnSpLocks/>
          </p:cNvCxnSpPr>
          <p:nvPr/>
        </p:nvCxnSpPr>
        <p:spPr>
          <a:xfrm flipV="1">
            <a:off x="6047014" y="3437421"/>
            <a:ext cx="0" cy="1868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9A455FE-039E-2642-8BE0-0EF42B9301C5}"/>
              </a:ext>
            </a:extLst>
          </p:cNvPr>
          <p:cNvCxnSpPr>
            <a:cxnSpLocks/>
          </p:cNvCxnSpPr>
          <p:nvPr/>
        </p:nvCxnSpPr>
        <p:spPr>
          <a:xfrm flipV="1">
            <a:off x="7445219" y="3444292"/>
            <a:ext cx="0" cy="1868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F427788-85B3-274A-BDDC-6B870C11632B}"/>
              </a:ext>
            </a:extLst>
          </p:cNvPr>
          <p:cNvSpPr txBox="1"/>
          <p:nvPr/>
        </p:nvSpPr>
        <p:spPr>
          <a:xfrm rot="19503157">
            <a:off x="6029662" y="2997347"/>
            <a:ext cx="2157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/>
              <a:t>Mars Exploration Rovers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25997A8-654A-EE45-9C13-817923A74509}"/>
              </a:ext>
            </a:extLst>
          </p:cNvPr>
          <p:cNvSpPr txBox="1"/>
          <p:nvPr/>
        </p:nvSpPr>
        <p:spPr>
          <a:xfrm rot="19888609">
            <a:off x="7949308" y="2650608"/>
            <a:ext cx="1851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Mars Science Laboratory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2A19B12-2FB3-4345-9F4E-065C7658E668}"/>
              </a:ext>
            </a:extLst>
          </p:cNvPr>
          <p:cNvCxnSpPr>
            <a:cxnSpLocks/>
          </p:cNvCxnSpPr>
          <p:nvPr/>
        </p:nvCxnSpPr>
        <p:spPr>
          <a:xfrm flipV="1">
            <a:off x="8713943" y="3444292"/>
            <a:ext cx="0" cy="1868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91B2B33-2FE4-0E4B-920F-87E6FB03C912}"/>
              </a:ext>
            </a:extLst>
          </p:cNvPr>
          <p:cNvCxnSpPr>
            <a:cxnSpLocks/>
          </p:cNvCxnSpPr>
          <p:nvPr/>
        </p:nvCxnSpPr>
        <p:spPr>
          <a:xfrm flipV="1">
            <a:off x="9276723" y="3454408"/>
            <a:ext cx="0" cy="1868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4C640B6-439D-A742-9EC8-3B202FB76AB0}"/>
              </a:ext>
            </a:extLst>
          </p:cNvPr>
          <p:cNvSpPr txBox="1"/>
          <p:nvPr/>
        </p:nvSpPr>
        <p:spPr>
          <a:xfrm rot="19503157">
            <a:off x="8408876" y="3200232"/>
            <a:ext cx="1437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/>
              <a:t>InSight</a:t>
            </a:r>
          </a:p>
        </p:txBody>
      </p:sp>
      <p:pic>
        <p:nvPicPr>
          <p:cNvPr id="31" name="Picture 26" descr="Image result for msl rover">
            <a:extLst>
              <a:ext uri="{FF2B5EF4-FFF2-40B4-BE49-F238E27FC236}">
                <a16:creationId xmlns:a16="http://schemas.microsoft.com/office/drawing/2014/main" id="{AE80482F-30FD-0B4F-B721-DB8806E6D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3936" y="1572650"/>
            <a:ext cx="701774" cy="105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ariner09.jpg">
            <a:extLst>
              <a:ext uri="{FF2B5EF4-FFF2-40B4-BE49-F238E27FC236}">
                <a16:creationId xmlns:a16="http://schemas.microsoft.com/office/drawing/2014/main" id="{048D6742-5B9B-C147-A81E-D661BBB4C4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33" b="26263"/>
          <a:stretch/>
        </p:blipFill>
        <p:spPr bwMode="auto">
          <a:xfrm>
            <a:off x="1734200" y="1881108"/>
            <a:ext cx="1551989" cy="65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tist's concept of the Viking lander">
            <a:extLst>
              <a:ext uri="{FF2B5EF4-FFF2-40B4-BE49-F238E27FC236}">
                <a16:creationId xmlns:a16="http://schemas.microsoft.com/office/drawing/2014/main" id="{817024FB-D02B-5640-BA6A-110E2B48A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440" y="1755636"/>
            <a:ext cx="1118089" cy="90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SC-03PD-0786.jpg">
            <a:extLst>
              <a:ext uri="{FF2B5EF4-FFF2-40B4-BE49-F238E27FC236}">
                <a16:creationId xmlns:a16="http://schemas.microsoft.com/office/drawing/2014/main" id="{540AC64D-A9DC-454F-9810-1BE3DF6FC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318" y="1856123"/>
            <a:ext cx="1077941" cy="70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mars pathfinder">
            <a:extLst>
              <a:ext uri="{FF2B5EF4-FFF2-40B4-BE49-F238E27FC236}">
                <a16:creationId xmlns:a16="http://schemas.microsoft.com/office/drawing/2014/main" id="{B099121D-02BA-1548-B715-6596DA4F0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091" y="1819423"/>
            <a:ext cx="1065240" cy="77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8EC7C35-7EEE-484F-911E-384DA78244D5}"/>
                  </a:ext>
                </a:extLst>
              </p:cNvPr>
              <p:cNvSpPr txBox="1"/>
              <p:nvPr/>
            </p:nvSpPr>
            <p:spPr>
              <a:xfrm>
                <a:off x="962312" y="4473900"/>
                <a:ext cx="3634246" cy="1746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u="sng" dirty="0">
                    <a:solidFill>
                      <a:schemeClr val="accent2"/>
                    </a:solidFill>
                  </a:rPr>
                  <a:t>Sum of the Means Approach</a:t>
                </a:r>
              </a:p>
              <a:p>
                <a:r>
                  <a:rPr lang="en-US" sz="1100" dirty="0">
                    <a:solidFill>
                      <a:schemeClr val="accent2"/>
                    </a:solidFill>
                  </a:rPr>
                  <a:t>The total effective area sampled was represented by:</a:t>
                </a:r>
              </a:p>
              <a:p>
                <a:r>
                  <a:rPr lang="en-US" sz="1100" dirty="0">
                    <a:solidFill>
                      <a:schemeClr val="accent2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11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sz="11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en-US" sz="1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1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1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1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sSub>
                          <m:sSubPr>
                            <m:ctrlPr>
                              <a:rPr lang="en-US" sz="1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11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sz="1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1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b="1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e>
                              <m:sub>
                                <m:r>
                                  <a:rPr lang="en-US" sz="1100" b="1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sub>
                        </m:sSub>
                        <m:sSub>
                          <m:sSubPr>
                            <m:ctrlPr>
                              <a:rPr lang="en-US" sz="1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1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b="1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e>
                              <m:sub>
                                <m:r>
                                  <a:rPr lang="en-US" sz="1100" b="1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sub>
                        </m:sSub>
                        <m:sSub>
                          <m:sSubPr>
                            <m:ctrlPr>
                              <a:rPr lang="en-US" sz="1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1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b="1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e>
                              <m:sub>
                                <m:r>
                                  <a:rPr lang="en-US" sz="1100" b="1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sub>
                        </m:sSub>
                      </m:e>
                    </m:nary>
                  </m:oMath>
                </a14:m>
                <a:r>
                  <a:rPr lang="en-US" sz="1100" dirty="0">
                    <a:solidFill>
                      <a:schemeClr val="accent2"/>
                    </a:solidFill>
                  </a:rPr>
                  <a:t>	</a:t>
                </a:r>
              </a:p>
              <a:p>
                <a:r>
                  <a:rPr lang="en-US" sz="1100" dirty="0">
                    <a:solidFill>
                      <a:schemeClr val="accent2"/>
                    </a:solidFill>
                  </a:rPr>
                  <a:t>The total number of spores counted was:</a:t>
                </a:r>
              </a:p>
              <a:p>
                <a:r>
                  <a:rPr lang="en-US" sz="1100" dirty="0">
                    <a:solidFill>
                      <a:schemeClr val="accent2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11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𝒕𝒐𝒕</m:t>
                        </m:r>
                      </m:sub>
                    </m:sSub>
                    <m:r>
                      <a:rPr lang="en-US" sz="11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en-US" sz="1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1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1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1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sSub>
                          <m:sSubPr>
                            <m:ctrlPr>
                              <a:rPr lang="en-US" sz="1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11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sz="1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1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1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b="1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e>
                              <m:sub>
                                <m:r>
                                  <a:rPr lang="en-US" sz="1100" b="1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sub>
                        </m:sSub>
                      </m:e>
                    </m:nary>
                  </m:oMath>
                </a14:m>
                <a:r>
                  <a:rPr lang="en-US" sz="1100" dirty="0">
                    <a:solidFill>
                      <a:schemeClr val="accent2"/>
                    </a:solidFill>
                  </a:rPr>
                  <a:t>	</a:t>
                </a:r>
              </a:p>
              <a:p>
                <a:r>
                  <a:rPr lang="en-US" sz="1100" dirty="0">
                    <a:solidFill>
                      <a:schemeClr val="accent2"/>
                    </a:solidFill>
                  </a:rPr>
                  <a:t>The bioburden density, B, was given by:</a:t>
                </a:r>
              </a:p>
              <a:p>
                <a:r>
                  <a:rPr lang="en-US" sz="1100" dirty="0">
                    <a:solidFill>
                      <a:schemeClr val="accent2"/>
                    </a:solidFill>
                  </a:rPr>
                  <a:t>	</a:t>
                </a:r>
                <a:r>
                  <a:rPr lang="en-US" sz="1100" b="1" dirty="0">
                    <a:solidFill>
                      <a:schemeClr val="accent2"/>
                    </a:solidFill>
                  </a:rPr>
                  <a:t>B = </a:t>
                </a:r>
                <a:r>
                  <a:rPr lang="en-US" sz="1100" b="1" dirty="0" err="1">
                    <a:solidFill>
                      <a:schemeClr val="accent2"/>
                    </a:solidFill>
                  </a:rPr>
                  <a:t>N</a:t>
                </a:r>
                <a:r>
                  <a:rPr lang="en-US" sz="1100" b="1" baseline="-25000" dirty="0" err="1">
                    <a:solidFill>
                      <a:schemeClr val="accent2"/>
                    </a:solidFill>
                  </a:rPr>
                  <a:t>tot</a:t>
                </a:r>
                <a:r>
                  <a:rPr lang="en-US" sz="1100" b="1" dirty="0">
                    <a:solidFill>
                      <a:schemeClr val="accent2"/>
                    </a:solidFill>
                  </a:rPr>
                  <a:t> / A</a:t>
                </a:r>
                <a:r>
                  <a:rPr lang="en-US" sz="1100" b="1" baseline="-25000" dirty="0">
                    <a:solidFill>
                      <a:schemeClr val="accent2"/>
                    </a:solidFill>
                  </a:rPr>
                  <a:t>s</a:t>
                </a:r>
                <a:r>
                  <a:rPr lang="en-US" sz="1100" dirty="0">
                    <a:solidFill>
                      <a:schemeClr val="accent2"/>
                    </a:solidFill>
                  </a:rPr>
                  <a:t>	</a:t>
                </a:r>
              </a:p>
              <a:p>
                <a:r>
                  <a:rPr lang="en-US" sz="1100" dirty="0">
                    <a:solidFill>
                      <a:schemeClr val="accent2"/>
                    </a:solidFill>
                  </a:rPr>
                  <a:t>The estimate of the total bioburden, N, was given by:</a:t>
                </a:r>
              </a:p>
              <a:p>
                <a:r>
                  <a:rPr lang="en-US" sz="1100" dirty="0">
                    <a:solidFill>
                      <a:schemeClr val="accent2"/>
                    </a:solidFill>
                  </a:rPr>
                  <a:t>	</a:t>
                </a:r>
                <a:r>
                  <a:rPr lang="en-US" sz="1100" b="1" dirty="0">
                    <a:solidFill>
                      <a:schemeClr val="accent2"/>
                    </a:solidFill>
                  </a:rPr>
                  <a:t>N = B A</a:t>
                </a:r>
                <a:r>
                  <a:rPr lang="en-US" sz="1100" b="1" baseline="-25000" dirty="0">
                    <a:solidFill>
                      <a:schemeClr val="accent2"/>
                    </a:solidFill>
                  </a:rPr>
                  <a:t>0</a:t>
                </a:r>
                <a:endParaRPr lang="en-US" sz="11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8EC7C35-7EEE-484F-911E-384DA7824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312" y="4473900"/>
                <a:ext cx="3634246" cy="1746247"/>
              </a:xfrm>
              <a:prstGeom prst="rect">
                <a:avLst/>
              </a:prstGeom>
              <a:blipFill>
                <a:blip r:embed="rId9"/>
                <a:stretch>
                  <a:fillRect t="-1049" b="-1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72AD989-AAF8-3848-BA57-B28A46EBC7A7}"/>
              </a:ext>
            </a:extLst>
          </p:cNvPr>
          <p:cNvGraphicFramePr>
            <a:graphicFrameLocks noGrp="1"/>
          </p:cNvGraphicFramePr>
          <p:nvPr/>
        </p:nvGraphicFramePr>
        <p:xfrm>
          <a:off x="4661581" y="4595278"/>
          <a:ext cx="3084617" cy="181737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609942">
                  <a:extLst>
                    <a:ext uri="{9D8B030D-6E8A-4147-A177-3AD203B41FA5}">
                      <a16:colId xmlns:a16="http://schemas.microsoft.com/office/drawing/2014/main" val="869685372"/>
                    </a:ext>
                  </a:extLst>
                </a:gridCol>
                <a:gridCol w="2474675">
                  <a:extLst>
                    <a:ext uri="{9D8B030D-6E8A-4147-A177-3AD203B41FA5}">
                      <a16:colId xmlns:a16="http://schemas.microsoft.com/office/drawing/2014/main" val="2232845472"/>
                    </a:ext>
                  </a:extLst>
                </a:gridCol>
              </a:tblGrid>
              <a:tr h="1257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</a:rPr>
                        <a:t>Variable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</a:rPr>
                        <a:t>Definition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085497951"/>
                  </a:ext>
                </a:extLst>
              </a:tr>
              <a:tr h="16802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</a:rPr>
                        <a:t>A</a:t>
                      </a:r>
                      <a:r>
                        <a:rPr lang="en-US" sz="800" baseline="-25000">
                          <a:effectLst/>
                        </a:rPr>
                        <a:t>0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</a:rPr>
                        <a:t>n</a:t>
                      </a:r>
                      <a:r>
                        <a:rPr lang="en-US" sz="800" baseline="-25000">
                          <a:effectLst/>
                        </a:rPr>
                        <a:t>s</a:t>
                      </a:r>
                      <a:r>
                        <a:rPr lang="en-US" sz="800">
                          <a:effectLst/>
                        </a:rPr>
                        <a:t>, n</a:t>
                      </a:r>
                      <a:r>
                        <a:rPr lang="en-US" sz="800" baseline="-25000">
                          <a:effectLst/>
                        </a:rPr>
                        <a:t>w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</a:rPr>
                        <a:t>n</a:t>
                      </a:r>
                      <a:r>
                        <a:rPr lang="en-US" sz="800" baseline="-25000">
                          <a:effectLst/>
                        </a:rPr>
                        <a:t>tot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</a:rPr>
                        <a:t>a</a:t>
                      </a:r>
                      <a:r>
                        <a:rPr lang="en-US" sz="800" baseline="-25000">
                          <a:effectLst/>
                        </a:rPr>
                        <a:t>si, </a:t>
                      </a:r>
                      <a:r>
                        <a:rPr lang="en-US" sz="800">
                          <a:effectLst/>
                        </a:rPr>
                        <a:t>a</a:t>
                      </a:r>
                      <a:r>
                        <a:rPr lang="en-US" sz="800" baseline="-25000">
                          <a:effectLst/>
                        </a:rPr>
                        <a:t>wj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</a:rPr>
                        <a:t>f</a:t>
                      </a:r>
                      <a:r>
                        <a:rPr lang="en-US" sz="800" baseline="-25000">
                          <a:effectLst/>
                        </a:rPr>
                        <a:t>s</a:t>
                      </a:r>
                      <a:r>
                        <a:rPr lang="en-US" sz="800">
                          <a:effectLst/>
                        </a:rPr>
                        <a:t>, f</a:t>
                      </a:r>
                      <a:r>
                        <a:rPr lang="en-US" sz="800" baseline="-25000">
                          <a:effectLst/>
                        </a:rPr>
                        <a:t>w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</a:rPr>
                        <a:t>e</a:t>
                      </a:r>
                      <a:r>
                        <a:rPr lang="en-US" sz="800" baseline="-25000">
                          <a:effectLst/>
                        </a:rPr>
                        <a:t>s</a:t>
                      </a:r>
                      <a:r>
                        <a:rPr lang="en-US" sz="800">
                          <a:effectLst/>
                        </a:rPr>
                        <a:t>, e</a:t>
                      </a:r>
                      <a:r>
                        <a:rPr lang="en-US" sz="800" baseline="-25000">
                          <a:effectLst/>
                        </a:rPr>
                        <a:t>w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</a:rPr>
                        <a:t>A</a:t>
                      </a:r>
                      <a:r>
                        <a:rPr lang="en-US" sz="800" baseline="-25000">
                          <a:effectLst/>
                        </a:rPr>
                        <a:t>S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</a:rPr>
                        <a:t>N</a:t>
                      </a:r>
                      <a:r>
                        <a:rPr lang="en-US" sz="800" baseline="-25000">
                          <a:effectLst/>
                        </a:rPr>
                        <a:t>si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</a:rPr>
                        <a:t>N</a:t>
                      </a:r>
                      <a:r>
                        <a:rPr lang="en-US" sz="800" baseline="-25000">
                          <a:effectLst/>
                        </a:rPr>
                        <a:t>wj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</a:rPr>
                        <a:t>N</a:t>
                      </a:r>
                      <a:r>
                        <a:rPr lang="en-US" sz="800" baseline="-25000">
                          <a:effectLst/>
                        </a:rPr>
                        <a:t>tot</a:t>
                      </a:r>
                      <a:endParaRPr lang="en-US" sz="800">
                        <a:effectLst/>
                      </a:endParaRPr>
                    </a:p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>
                          <a:effectLst/>
                        </a:rPr>
                        <a:t>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 dirty="0">
                          <a:effectLst/>
                        </a:rPr>
                        <a:t>the total area represented by a group or sample set, m</a:t>
                      </a:r>
                      <a:r>
                        <a:rPr lang="en-US" sz="800" baseline="30000" dirty="0">
                          <a:effectLst/>
                        </a:rPr>
                        <a:t>2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 dirty="0">
                          <a:effectLst/>
                        </a:rPr>
                        <a:t>the total number of swabs or wipes</a:t>
                      </a:r>
                    </a:p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 dirty="0">
                          <a:effectLst/>
                        </a:rPr>
                        <a:t>the total number of samples</a:t>
                      </a:r>
                    </a:p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 dirty="0">
                          <a:effectLst/>
                        </a:rPr>
                        <a:t>is the area sampled by the </a:t>
                      </a:r>
                      <a:r>
                        <a:rPr lang="en-US" sz="800" dirty="0" err="1">
                          <a:effectLst/>
                        </a:rPr>
                        <a:t>i</a:t>
                      </a:r>
                      <a:r>
                        <a:rPr lang="en-US" sz="800" baseline="30000" dirty="0" err="1">
                          <a:effectLst/>
                        </a:rPr>
                        <a:t>th</a:t>
                      </a:r>
                      <a:r>
                        <a:rPr lang="en-US" sz="800" dirty="0">
                          <a:effectLst/>
                        </a:rPr>
                        <a:t> swab and the </a:t>
                      </a:r>
                      <a:r>
                        <a:rPr lang="en-US" sz="800" dirty="0" err="1">
                          <a:effectLst/>
                        </a:rPr>
                        <a:t>j</a:t>
                      </a:r>
                      <a:r>
                        <a:rPr lang="en-US" sz="800" baseline="30000" dirty="0" err="1">
                          <a:effectLst/>
                        </a:rPr>
                        <a:t>th</a:t>
                      </a:r>
                      <a:r>
                        <a:rPr lang="en-US" sz="800" dirty="0">
                          <a:effectLst/>
                        </a:rPr>
                        <a:t> wipe, (m</a:t>
                      </a:r>
                      <a:r>
                        <a:rPr lang="en-US" sz="800" baseline="30000" dirty="0">
                          <a:effectLst/>
                        </a:rPr>
                        <a:t>2</a:t>
                      </a:r>
                      <a:r>
                        <a:rPr lang="en-US" sz="800" dirty="0">
                          <a:effectLst/>
                        </a:rPr>
                        <a:t>) </a:t>
                      </a:r>
                    </a:p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 dirty="0">
                          <a:effectLst/>
                        </a:rPr>
                        <a:t>the pour fractions for swabs and wipes</a:t>
                      </a:r>
                    </a:p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 dirty="0">
                          <a:effectLst/>
                        </a:rPr>
                        <a:t>the recovery efficiencies for swabs and wipes</a:t>
                      </a:r>
                    </a:p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 dirty="0">
                          <a:effectLst/>
                        </a:rPr>
                        <a:t>the total effective area, (m</a:t>
                      </a:r>
                      <a:r>
                        <a:rPr lang="en-US" sz="800" baseline="30000" dirty="0">
                          <a:effectLst/>
                        </a:rPr>
                        <a:t>2</a:t>
                      </a:r>
                      <a:r>
                        <a:rPr lang="en-US" sz="800" dirty="0">
                          <a:effectLst/>
                        </a:rPr>
                        <a:t>) </a:t>
                      </a:r>
                    </a:p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 dirty="0">
                          <a:effectLst/>
                        </a:rPr>
                        <a:t>the number of CFU counted in the </a:t>
                      </a:r>
                      <a:r>
                        <a:rPr lang="en-US" sz="800" dirty="0" err="1">
                          <a:effectLst/>
                        </a:rPr>
                        <a:t>i</a:t>
                      </a:r>
                      <a:r>
                        <a:rPr lang="en-US" sz="800" baseline="30000" dirty="0" err="1">
                          <a:effectLst/>
                        </a:rPr>
                        <a:t>th</a:t>
                      </a:r>
                      <a:r>
                        <a:rPr lang="en-US" sz="800" dirty="0">
                          <a:effectLst/>
                        </a:rPr>
                        <a:t> swab sample</a:t>
                      </a:r>
                    </a:p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 dirty="0">
                          <a:effectLst/>
                        </a:rPr>
                        <a:t>the number of CFU counted in the </a:t>
                      </a:r>
                      <a:r>
                        <a:rPr lang="en-US" sz="800" dirty="0" err="1">
                          <a:effectLst/>
                        </a:rPr>
                        <a:t>j</a:t>
                      </a:r>
                      <a:r>
                        <a:rPr lang="en-US" sz="800" baseline="30000" dirty="0" err="1">
                          <a:effectLst/>
                        </a:rPr>
                        <a:t>th</a:t>
                      </a:r>
                      <a:r>
                        <a:rPr lang="en-US" sz="800" dirty="0">
                          <a:effectLst/>
                        </a:rPr>
                        <a:t> wipe sample</a:t>
                      </a:r>
                    </a:p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800" dirty="0">
                          <a:effectLst/>
                        </a:rPr>
                        <a:t>the total number of CFU in a group, (spores/m</a:t>
                      </a:r>
                      <a:r>
                        <a:rPr lang="en-US" sz="800" baseline="30000" dirty="0">
                          <a:effectLst/>
                        </a:rPr>
                        <a:t>2</a:t>
                      </a:r>
                      <a:r>
                        <a:rPr lang="en-US" sz="800" dirty="0">
                          <a:effectLst/>
                        </a:rPr>
                        <a:t>) 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19207769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A4453AA-577A-2F40-8C6E-F1B5E3BEE64E}"/>
                  </a:ext>
                </a:extLst>
              </p:cNvPr>
              <p:cNvSpPr txBox="1"/>
              <p:nvPr/>
            </p:nvSpPr>
            <p:spPr>
              <a:xfrm>
                <a:off x="8302184" y="4473900"/>
                <a:ext cx="2927504" cy="1889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u="sng" dirty="0">
                    <a:solidFill>
                      <a:srgbClr val="00B050"/>
                    </a:solidFill>
                  </a:rPr>
                  <a:t>Poisson and Gaussian Statistics</a:t>
                </a:r>
              </a:p>
              <a:p>
                <a:r>
                  <a:rPr lang="en-US" sz="1200" b="1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Examples equations utilized: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𝛔</m:t>
                    </m:r>
                    <m:r>
                      <a:rPr lang="en-US" sz="12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1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2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÷</m:t>
                    </m:r>
                    <m:sSub>
                      <m:sSubPr>
                        <m:ctrlPr>
                          <a:rPr lang="en-US" sz="1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en-US" sz="1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sSub>
                      <m:sSubPr>
                        <m:ctrlPr>
                          <a:rPr lang="en-US" sz="1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en-US" sz="1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sz="1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>
                    <a:solidFill>
                      <a:srgbClr val="00B050"/>
                    </a:solidFill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sz="1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  <m:r>
                      <a:rPr lang="en-US" sz="1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1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1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sz="1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+</m:t>
                    </m:r>
                    <m:r>
                      <a:rPr lang="en-US" sz="1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1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sz="1200" dirty="0">
                    <a:solidFill>
                      <a:srgbClr val="00B050"/>
                    </a:solidFill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𝛔</m:t>
                    </m:r>
                    <m:r>
                      <a:rPr lang="en-US" sz="12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1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2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÷</m:t>
                    </m:r>
                    <m:sSub>
                      <m:sSubPr>
                        <m:ctrlPr>
                          <a:rPr lang="en-US" sz="1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en-US" sz="1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srgbClr val="00B050"/>
                    </a:solidFill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sz="1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  <m:r>
                      <a:rPr lang="en-US" sz="1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1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1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sz="1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+</m:t>
                    </m:r>
                    <m:r>
                      <a:rPr lang="en-US" sz="1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1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sz="1200" dirty="0">
                    <a:solidFill>
                      <a:srgbClr val="00B050"/>
                    </a:solidFill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𝛔</m:t>
                    </m:r>
                    <m:r>
                      <a:rPr lang="en-US" sz="12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12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 pitchFamily="2" charset="2"/>
                      </a:rPr>
                      <m:t></m:t>
                    </m:r>
                    <m:r>
                      <a:rPr lang="en-US" sz="12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𝐍</m:t>
                    </m:r>
                    <m:r>
                      <a:rPr lang="en-US" sz="12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1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en-US" sz="1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sz="1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>
                    <a:solidFill>
                      <a:srgbClr val="00B050"/>
                    </a:solidFill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sz="1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  <m:r>
                      <a:rPr lang="en-US" sz="1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1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1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1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sz="1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+</m:t>
                    </m:r>
                    <m:r>
                      <a:rPr lang="en-US" sz="1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1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sz="1200" dirty="0">
                    <a:solidFill>
                      <a:srgbClr val="00B05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A4453AA-577A-2F40-8C6E-F1B5E3BEE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2184" y="4473900"/>
                <a:ext cx="2927504" cy="1889941"/>
              </a:xfrm>
              <a:prstGeom prst="rect">
                <a:avLst/>
              </a:prstGeom>
              <a:blipFill>
                <a:blip r:embed="rId10"/>
                <a:stretch>
                  <a:fillRect l="-208" t="-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E2004D19-36AF-534B-BEFD-8561CE3B5740}"/>
              </a:ext>
            </a:extLst>
          </p:cNvPr>
          <p:cNvSpPr txBox="1"/>
          <p:nvPr/>
        </p:nvSpPr>
        <p:spPr>
          <a:xfrm>
            <a:off x="3668065" y="2658154"/>
            <a:ext cx="96784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NASA / Artist Illustration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4E68B19-6231-434D-944F-DA4E02B18A3E}"/>
              </a:ext>
            </a:extLst>
          </p:cNvPr>
          <p:cNvSpPr txBox="1"/>
          <p:nvPr/>
        </p:nvSpPr>
        <p:spPr>
          <a:xfrm>
            <a:off x="5196275" y="2616080"/>
            <a:ext cx="81387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NASA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BE2AE13-701D-B248-8E76-DF98FD16775C}"/>
              </a:ext>
            </a:extLst>
          </p:cNvPr>
          <p:cNvSpPr txBox="1"/>
          <p:nvPr/>
        </p:nvSpPr>
        <p:spPr>
          <a:xfrm>
            <a:off x="6582444" y="2594698"/>
            <a:ext cx="81387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NASA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CB1BFDF-75A3-C84D-8830-6F2D5B5D71B8}"/>
              </a:ext>
            </a:extLst>
          </p:cNvPr>
          <p:cNvSpPr txBox="1"/>
          <p:nvPr/>
        </p:nvSpPr>
        <p:spPr>
          <a:xfrm>
            <a:off x="8180761" y="2652238"/>
            <a:ext cx="81387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NASA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8D883E7-43F1-254B-B2DB-7AE97D6E3185}"/>
              </a:ext>
            </a:extLst>
          </p:cNvPr>
          <p:cNvSpPr txBox="1"/>
          <p:nvPr/>
        </p:nvSpPr>
        <p:spPr>
          <a:xfrm>
            <a:off x="9231706" y="2556800"/>
            <a:ext cx="8138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NASA/JPL-Caltech/Lockheed Martin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46D77D8-287F-024E-B88B-B82B3D4212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118" y="1808714"/>
            <a:ext cx="1193243" cy="79549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1724DC2D-EDD5-DB48-9AA3-EECF583C664F}"/>
              </a:ext>
            </a:extLst>
          </p:cNvPr>
          <p:cNvSpPr txBox="1"/>
          <p:nvPr/>
        </p:nvSpPr>
        <p:spPr>
          <a:xfrm>
            <a:off x="1696595" y="2532202"/>
            <a:ext cx="96784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NASA / Artist Illustration</a:t>
            </a:r>
          </a:p>
        </p:txBody>
      </p:sp>
    </p:spTree>
    <p:extLst>
      <p:ext uri="{BB962C8B-B14F-4D97-AF65-F5344CB8AC3E}">
        <p14:creationId xmlns:p14="http://schemas.microsoft.com/office/powerpoint/2010/main" val="382723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5CC109-5F77-C74C-8460-63E0A34D9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069" y="830463"/>
            <a:ext cx="7886700" cy="732508"/>
          </a:xfrm>
        </p:spPr>
        <p:txBody>
          <a:bodyPr/>
          <a:lstStyle/>
          <a:p>
            <a:pPr algn="ctr"/>
            <a:r>
              <a:rPr lang="en-US" sz="2800" dirty="0">
                <a:latin typeface="+mj-lt"/>
              </a:rPr>
              <a:t>Planetary Protection Dataset Overview – InSight Mission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A02978E-6AE6-924A-96E3-3BD58301415C}"/>
              </a:ext>
            </a:extLst>
          </p:cNvPr>
          <p:cNvGraphicFramePr>
            <a:graphicFrameLocks/>
          </p:cNvGraphicFramePr>
          <p:nvPr/>
        </p:nvGraphicFramePr>
        <p:xfrm>
          <a:off x="1791630" y="3244576"/>
          <a:ext cx="8329364" cy="2810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B215F5E-E22D-0A40-85B4-6EA5A937A15F}"/>
              </a:ext>
            </a:extLst>
          </p:cNvPr>
          <p:cNvSpPr/>
          <p:nvPr/>
        </p:nvSpPr>
        <p:spPr>
          <a:xfrm>
            <a:off x="1654629" y="1721311"/>
            <a:ext cx="9154885" cy="1731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~10% of spacecraft surface areas were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verified for biological cleanliness.</a:t>
            </a:r>
            <a:endParaRPr lang="en-US" altLang="en-US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557213" lvl="1" indent="-2143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2,031 swabs, 1,266 wipes, and 39,379 petri dishes were processed between June 2013 and May 2018. </a:t>
            </a:r>
          </a:p>
          <a:p>
            <a:pPr marL="557213" lvl="1" indent="-2143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118,137 data points were recorded as part of the biological cleanliness verification campaign.</a:t>
            </a:r>
          </a:p>
          <a:p>
            <a:pPr marL="214313" indent="-2143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A majority of the samples yielded clean results.</a:t>
            </a:r>
          </a:p>
          <a:p>
            <a:pPr marL="573088" lvl="1" indent="-2095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93% of the swabs and 63% of the wipes had 0 colony forming units (CFU), resulting in ~85% of the 39,379 petri dishes yielding 0 CFU (Hendrickson et al., Astrobiology 2019),  </a:t>
            </a:r>
            <a:endParaRPr lang="en-US" altLang="en-US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14313" indent="-214313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105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68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7B254D5-B063-6386-3050-0430A7A40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9" y="3856554"/>
            <a:ext cx="4065121" cy="23229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30BEC6-135A-7341-0ED1-4CF2FC3D7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199" y="737136"/>
            <a:ext cx="10974916" cy="363537"/>
          </a:xfrm>
        </p:spPr>
        <p:txBody>
          <a:bodyPr/>
          <a:lstStyle/>
          <a:p>
            <a:r>
              <a:rPr lang="en-US" dirty="0"/>
              <a:t>Summary of Bioburden Data for the Eight </a:t>
            </a:r>
            <a:r>
              <a:rPr lang="en-US" dirty="0" err="1"/>
              <a:t>InSight</a:t>
            </a:r>
            <a:r>
              <a:rPr lang="en-US" dirty="0"/>
              <a:t> Components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6F3C39F-25CF-CAB3-7CA7-D49C15610A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4761460"/>
              </p:ext>
            </p:extLst>
          </p:nvPr>
        </p:nvGraphicFramePr>
        <p:xfrm>
          <a:off x="496775" y="1899905"/>
          <a:ext cx="5823095" cy="15970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0949">
                  <a:extLst>
                    <a:ext uri="{9D8B030D-6E8A-4147-A177-3AD203B41FA5}">
                      <a16:colId xmlns:a16="http://schemas.microsoft.com/office/drawing/2014/main" val="1041953909"/>
                    </a:ext>
                  </a:extLst>
                </a:gridCol>
                <a:gridCol w="434466">
                  <a:extLst>
                    <a:ext uri="{9D8B030D-6E8A-4147-A177-3AD203B41FA5}">
                      <a16:colId xmlns:a16="http://schemas.microsoft.com/office/drawing/2014/main" val="133843558"/>
                    </a:ext>
                  </a:extLst>
                </a:gridCol>
                <a:gridCol w="593641">
                  <a:extLst>
                    <a:ext uri="{9D8B030D-6E8A-4147-A177-3AD203B41FA5}">
                      <a16:colId xmlns:a16="http://schemas.microsoft.com/office/drawing/2014/main" val="236216468"/>
                    </a:ext>
                  </a:extLst>
                </a:gridCol>
                <a:gridCol w="603273">
                  <a:extLst>
                    <a:ext uri="{9D8B030D-6E8A-4147-A177-3AD203B41FA5}">
                      <a16:colId xmlns:a16="http://schemas.microsoft.com/office/drawing/2014/main" val="3187420933"/>
                    </a:ext>
                  </a:extLst>
                </a:gridCol>
                <a:gridCol w="1369592">
                  <a:extLst>
                    <a:ext uri="{9D8B030D-6E8A-4147-A177-3AD203B41FA5}">
                      <a16:colId xmlns:a16="http://schemas.microsoft.com/office/drawing/2014/main" val="2665449839"/>
                    </a:ext>
                  </a:extLst>
                </a:gridCol>
                <a:gridCol w="931695">
                  <a:extLst>
                    <a:ext uri="{9D8B030D-6E8A-4147-A177-3AD203B41FA5}">
                      <a16:colId xmlns:a16="http://schemas.microsoft.com/office/drawing/2014/main" val="2175845258"/>
                    </a:ext>
                  </a:extLst>
                </a:gridCol>
                <a:gridCol w="1149479">
                  <a:extLst>
                    <a:ext uri="{9D8B030D-6E8A-4147-A177-3AD203B41FA5}">
                      <a16:colId xmlns:a16="http://schemas.microsoft.com/office/drawing/2014/main" val="3839740307"/>
                    </a:ext>
                  </a:extLst>
                </a:gridCol>
              </a:tblGrid>
              <a:tr h="3120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Component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CFU Count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Number of Samples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Area Sampled, m</a:t>
                      </a:r>
                      <a:r>
                        <a:rPr lang="en-US" sz="800" baseline="30000">
                          <a:effectLst/>
                        </a:rPr>
                        <a:t>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Total Exposure: Area Sampled*Pour Fraction, m</a:t>
                      </a:r>
                      <a:r>
                        <a:rPr lang="en-US" sz="800" baseline="30000" dirty="0">
                          <a:effectLst/>
                        </a:rPr>
                        <a:t>2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Total Surface of the Component, m</a:t>
                      </a:r>
                      <a:r>
                        <a:rPr lang="en-US" sz="800" baseline="30000">
                          <a:effectLst/>
                        </a:rPr>
                        <a:t>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% Sampled=Area Sampled/Total Area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extLst>
                  <a:ext uri="{0D108BD9-81ED-4DB2-BD59-A6C34878D82A}">
                    <a16:rowId xmlns:a16="http://schemas.microsoft.com/office/drawing/2014/main" val="3001681105"/>
                  </a:ext>
                </a:extLst>
              </a:tr>
              <a:tr h="1505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49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0.6031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0.2167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0.7580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79.5650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extLst>
                  <a:ext uri="{0D108BD9-81ED-4DB2-BD59-A6C34878D82A}">
                    <a16:rowId xmlns:a16="http://schemas.microsoft.com/office/drawing/2014/main" val="24095659"/>
                  </a:ext>
                </a:extLst>
              </a:tr>
              <a:tr h="1505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27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3.1050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0.8065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10.0000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31.0500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extLst>
                  <a:ext uri="{0D108BD9-81ED-4DB2-BD59-A6C34878D82A}">
                    <a16:rowId xmlns:a16="http://schemas.microsoft.com/office/drawing/2014/main" val="2120694796"/>
                  </a:ext>
                </a:extLst>
              </a:tr>
              <a:tr h="1505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67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27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2.4200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0.6160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2.7400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88.3212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extLst>
                  <a:ext uri="{0D108BD9-81ED-4DB2-BD59-A6C34878D82A}">
                    <a16:rowId xmlns:a16="http://schemas.microsoft.com/office/drawing/2014/main" val="2304834514"/>
                  </a:ext>
                </a:extLst>
              </a:tr>
              <a:tr h="1505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169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17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0.2400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0.1920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0.5850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41.0260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extLst>
                  <a:ext uri="{0D108BD9-81ED-4DB2-BD59-A6C34878D82A}">
                    <a16:rowId xmlns:a16="http://schemas.microsoft.com/office/drawing/2014/main" val="2312076704"/>
                  </a:ext>
                </a:extLst>
              </a:tr>
              <a:tr h="1505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243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0.2800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0.1140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0.2980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93.9600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extLst>
                  <a:ext uri="{0D108BD9-81ED-4DB2-BD59-A6C34878D82A}">
                    <a16:rowId xmlns:a16="http://schemas.microsoft.com/office/drawing/2014/main" val="1338602808"/>
                  </a:ext>
                </a:extLst>
              </a:tr>
              <a:tr h="1505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</a:rPr>
                        <a:t>261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52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24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0.0600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0.0480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0.3120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19.2310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extLst>
                  <a:ext uri="{0D108BD9-81ED-4DB2-BD59-A6C34878D82A}">
                    <a16:rowId xmlns:a16="http://schemas.microsoft.com/office/drawing/2014/main" val="2657048177"/>
                  </a:ext>
                </a:extLst>
              </a:tr>
              <a:tr h="1505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283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4.5710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1.1427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12.0000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38.0920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extLst>
                  <a:ext uri="{0D108BD9-81ED-4DB2-BD59-A6C34878D82A}">
                    <a16:rowId xmlns:a16="http://schemas.microsoft.com/office/drawing/2014/main" val="3926015543"/>
                  </a:ext>
                </a:extLst>
              </a:tr>
              <a:tr h="1505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2.6600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0.6705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5.0000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53.2000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extLst>
                  <a:ext uri="{0D108BD9-81ED-4DB2-BD59-A6C34878D82A}">
                    <a16:rowId xmlns:a16="http://schemas.microsoft.com/office/drawing/2014/main" val="249034734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D42C19C-C383-58BA-6730-5202ACD554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281305"/>
              </p:ext>
            </p:extLst>
          </p:nvPr>
        </p:nvGraphicFramePr>
        <p:xfrm>
          <a:off x="6885220" y="1899905"/>
          <a:ext cx="4810005" cy="47025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2001">
                  <a:extLst>
                    <a:ext uri="{9D8B030D-6E8A-4147-A177-3AD203B41FA5}">
                      <a16:colId xmlns:a16="http://schemas.microsoft.com/office/drawing/2014/main" val="382327348"/>
                    </a:ext>
                  </a:extLst>
                </a:gridCol>
                <a:gridCol w="962001">
                  <a:extLst>
                    <a:ext uri="{9D8B030D-6E8A-4147-A177-3AD203B41FA5}">
                      <a16:colId xmlns:a16="http://schemas.microsoft.com/office/drawing/2014/main" val="1376946780"/>
                    </a:ext>
                  </a:extLst>
                </a:gridCol>
                <a:gridCol w="962001">
                  <a:extLst>
                    <a:ext uri="{9D8B030D-6E8A-4147-A177-3AD203B41FA5}">
                      <a16:colId xmlns:a16="http://schemas.microsoft.com/office/drawing/2014/main" val="318528890"/>
                    </a:ext>
                  </a:extLst>
                </a:gridCol>
                <a:gridCol w="962001">
                  <a:extLst>
                    <a:ext uri="{9D8B030D-6E8A-4147-A177-3AD203B41FA5}">
                      <a16:colId xmlns:a16="http://schemas.microsoft.com/office/drawing/2014/main" val="820940703"/>
                    </a:ext>
                  </a:extLst>
                </a:gridCol>
                <a:gridCol w="962001">
                  <a:extLst>
                    <a:ext uri="{9D8B030D-6E8A-4147-A177-3AD203B41FA5}">
                      <a16:colId xmlns:a16="http://schemas.microsoft.com/office/drawing/2014/main" val="2548823647"/>
                    </a:ext>
                  </a:extLst>
                </a:gridCol>
              </a:tblGrid>
              <a:tr h="2994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Component 261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Sample #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CFUs observed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Area sampled, m</a:t>
                      </a:r>
                      <a:r>
                        <a:rPr lang="en-US" sz="1100" baseline="300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Pour fraction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Exposure, m</a:t>
                      </a:r>
                      <a:r>
                        <a:rPr lang="en-US" sz="1100" baseline="300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6435094"/>
                  </a:ext>
                </a:extLst>
              </a:tr>
              <a:tr h="1444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0.0025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0.0020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0838123"/>
                  </a:ext>
                </a:extLst>
              </a:tr>
              <a:tr h="1444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0.0025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0.0020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0669896"/>
                  </a:ext>
                </a:extLst>
              </a:tr>
              <a:tr h="1444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0.0025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0.0020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5749360"/>
                  </a:ext>
                </a:extLst>
              </a:tr>
              <a:tr h="1444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0.0025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0.0020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6172222"/>
                  </a:ext>
                </a:extLst>
              </a:tr>
              <a:tr h="1444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0.0025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0.0020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6477803"/>
                  </a:ext>
                </a:extLst>
              </a:tr>
              <a:tr h="1444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0.0025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0.0020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7102147"/>
                  </a:ext>
                </a:extLst>
              </a:tr>
              <a:tr h="1444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0.0025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0.0020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5987985"/>
                  </a:ext>
                </a:extLst>
              </a:tr>
              <a:tr h="1444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0.0025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0.0020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0680880"/>
                  </a:ext>
                </a:extLst>
              </a:tr>
              <a:tr h="1444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0.0025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0.0020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6530297"/>
                  </a:ext>
                </a:extLst>
              </a:tr>
              <a:tr h="1444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0.0025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0.0020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8468800"/>
                  </a:ext>
                </a:extLst>
              </a:tr>
              <a:tr h="1444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0.0025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0.0020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5912125"/>
                  </a:ext>
                </a:extLst>
              </a:tr>
              <a:tr h="1444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0.0025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0.0020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409635"/>
                  </a:ext>
                </a:extLst>
              </a:tr>
              <a:tr h="1444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0.0025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0.0020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6991364"/>
                  </a:ext>
                </a:extLst>
              </a:tr>
              <a:tr h="1444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0.0025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0.0020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7712633"/>
                  </a:ext>
                </a:extLst>
              </a:tr>
              <a:tr h="1444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0.0025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0.0020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1672186"/>
                  </a:ext>
                </a:extLst>
              </a:tr>
              <a:tr h="1444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0.0025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0.0020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3368967"/>
                  </a:ext>
                </a:extLst>
              </a:tr>
              <a:tr h="1444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0.0025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0.0020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8083019"/>
                  </a:ext>
                </a:extLst>
              </a:tr>
              <a:tr h="1444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0.0025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0.0020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1866130"/>
                  </a:ext>
                </a:extLst>
              </a:tr>
              <a:tr h="1444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0.0025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0.0020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3648898"/>
                  </a:ext>
                </a:extLst>
              </a:tr>
              <a:tr h="1444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0.0025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0.0020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6319230"/>
                  </a:ext>
                </a:extLst>
              </a:tr>
              <a:tr h="1444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0.0025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0.0020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5529366"/>
                  </a:ext>
                </a:extLst>
              </a:tr>
              <a:tr h="1444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0.0025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0.0020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3368466"/>
                  </a:ext>
                </a:extLst>
              </a:tr>
              <a:tr h="1444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0.0025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0.0020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6647747"/>
                  </a:ext>
                </a:extLst>
              </a:tr>
              <a:tr h="1444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0.0025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0.0020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0899192"/>
                  </a:ext>
                </a:extLst>
              </a:tr>
              <a:tr h="1444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0.0600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0.0480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466168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F11DC9-F0A7-CE7D-272B-794B3EDB37A8}"/>
                  </a:ext>
                </a:extLst>
              </p:cNvPr>
              <p:cNvSpPr txBox="1"/>
              <p:nvPr/>
            </p:nvSpPr>
            <p:spPr>
              <a:xfrm>
                <a:off x="3741844" y="3928213"/>
                <a:ext cx="3059227" cy="4208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1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10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</m:e>
                      </m:d>
                      <m:r>
                        <a:rPr lang="en-US" sz="11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1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1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1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sz="1100" i="0"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en-US" sz="11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100" i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US" sz="1100" i="0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11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1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1100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p>
                      <m:r>
                        <a:rPr lang="en-US" sz="1100" i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1100" i="0">
                          <a:latin typeface="Cambria Math" panose="02040503050406030204" pitchFamily="18" charset="0"/>
                        </a:rPr>
                        <m:t>≥0,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100" i="0">
                          <a:latin typeface="Cambria Math" panose="02040503050406030204" pitchFamily="18" charset="0"/>
                        </a:rPr>
                        <m:t>=0,1,… 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F11DC9-F0A7-CE7D-272B-794B3EDB37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1844" y="3928213"/>
                <a:ext cx="3059227" cy="420821"/>
              </a:xfrm>
              <a:prstGeom prst="rect">
                <a:avLst/>
              </a:prstGeom>
              <a:blipFill>
                <a:blip r:embed="rId3"/>
                <a:stretch>
                  <a:fillRect t="-34783" b="-79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EBB91B6-6079-8570-05E9-ADFD5AF5284D}"/>
                  </a:ext>
                </a:extLst>
              </p:cNvPr>
              <p:cNvSpPr txBox="1"/>
              <p:nvPr/>
            </p:nvSpPr>
            <p:spPr>
              <a:xfrm>
                <a:off x="4347227" y="4791545"/>
                <a:ext cx="1635896" cy="452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</m:acc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𝑀𝐿𝐸</m:t>
                          </m:r>
                        </m:sup>
                      </m:sSubSup>
                      <m:r>
                        <a:rPr lang="en-US" sz="1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1200" i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200" i="0">
                          <a:latin typeface="Cambria Math" panose="02040503050406030204" pitchFamily="18" charset="0"/>
                        </a:rPr>
                        <m:t>=1,…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EBB91B6-6079-8570-05E9-ADFD5AF52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227" y="4791545"/>
                <a:ext cx="1635896" cy="4529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EE65EB5-54A3-62D2-186A-33D210996B8C}"/>
                  </a:ext>
                </a:extLst>
              </p:cNvPr>
              <p:cNvSpPr txBox="1"/>
              <p:nvPr/>
            </p:nvSpPr>
            <p:spPr>
              <a:xfrm>
                <a:off x="4134530" y="5563401"/>
                <a:ext cx="1845175" cy="5178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</m:acc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𝑝𝑜𝑜𝑙𝑒𝑑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𝑀𝐿𝐸</m:t>
                          </m:r>
                        </m:sup>
                      </m:sSubSup>
                      <m:r>
                        <a:rPr lang="en-US" sz="1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200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200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EE65EB5-54A3-62D2-186A-33D210996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530" y="5563401"/>
                <a:ext cx="1845175" cy="517899"/>
              </a:xfrm>
              <a:prstGeom prst="rect">
                <a:avLst/>
              </a:prstGeom>
              <a:blipFill>
                <a:blip r:embed="rId5"/>
                <a:stretch>
                  <a:fillRect t="-50588" b="-8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9976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FBD25-847D-7E56-466A-612575733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027" y="735011"/>
            <a:ext cx="10974916" cy="366254"/>
          </a:xfrm>
        </p:spPr>
        <p:txBody>
          <a:bodyPr/>
          <a:lstStyle/>
          <a:p>
            <a:pPr algn="ctr"/>
            <a:r>
              <a:rPr lang="en-US" dirty="0"/>
              <a:t>Data </a:t>
            </a:r>
            <a:r>
              <a:rPr lang="en-US" dirty="0" err="1"/>
              <a:t>Poolability</a:t>
            </a:r>
            <a:r>
              <a:rPr lang="en-US" dirty="0"/>
              <a:t>, Shrinkage Estimators, and Risk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B9567C-8A11-4707-BF48-D3B26C9688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5485" y="1598615"/>
            <a:ext cx="5386916" cy="2611936"/>
          </a:xfrm>
        </p:spPr>
        <p:txBody>
          <a:bodyPr/>
          <a:lstStyle/>
          <a:p>
            <a:r>
              <a:rPr lang="en-US" sz="1400" dirty="0"/>
              <a:t>Pooling is the process of grouping the data according to the values of bioburden density </a:t>
            </a:r>
            <a:r>
              <a:rPr lang="el-GR" sz="1400" dirty="0"/>
              <a:t>λ</a:t>
            </a:r>
            <a:r>
              <a:rPr lang="en-US" sz="1400" dirty="0"/>
              <a:t>.</a:t>
            </a:r>
          </a:p>
          <a:p>
            <a:r>
              <a:rPr lang="en-US" sz="1400" dirty="0"/>
              <a:t>Data </a:t>
            </a:r>
            <a:r>
              <a:rPr lang="en-US" sz="1400" dirty="0" err="1"/>
              <a:t>poolability</a:t>
            </a:r>
            <a:r>
              <a:rPr lang="en-US" sz="1400" dirty="0"/>
              <a:t> can be statistically tested.</a:t>
            </a:r>
          </a:p>
          <a:p>
            <a:r>
              <a:rPr lang="en-US" sz="1400" dirty="0"/>
              <a:t>How can the data be grouped to minimize risk?</a:t>
            </a:r>
          </a:p>
          <a:p>
            <a:r>
              <a:rPr lang="en-US" sz="1400" dirty="0"/>
              <a:t>Shrinkage estimators perform partial pooling of the data and reduce risk.</a:t>
            </a:r>
          </a:p>
          <a:p>
            <a:r>
              <a:rPr lang="en-US" sz="1400" dirty="0"/>
              <a:t>Roughly only 10% of the spacecraft is sampled.</a:t>
            </a:r>
          </a:p>
          <a:p>
            <a:r>
              <a:rPr lang="en-US" sz="1400" dirty="0"/>
              <a:t>A constant estimator is an extreme example of a shrinkage estimator.</a:t>
            </a:r>
          </a:p>
          <a:p>
            <a:r>
              <a:rPr lang="en-US" sz="1400" dirty="0"/>
              <a:t>Constant estimators are used for both specified and implied components.</a:t>
            </a:r>
          </a:p>
          <a:p>
            <a:r>
              <a:rPr lang="en-US" sz="1400" dirty="0"/>
              <a:t>Shrinkage estimators are Bayesian estimators.</a:t>
            </a:r>
          </a:p>
          <a:p>
            <a:r>
              <a:rPr lang="en-US" sz="1400" dirty="0"/>
              <a:t>Risk is a measure of how far our estimate from the true and unknown values of bioburden density.</a:t>
            </a:r>
          </a:p>
          <a:p>
            <a:r>
              <a:rPr lang="en-US" sz="1400" dirty="0"/>
              <a:t>In the current work, the mean squared error (MSE) is assumed as a risk function.</a:t>
            </a:r>
          </a:p>
          <a:p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27AB3DC-699D-3A5C-9621-B7B643BECCBF}"/>
                  </a:ext>
                </a:extLst>
              </p:cNvPr>
              <p:cNvSpPr txBox="1"/>
              <p:nvPr/>
            </p:nvSpPr>
            <p:spPr>
              <a:xfrm>
                <a:off x="228893" y="1498620"/>
                <a:ext cx="4936094" cy="12597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8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8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US" sz="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8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800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US" sz="800" i="1">
                                              <a:latin typeface="Cambria Math" panose="02040503050406030204" pitchFamily="18" charset="0"/>
                                            </a:rPr>
                                            <m:t>𝑝𝑜𝑠𝑡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𝑃𝑜𝑠𝑡𝑒𝑟𝑖𝑜𝑟</m:t>
                          </m:r>
                        </m:lim>
                      </m:limLow>
                      <m:r>
                        <a:rPr lang="en-US" sz="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800" i="0">
                          <a:latin typeface="Cambria Math" panose="02040503050406030204" pitchFamily="18" charset="0"/>
                        </a:rPr>
                        <m:t>𝒢</m:t>
                      </m:r>
                      <m:d>
                        <m:dPr>
                          <m:sepChr m:val=","/>
                          <m:ctrlPr>
                            <a:rPr lang="en-US" sz="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limLow>
                            <m:limLowPr>
                              <m:ctrlPr>
                                <a:rPr lang="en-US" sz="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en-US" sz="8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8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8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8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800" i="1">
                                          <a:latin typeface="Cambria Math" panose="02040503050406030204" pitchFamily="18" charset="0"/>
                                        </a:rPr>
                                        <m:t>𝑝𝑟𝑖𝑜𝑟</m:t>
                                      </m:r>
                                    </m:sub>
                                  </m:sSub>
                                </m:e>
                              </m:groupChr>
                            </m:e>
                            <m:lim>
                              <m:sSub>
                                <m:sSubPr>
                                  <m:ctrlPr>
                                    <a:rPr lang="en-US" sz="8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  <m:t>𝑝𝑜𝑠𝑡</m:t>
                                  </m:r>
                                </m:sub>
                              </m:sSub>
                            </m:lim>
                          </m:limLow>
                        </m:e>
                        <m:e>
                          <m:limUpp>
                            <m:limUppPr>
                              <m:ctrlPr>
                                <a:rPr lang="en-US" sz="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groupChr>
                                <m:groupChrPr>
                                  <m:chr m:val="⏞"/>
                                  <m:pos m:val="top"/>
                                  <m:vertJc m:val="bot"/>
                                  <m:ctrlPr>
                                    <a:rPr lang="en-US" sz="8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sz="8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8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800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sz="800" i="1">
                                          <a:latin typeface="Cambria Math" panose="02040503050406030204" pitchFamily="18" charset="0"/>
                                        </a:rPr>
                                        <m:t>𝑝𝑟𝑖𝑜𝑟</m:t>
                                      </m:r>
                                    </m:sub>
                                  </m:sSub>
                                </m:e>
                              </m:groupChr>
                            </m:e>
                            <m:lim>
                              <m:sSub>
                                <m:sSubPr>
                                  <m:ctrlPr>
                                    <a:rPr lang="en-US" sz="8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  <m:t>𝑝𝑜𝑠𝑡</m:t>
                                  </m:r>
                                </m:sub>
                              </m:sSub>
                            </m:lim>
                          </m:limUpp>
                        </m:e>
                      </m:d>
                      <m:r>
                        <a:rPr lang="en-US" sz="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limLow>
                            <m:limLowPr>
                              <m:ctrlPr>
                                <a:rPr lang="en-US" sz="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en-US" sz="8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f>
                                    <m:fPr>
                                      <m:ctrlPr>
                                        <a:rPr lang="en-US" sz="8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8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8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800" i="1">
                                                  <a:latin typeface="Cambria Math" panose="02040503050406030204" pitchFamily="18" charset="0"/>
                                                </a:rPr>
                                                <m:t>𝜆</m:t>
                                              </m:r>
                                              <m:r>
                                                <a:rPr lang="en-US" sz="800" i="0">
                                                  <a:latin typeface="Cambria Math" panose="02040503050406030204" pitchFamily="18" charset="0"/>
                                                </a:rPr>
                                                <m:t>∙</m:t>
                                              </m:r>
                                              <m:r>
                                                <a:rPr lang="en-US" sz="800" i="1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8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800" i="0">
                                          <a:latin typeface="Cambria Math" panose="02040503050406030204" pitchFamily="18" charset="0"/>
                                        </a:rPr>
                                        <m:t>!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sz="8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8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800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8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  <m:r>
                                        <a:rPr lang="en-US" sz="800" i="0">
                                          <a:latin typeface="Cambria Math" panose="02040503050406030204" pitchFamily="18" charset="0"/>
                                        </a:rPr>
                                        <m:t>∙</m:t>
                                      </m:r>
                                      <m:r>
                                        <a:rPr lang="en-US" sz="8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sup>
                                  </m:sSup>
                                </m:e>
                              </m:groupChr>
                            </m:e>
                            <m:lim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𝐿𝑖𝑘𝑒𝑙𝑖h𝑜𝑜𝑑</m:t>
                              </m:r>
                            </m:lim>
                          </m:limLow>
                          <m:r>
                            <a:rPr lang="en-US" sz="800" i="0">
                              <a:latin typeface="Cambria Math" panose="02040503050406030204" pitchFamily="18" charset="0"/>
                            </a:rPr>
                            <m:t>∙</m:t>
                          </m:r>
                          <m:limLow>
                            <m:limLowPr>
                              <m:ctrlPr>
                                <a:rPr lang="en-US" sz="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en-US" sz="8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f>
                                    <m:fPr>
                                      <m:ctrlPr>
                                        <a:rPr lang="en-US" sz="8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sz="8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800" i="1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US" sz="800" i="1">
                                              <a:latin typeface="Cambria Math" panose="02040503050406030204" pitchFamily="18" charset="0"/>
                                            </a:rPr>
                                            <m:t>𝑝𝑟𝑖𝑜𝑟</m:t>
                                          </m:r>
                                        </m:sub>
                                        <m:sup>
                                          <m:sSub>
                                            <m:sSubPr>
                                              <m:ctrlPr>
                                                <a:rPr lang="en-US" sz="8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800" i="1">
                                                  <a:latin typeface="Cambria Math" panose="02040503050406030204" pitchFamily="18" charset="0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800" i="1">
                                                  <a:latin typeface="Cambria Math" panose="02040503050406030204" pitchFamily="18" charset="0"/>
                                                </a:rPr>
                                                <m:t>𝑝𝑟𝑖𝑜𝑟</m:t>
                                              </m:r>
                                            </m:sub>
                                          </m:sSub>
                                        </m:sup>
                                      </m:sSubSup>
                                      <m:sSup>
                                        <m:sSupPr>
                                          <m:ctrlPr>
                                            <a:rPr lang="en-US" sz="8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800" i="0">
                                              <a:latin typeface="Cambria Math" panose="02040503050406030204" pitchFamily="18" charset="0"/>
                                            </a:rPr>
                                            <m:t>∙</m:t>
                                          </m:r>
                                          <m:r>
                                            <a:rPr lang="en-US" sz="800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p>
                                          <m:sSub>
                                            <m:sSubPr>
                                              <m:ctrlPr>
                                                <a:rPr lang="en-US" sz="8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800" i="1">
                                                  <a:latin typeface="Cambria Math" panose="02040503050406030204" pitchFamily="18" charset="0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800" i="1">
                                                  <a:latin typeface="Cambria Math" panose="02040503050406030204" pitchFamily="18" charset="0"/>
                                                </a:rPr>
                                                <m:t>𝑝𝑟𝑖𝑜𝑟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800" i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sz="8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800" i="0">
                                              <a:latin typeface="Cambria Math" panose="02040503050406030204" pitchFamily="18" charset="0"/>
                                            </a:rPr>
                                            <m:t>∙</m:t>
                                          </m:r>
                                          <m:r>
                                            <a:rPr lang="en-US" sz="800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sz="800" i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800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  <m:r>
                                            <a:rPr lang="en-US" sz="800" i="0">
                                              <a:latin typeface="Cambria Math" panose="02040503050406030204" pitchFamily="18" charset="0"/>
                                            </a:rPr>
                                            <m:t>∙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8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800" i="1">
                                                  <a:latin typeface="Cambria Math" panose="02040503050406030204" pitchFamily="18" charset="0"/>
                                                </a:rPr>
                                                <m:t>𝛽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800" i="1">
                                                  <a:latin typeface="Cambria Math" panose="02040503050406030204" pitchFamily="18" charset="0"/>
                                                </a:rPr>
                                                <m:t>𝑝𝑟𝑖𝑜𝑟</m:t>
                                              </m:r>
                                            </m:sub>
                                          </m:sSub>
                                        </m:sup>
                                      </m:sSup>
                                    </m:num>
                                    <m:den>
                                      <m:d>
                                        <m:dPr>
                                          <m:begChr m:val=""/>
                                          <m:ctrlPr>
                                            <a:rPr lang="en-US" sz="8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800" i="1">
                                              <a:latin typeface="Cambria Math" panose="02040503050406030204" pitchFamily="18" charset="0"/>
                                            </a:rPr>
                                            <m:t>𝛤</m:t>
                                          </m:r>
                                          <m:d>
                                            <m:dPr>
                                              <m:endChr m:val=""/>
                                              <m:ctrlPr>
                                                <a:rPr lang="en-US" sz="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800" i="1">
                                                      <a:solidFill>
                                                        <a:srgbClr val="836967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𝛼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𝑝𝑟𝑖𝑜𝑟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d>
                                    </m:den>
                                  </m:f>
                                </m:e>
                              </m:groupChr>
                            </m:e>
                            <m:lim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𝑃𝑟𝑖𝑜𝑟</m:t>
                              </m:r>
                            </m:lim>
                          </m:limLow>
                        </m:num>
                        <m:den>
                          <m:limLow>
                            <m:limLowPr>
                              <m:ctrlPr>
                                <a:rPr lang="en-US" sz="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en-US" sz="8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nary>
                                    <m:naryPr>
                                      <m:limLoc m:val="subSup"/>
                                      <m:grow m:val="on"/>
                                      <m:ctrlPr>
                                        <a:rPr lang="en-US" sz="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80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sz="800" i="0">
                                          <a:latin typeface="Cambria Math" panose="02040503050406030204" pitchFamily="18" charset="0"/>
                                        </a:rPr>
                                        <m:t>∞</m:t>
                                      </m:r>
                                    </m:sup>
                                    <m:e>
                                      <m:limLow>
                                        <m:limLowPr>
                                          <m:ctrlPr>
                                            <a:rPr lang="en-US" sz="8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limLowPr>
                                        <m:e>
                                          <m:groupChr>
                                            <m:groupChrPr>
                                              <m:chr m:val="⏟"/>
                                              <m:ctrlPr>
                                                <a:rPr lang="en-US" sz="8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groupChr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US" sz="800" i="1">
                                                      <a:solidFill>
                                                        <a:srgbClr val="836967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sSup>
                                                    <m:sSupPr>
                                                      <m:ctrlPr>
                                                        <a:rPr lang="en-US" sz="800" i="1">
                                                          <a:solidFill>
                                                            <a:srgbClr val="836967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d>
                                                        <m:dPr>
                                                          <m:ctrlPr>
                                                            <a:rPr lang="en-US" sz="800" i="1">
                                                              <a:solidFill>
                                                                <a:srgbClr val="836967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dPr>
                                                        <m:e>
                                                          <m:r>
                                                            <a:rPr lang="en-US" sz="8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𝜆</m:t>
                                                          </m:r>
                                                          <m:r>
                                                            <a:rPr lang="en-US" sz="800" i="0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∙</m:t>
                                                          </m:r>
                                                          <m:r>
                                                            <a:rPr lang="en-US" sz="8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𝐸</m:t>
                                                          </m:r>
                                                        </m:e>
                                                      </m:d>
                                                    </m:e>
                                                    <m:sup>
                                                      <m:r>
                                                        <a:rPr lang="en-US" sz="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sup>
                                                  </m:sSup>
                                                </m:num>
                                                <m:den>
                                                  <m:r>
                                                    <a:rPr lang="en-US" sz="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  <m:r>
                                                    <a:rPr lang="en-US" sz="800" i="0">
                                                      <a:latin typeface="Cambria Math" panose="02040503050406030204" pitchFamily="18" charset="0"/>
                                                    </a:rPr>
                                                    <m:t>!</m:t>
                                                  </m:r>
                                                </m:den>
                                              </m:f>
                                              <m:sSup>
                                                <m:sSupPr>
                                                  <m:ctrlPr>
                                                    <a:rPr lang="en-US" sz="800" i="1">
                                                      <a:solidFill>
                                                        <a:srgbClr val="836967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sz="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𝑒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sz="800" i="0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sz="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𝜆</m:t>
                                                  </m:r>
                                                  <m:r>
                                                    <a:rPr lang="en-US" sz="800" i="0">
                                                      <a:latin typeface="Cambria Math" panose="02040503050406030204" pitchFamily="18" charset="0"/>
                                                    </a:rPr>
                                                    <m:t>∙</m:t>
                                                  </m:r>
                                                  <m:r>
                                                    <a:rPr lang="en-US" sz="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𝐸</m:t>
                                                  </m:r>
                                                </m:sup>
                                              </m:sSup>
                                            </m:e>
                                          </m:groupChr>
                                        </m:e>
                                        <m:lim>
                                          <m:r>
                                            <a:rPr lang="en-US" sz="800" i="1">
                                              <a:latin typeface="Cambria Math" panose="02040503050406030204" pitchFamily="18" charset="0"/>
                                            </a:rPr>
                                            <m:t>𝐿𝑖𝑘𝑒𝑙𝑖h𝑜𝑜𝑑</m:t>
                                          </m:r>
                                        </m:lim>
                                      </m:limLow>
                                      <m:r>
                                        <a:rPr lang="en-US" sz="800" i="0">
                                          <a:latin typeface="Cambria Math" panose="02040503050406030204" pitchFamily="18" charset="0"/>
                                        </a:rPr>
                                        <m:t>∙</m:t>
                                      </m:r>
                                      <m:limLow>
                                        <m:limLowPr>
                                          <m:ctrlPr>
                                            <a:rPr lang="en-US" sz="8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limLowPr>
                                        <m:e>
                                          <m:groupChr>
                                            <m:groupChrPr>
                                              <m:chr m:val="⏟"/>
                                              <m:ctrlPr>
                                                <a:rPr lang="en-US" sz="8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groupChr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US" sz="800" i="1">
                                                      <a:solidFill>
                                                        <a:srgbClr val="836967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sSubSup>
                                                    <m:sSubSupPr>
                                                      <m:ctrlPr>
                                                        <a:rPr lang="en-US" sz="800" i="1">
                                                          <a:solidFill>
                                                            <a:srgbClr val="836967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SupPr>
                                                    <m:e>
                                                      <m:r>
                                                        <a:rPr lang="en-US" sz="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𝛽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𝑝𝑟𝑖𝑜𝑟</m:t>
                                                      </m:r>
                                                    </m:sub>
                                                    <m:sup>
                                                      <m:sSub>
                                                        <m:sSubPr>
                                                          <m:ctrlPr>
                                                            <a:rPr lang="en-US" sz="800" i="1">
                                                              <a:solidFill>
                                                                <a:srgbClr val="836967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en-US" sz="8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𝛼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US" sz="8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𝑝𝑟𝑖𝑜𝑟</m:t>
                                                          </m:r>
                                                        </m:sub>
                                                      </m:sSub>
                                                    </m:sup>
                                                  </m:sSubSup>
                                                  <m:sSup>
                                                    <m:sSupPr>
                                                      <m:ctrlPr>
                                                        <a:rPr lang="en-US" sz="800" i="1">
                                                          <a:solidFill>
                                                            <a:srgbClr val="836967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800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∙</m:t>
                                                      </m:r>
                                                      <m:r>
                                                        <a:rPr lang="en-US" sz="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𝜆</m:t>
                                                      </m:r>
                                                    </m:e>
                                                    <m:sup>
                                                      <m:sSub>
                                                        <m:sSubPr>
                                                          <m:ctrlPr>
                                                            <a:rPr lang="en-US" sz="800" i="1">
                                                              <a:solidFill>
                                                                <a:srgbClr val="836967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en-US" sz="8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𝛼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US" sz="8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𝑝𝑟𝑖𝑜𝑟</m:t>
                                                          </m:r>
                                                        </m:sub>
                                                      </m:sSub>
                                                      <m:r>
                                                        <a:rPr lang="en-US" sz="800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−1</m:t>
                                                      </m:r>
                                                    </m:sup>
                                                  </m:sSup>
                                                  <m:sSup>
                                                    <m:sSupPr>
                                                      <m:ctrlPr>
                                                        <a:rPr lang="en-US" sz="800" i="1">
                                                          <a:solidFill>
                                                            <a:srgbClr val="836967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800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∙</m:t>
                                                      </m:r>
                                                      <m:r>
                                                        <a:rPr lang="en-US" sz="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𝑒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800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−</m:t>
                                                      </m:r>
                                                      <m:r>
                                                        <a:rPr lang="en-US" sz="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𝜆</m:t>
                                                      </m:r>
                                                      <m:r>
                                                        <a:rPr lang="en-US" sz="800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∙</m:t>
                                                      </m:r>
                                                      <m:sSub>
                                                        <m:sSubPr>
                                                          <m:ctrlPr>
                                                            <a:rPr lang="en-US" sz="800" i="1">
                                                              <a:solidFill>
                                                                <a:srgbClr val="836967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en-US" sz="8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𝛽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US" sz="8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𝑝𝑟𝑖𝑜𝑟</m:t>
                                                          </m:r>
                                                        </m:sub>
                                                      </m:sSub>
                                                    </m:sup>
                                                  </m:sSup>
                                                </m:num>
                                                <m:den>
                                                  <m:d>
                                                    <m:dPr>
                                                      <m:begChr m:val=""/>
                                                      <m:ctrlPr>
                                                        <a:rPr lang="en-US" sz="800" i="1">
                                                          <a:solidFill>
                                                            <a:srgbClr val="836967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sz="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𝛤</m:t>
                                                      </m:r>
                                                      <m:d>
                                                        <m:dPr>
                                                          <m:endChr m:val=""/>
                                                          <m:ctrlPr>
                                                            <a:rPr lang="en-US" sz="8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dPr>
                                                        <m:e>
                                                          <m:sSub>
                                                            <m:sSubPr>
                                                              <m:ctrlPr>
                                                                <a:rPr lang="en-US" sz="800" i="1">
                                                                  <a:solidFill>
                                                                    <a:srgbClr val="836967"/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sSubPr>
                                                            <m:e>
                                                              <m:r>
                                                                <a:rPr lang="en-US" sz="800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𝛼</m:t>
                                                              </m:r>
                                                            </m:e>
                                                            <m:sub>
                                                              <m:r>
                                                                <a:rPr lang="en-US" sz="800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𝑝𝑟𝑖𝑜𝑟</m:t>
                                                              </m:r>
                                                            </m:sub>
                                                          </m:sSub>
                                                        </m:e>
                                                      </m:d>
                                                    </m:e>
                                                  </m:d>
                                                </m:den>
                                              </m:f>
                                            </m:e>
                                          </m:groupChr>
                                        </m:e>
                                        <m:lim>
                                          <m:r>
                                            <a:rPr lang="en-US" sz="800" i="1">
                                              <a:latin typeface="Cambria Math" panose="02040503050406030204" pitchFamily="18" charset="0"/>
                                            </a:rPr>
                                            <m:t>𝑃𝑟𝑖𝑜𝑟</m:t>
                                          </m:r>
                                        </m:lim>
                                      </m:limLow>
                                    </m:e>
                                  </m:nary>
                                </m:e>
                              </m:groupChr>
                            </m:e>
                            <m:lim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𝐸𝑣𝑖𝑑𝑒𝑛𝑐𝑒</m:t>
                              </m:r>
                            </m:lim>
                          </m:limLow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sz="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27AB3DC-699D-3A5C-9621-B7B643BEC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93" y="1498620"/>
                <a:ext cx="4936094" cy="12597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E7C36C9-249B-FDAA-7E8D-F468D431563C}"/>
                  </a:ext>
                </a:extLst>
              </p:cNvPr>
              <p:cNvSpPr txBox="1"/>
              <p:nvPr/>
            </p:nvSpPr>
            <p:spPr>
              <a:xfrm>
                <a:off x="228893" y="2932189"/>
                <a:ext cx="6095158" cy="7909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e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8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𝑝𝑟𝑖𝑜𝑟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8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lang="en-US" sz="8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𝑝𝑟𝑖𝑜𝑟</m:t>
                              </m:r>
                            </m:sub>
                          </m:sSub>
                        </m:den>
                      </m:f>
                      <m:r>
                        <a:rPr lang="en-US" sz="8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800" b="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800" b="0" i="0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r>
                                <a:rPr lang="en-US" sz="8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  <m:t>𝑝𝑟𝑖𝑜𝑟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800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den>
                          </m:f>
                        </m:e>
                      </m:d>
                      <m:r>
                        <a:rPr lang="en-US" sz="800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  <m:t>𝑝𝑟𝑖𝑜𝑟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800" b="0" i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r>
                                <a:rPr lang="en-US" sz="8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  <m:t>𝑝𝑟𝑖𝑜𝑟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800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  <m:t>𝑝𝑟𝑖𝑜𝑟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  <m:t>𝑝𝑟𝑖𝑜𝑟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8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800" i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800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den>
                          </m:f>
                        </m:e>
                      </m:d>
                      <m:r>
                        <a:rPr lang="en-US" sz="800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800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  <m:t>𝑝𝑟𝑖𝑜𝑟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  <m:t>𝑝𝑟𝑖𝑜𝑟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8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8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8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sz="800" b="1" i="1" smtClean="0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den>
                          </m:f>
                        </m:e>
                      </m:d>
                      <m:r>
                        <a:rPr lang="en-US" sz="800" b="1" i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8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8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en-US" sz="800" b="1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8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8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sz="800" b="1" i="1" smtClean="0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den>
                          </m:f>
                          <m:r>
                            <a:rPr lang="en-US" sz="8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limLow>
                            <m:limLowPr>
                              <m:ctrlPr>
                                <a:rPr lang="en-US" sz="800" b="1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en-US" sz="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f>
                                    <m:fPr>
                                      <m:ctrlPr>
                                        <a:rPr lang="en-US" sz="800" b="1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800" b="1" i="1">
                                              <a:latin typeface="Cambria Math" panose="02040503050406030204" pitchFamily="18" charset="0"/>
                                            </a:rPr>
                                            <m:t>𝜶</m:t>
                                          </m:r>
                                        </m:e>
                                        <m:sub>
                                          <m:r>
                                            <a:rPr lang="en-US" sz="800" b="1" i="1">
                                              <a:latin typeface="Cambria Math" panose="02040503050406030204" pitchFamily="18" charset="0"/>
                                            </a:rPr>
                                            <m:t>𝒑𝒓𝒊𝒐𝒓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800" b="1" i="1">
                                              <a:latin typeface="Cambria Math" panose="02040503050406030204" pitchFamily="18" charset="0"/>
                                            </a:rPr>
                                            <m:t>𝜷</m:t>
                                          </m:r>
                                        </m:e>
                                        <m:sub>
                                          <m:r>
                                            <a:rPr lang="en-US" sz="800" b="1" i="1">
                                              <a:latin typeface="Cambria Math" panose="02040503050406030204" pitchFamily="18" charset="0"/>
                                            </a:rPr>
                                            <m:t>𝒑𝒓𝒊𝒐𝒓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groupChr>
                            </m:e>
                            <m:lim>
                              <m:sSub>
                                <m:sSubPr>
                                  <m:ctrlPr>
                                    <a:rPr lang="en-US" sz="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800" b="1" i="1" smtClean="0"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sz="800" b="1" i="1" smtClean="0">
                                      <a:latin typeface="Cambria Math" panose="02040503050406030204" pitchFamily="18" charset="0"/>
                                    </a:rPr>
                                    <m:t>𝒑𝒓𝒊𝒐𝒓</m:t>
                                  </m:r>
                                </m:sub>
                              </m:sSub>
                              <m:r>
                                <a:rPr lang="en-US" sz="8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𝝀</m:t>
                              </m:r>
                              <m:r>
                                <a:rPr lang="en-US" sz="8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e>
                      </m:d>
                      <m:r>
                        <a:rPr lang="en-US" sz="8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den>
                          </m:f>
                        </m:e>
                      </m:d>
                      <m:r>
                        <a:rPr lang="en-US" sz="800" i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800" i="1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800" b="0" i="1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𝑝𝑟𝑖𝑜𝑟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800" b="0" i="0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r>
                                <a:rPr lang="en-US" sz="8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  <m:t>𝑝𝑟𝑖𝑜𝑟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800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den>
                          </m:f>
                          <m:r>
                            <a:rPr lang="en-US" sz="800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  <m:t>𝑝𝑟𝑖𝑜𝑟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  <m:t>𝑝𝑟𝑖𝑜𝑟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E7C36C9-249B-FDAA-7E8D-F468D4315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93" y="2932189"/>
                <a:ext cx="6095158" cy="7909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C722F03-09F3-79D2-E823-A3A73E080A35}"/>
                  </a:ext>
                </a:extLst>
              </p:cNvPr>
              <p:cNvSpPr txBox="1"/>
              <p:nvPr/>
            </p:nvSpPr>
            <p:spPr>
              <a:xfrm>
                <a:off x="439658" y="3868957"/>
                <a:ext cx="1283546" cy="3636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𝑝𝑟𝑖𝑜𝑟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8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lang="en-US" sz="8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𝑝𝑟𝑖𝑜𝑟</m:t>
                              </m:r>
                            </m:sub>
                          </m:sSub>
                        </m:den>
                      </m:f>
                      <m:r>
                        <a:rPr lang="en-US" sz="800" i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sz="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C722F03-09F3-79D2-E823-A3A73E080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58" y="3868957"/>
                <a:ext cx="1283546" cy="3636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6A66976-2263-5C5F-6813-91AA0AAB0D43}"/>
                  </a:ext>
                </a:extLst>
              </p:cNvPr>
              <p:cNvSpPr txBox="1"/>
              <p:nvPr/>
            </p:nvSpPr>
            <p:spPr>
              <a:xfrm>
                <a:off x="1688396" y="3890748"/>
                <a:ext cx="1353162" cy="3636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8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800" b="0" i="1" smtClean="0">
                                      <a:latin typeface="Cambria Math" panose="02040503050406030204" pitchFamily="18" charset="0"/>
                                    </a:rPr>
                                    <m:t>𝑝𝑟𝑖𝑜𝑟</m:t>
                                  </m:r>
                                </m:sub>
                              </m:sSub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  <m:t>𝑝𝑟𝑖𝑜𝑟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  <m:t>𝑝𝑟𝑖𝑜𝑟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func>
                    </m:oMath>
                  </m:oMathPara>
                </a14:m>
                <a:endParaRPr lang="en-US" sz="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6A66976-2263-5C5F-6813-91AA0AAB0D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396" y="3890748"/>
                <a:ext cx="1353162" cy="36368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61F91A7-F6C6-D667-C457-F934ECEF4FD1}"/>
                  </a:ext>
                </a:extLst>
              </p:cNvPr>
              <p:cNvSpPr txBox="1"/>
              <p:nvPr/>
            </p:nvSpPr>
            <p:spPr>
              <a:xfrm>
                <a:off x="2956555" y="3939194"/>
                <a:ext cx="1041952" cy="2713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8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800" b="0" i="1" smtClean="0">
                                      <a:latin typeface="Cambria Math" panose="02040503050406030204" pitchFamily="18" charset="0"/>
                                    </a:rPr>
                                    <m:t>𝑝𝑟𝑖𝑜𝑟</m:t>
                                  </m:r>
                                </m:sub>
                              </m:sSub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  <m:t>𝑝𝑟𝑖𝑜𝑟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  <m:t>𝑝𝑟𝑖𝑜𝑟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func>
                    </m:oMath>
                  </m:oMathPara>
                </a14:m>
                <a:endParaRPr lang="en-US" sz="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61F91A7-F6C6-D667-C457-F934ECEF4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555" y="3939194"/>
                <a:ext cx="1041952" cy="271356"/>
              </a:xfrm>
              <a:prstGeom prst="rect">
                <a:avLst/>
              </a:prstGeom>
              <a:blipFill>
                <a:blip r:embed="rId8"/>
                <a:stretch>
                  <a:fillRect l="-1754" t="-4444" r="-1754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33B237E-DC86-679B-3E1D-87A77B112A41}"/>
                  </a:ext>
                </a:extLst>
              </p:cNvPr>
              <p:cNvSpPr txBox="1"/>
              <p:nvPr/>
            </p:nvSpPr>
            <p:spPr>
              <a:xfrm>
                <a:off x="361834" y="4326976"/>
                <a:ext cx="1439193" cy="3238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r>
                        <a:rPr lang="en-US" sz="800" i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800" i="1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US" sz="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sSup>
                            <m:sSupPr>
                              <m:ctrlPr>
                                <a:rPr lang="en-US" sz="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sz="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33B237E-DC86-679B-3E1D-87A77B112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834" y="4326976"/>
                <a:ext cx="1439193" cy="323807"/>
              </a:xfrm>
              <a:prstGeom prst="rect">
                <a:avLst/>
              </a:prstGeom>
              <a:blipFill>
                <a:blip r:embed="rId9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3750EC1-05BD-6CB7-7253-6A8A73CF695A}"/>
                  </a:ext>
                </a:extLst>
              </p:cNvPr>
              <p:cNvSpPr txBox="1"/>
              <p:nvPr/>
            </p:nvSpPr>
            <p:spPr>
              <a:xfrm>
                <a:off x="4191574" y="3939194"/>
                <a:ext cx="843244" cy="2713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8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  <m:t>𝑝𝑟𝑖𝑜𝑟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  <m:t>𝑝𝑟𝑖𝑜𝑟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func>
                    </m:oMath>
                  </m:oMathPara>
                </a14:m>
                <a:endParaRPr lang="en-US" sz="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3750EC1-05BD-6CB7-7253-6A8A73CF6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574" y="3939194"/>
                <a:ext cx="843244" cy="271356"/>
              </a:xfrm>
              <a:prstGeom prst="rect">
                <a:avLst/>
              </a:prstGeom>
              <a:blipFill>
                <a:blip r:embed="rId10"/>
                <a:stretch>
                  <a:fillRect l="-2174" t="-4444" r="-2174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5FBBF7F-3F2E-1017-5304-6F78522D59CA}"/>
                  </a:ext>
                </a:extLst>
              </p:cNvPr>
              <p:cNvSpPr txBox="1"/>
              <p:nvPr/>
            </p:nvSpPr>
            <p:spPr>
              <a:xfrm>
                <a:off x="5149291" y="3939194"/>
                <a:ext cx="868892" cy="2713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8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  <m:t>𝑝𝑟𝑖𝑜𝑟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  <m:t>𝑝𝑟𝑖𝑜𝑟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8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func>
                    </m:oMath>
                  </m:oMathPara>
                </a14:m>
                <a:endParaRPr lang="en-US" sz="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5FBBF7F-3F2E-1017-5304-6F78522D5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9291" y="3939194"/>
                <a:ext cx="868892" cy="271356"/>
              </a:xfrm>
              <a:prstGeom prst="rect">
                <a:avLst/>
              </a:prstGeom>
              <a:blipFill>
                <a:blip r:embed="rId11"/>
                <a:stretch>
                  <a:fillRect l="-1408" t="-4444" r="-211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FFC41829-D429-7B6E-4280-8A7FA90223C1}"/>
              </a:ext>
            </a:extLst>
          </p:cNvPr>
          <p:cNvGrpSpPr/>
          <p:nvPr/>
        </p:nvGrpSpPr>
        <p:grpSpPr>
          <a:xfrm>
            <a:off x="6452202" y="5583525"/>
            <a:ext cx="5031726" cy="1078927"/>
            <a:chOff x="2440084" y="4448221"/>
            <a:chExt cx="5031726" cy="107892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8D28DE7-8E26-51B6-8AAA-F24313936C74}"/>
                </a:ext>
              </a:extLst>
            </p:cNvPr>
            <p:cNvCxnSpPr/>
            <p:nvPr/>
          </p:nvCxnSpPr>
          <p:spPr>
            <a:xfrm>
              <a:off x="2440084" y="5117609"/>
              <a:ext cx="5031726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CF35236C-9CB7-FF4D-D024-77B7D406CE2D}"/>
                    </a:ext>
                  </a:extLst>
                </p:cNvPr>
                <p:cNvSpPr txBox="1"/>
                <p:nvPr/>
              </p:nvSpPr>
              <p:spPr>
                <a:xfrm>
                  <a:off x="4573263" y="4539464"/>
                  <a:ext cx="458463" cy="46294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400" b="1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CF35236C-9CB7-FF4D-D024-77B7D406CE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3263" y="4539464"/>
                  <a:ext cx="458463" cy="462947"/>
                </a:xfrm>
                <a:prstGeom prst="rect">
                  <a:avLst/>
                </a:prstGeom>
                <a:blipFill>
                  <a:blip r:embed="rId12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9BB98489-E343-274C-CEF5-4DE6B466F152}"/>
                    </a:ext>
                  </a:extLst>
                </p:cNvPr>
                <p:cNvSpPr txBox="1"/>
                <p:nvPr/>
              </p:nvSpPr>
              <p:spPr>
                <a:xfrm>
                  <a:off x="5361364" y="4448221"/>
                  <a:ext cx="1837641" cy="53521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400" b="1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1" i="1"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e>
                              <m:sub>
                                <m:r>
                                  <a:rPr lang="en-US" sz="1400" b="1" i="1">
                                    <a:latin typeface="Cambria Math" panose="02040503050406030204" pitchFamily="18" charset="0"/>
                                  </a:rPr>
                                  <m:t>𝒑𝒓𝒊𝒐𝒓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1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1" i="1">
                                    <a:latin typeface="Cambria Math" panose="02040503050406030204" pitchFamily="18" charset="0"/>
                                  </a:rPr>
                                  <m:t>𝜷</m:t>
                                </m:r>
                              </m:e>
                              <m:sub>
                                <m:r>
                                  <a:rPr lang="en-US" sz="1400" b="1" i="1">
                                    <a:latin typeface="Cambria Math" panose="02040503050406030204" pitchFamily="18" charset="0"/>
                                  </a:rPr>
                                  <m:t>𝒑𝒓𝒊𝒐𝒓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9BB98489-E343-274C-CEF5-4DE6B466F1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1364" y="4448221"/>
                  <a:ext cx="1837641" cy="53521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A066154-D0CF-E8CA-6F38-E2173019C265}"/>
                </a:ext>
              </a:extLst>
            </p:cNvPr>
            <p:cNvSpPr/>
            <p:nvPr/>
          </p:nvSpPr>
          <p:spPr>
            <a:xfrm>
              <a:off x="4779634" y="5087273"/>
              <a:ext cx="45719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3906AF1-177C-259A-AE2E-C54D68F7EF65}"/>
                </a:ext>
              </a:extLst>
            </p:cNvPr>
            <p:cNvSpPr/>
            <p:nvPr/>
          </p:nvSpPr>
          <p:spPr>
            <a:xfrm>
              <a:off x="6178768" y="5094749"/>
              <a:ext cx="45719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FC70D78-5ED6-B38C-202E-1FE6080C8D68}"/>
                </a:ext>
              </a:extLst>
            </p:cNvPr>
            <p:cNvSpPr/>
            <p:nvPr/>
          </p:nvSpPr>
          <p:spPr>
            <a:xfrm>
              <a:off x="3586873" y="5087273"/>
              <a:ext cx="45719" cy="4571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849A81F-A540-17E4-63BA-92AC7789F505}"/>
                    </a:ext>
                  </a:extLst>
                </p:cNvPr>
                <p:cNvSpPr txBox="1"/>
                <p:nvPr/>
              </p:nvSpPr>
              <p:spPr>
                <a:xfrm>
                  <a:off x="2969777" y="4455696"/>
                  <a:ext cx="1114205" cy="53521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400" b="1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1" i="1"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e>
                              <m:sub>
                                <m:r>
                                  <a:rPr lang="en-US" sz="1400" b="1" i="1">
                                    <a:latin typeface="Cambria Math" panose="02040503050406030204" pitchFamily="18" charset="0"/>
                                  </a:rPr>
                                  <m:t>𝒑𝒓𝒊𝒐𝒓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1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1" i="1">
                                    <a:latin typeface="Cambria Math" panose="02040503050406030204" pitchFamily="18" charset="0"/>
                                  </a:rPr>
                                  <m:t>𝜷</m:t>
                                </m:r>
                              </m:e>
                              <m:sub>
                                <m:r>
                                  <a:rPr lang="en-US" sz="1400" b="1" i="1">
                                    <a:latin typeface="Cambria Math" panose="02040503050406030204" pitchFamily="18" charset="0"/>
                                  </a:rPr>
                                  <m:t>𝒑𝒓𝒊𝒐𝒓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849A81F-A540-17E4-63BA-92AC7789F5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9777" y="4455696"/>
                  <a:ext cx="1114205" cy="53521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D9FCDF9E-87AC-5064-CCEE-28466A032B6A}"/>
                </a:ext>
              </a:extLst>
            </p:cNvPr>
            <p:cNvSpPr/>
            <p:nvPr/>
          </p:nvSpPr>
          <p:spPr>
            <a:xfrm>
              <a:off x="4926898" y="4969652"/>
              <a:ext cx="780017" cy="85855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rrow: Right 26">
              <a:extLst>
                <a:ext uri="{FF2B5EF4-FFF2-40B4-BE49-F238E27FC236}">
                  <a16:creationId xmlns:a16="http://schemas.microsoft.com/office/drawing/2014/main" id="{9F5AB753-2574-D86C-1476-518BE4DF2732}"/>
                </a:ext>
              </a:extLst>
            </p:cNvPr>
            <p:cNvSpPr/>
            <p:nvPr/>
          </p:nvSpPr>
          <p:spPr>
            <a:xfrm rot="10800000">
              <a:off x="3913354" y="4954979"/>
              <a:ext cx="780017" cy="85855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8EE6F52-C5A5-DBCC-DCA3-896412844902}"/>
                </a:ext>
              </a:extLst>
            </p:cNvPr>
            <p:cNvSpPr txBox="1"/>
            <p:nvPr/>
          </p:nvSpPr>
          <p:spPr>
            <a:xfrm>
              <a:off x="4573263" y="5219371"/>
              <a:ext cx="8652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B=0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311D325-7A35-6919-6494-019338F9AFEF}"/>
                </a:ext>
              </a:extLst>
            </p:cNvPr>
            <p:cNvSpPr txBox="1"/>
            <p:nvPr/>
          </p:nvSpPr>
          <p:spPr>
            <a:xfrm>
              <a:off x="5941579" y="5217242"/>
              <a:ext cx="8793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B=1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A7FF93A-CAA2-FD1B-5776-49D8A839429B}"/>
                </a:ext>
              </a:extLst>
            </p:cNvPr>
            <p:cNvSpPr txBox="1"/>
            <p:nvPr/>
          </p:nvSpPr>
          <p:spPr>
            <a:xfrm>
              <a:off x="3243971" y="5217242"/>
              <a:ext cx="783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B=1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97F6FFF-6173-8698-754C-F6F6EBD59A7D}"/>
                  </a:ext>
                </a:extLst>
              </p:cNvPr>
              <p:cNvSpPr txBox="1"/>
              <p:nvPr/>
            </p:nvSpPr>
            <p:spPr>
              <a:xfrm>
                <a:off x="1801027" y="4322651"/>
                <a:ext cx="2021365" cy="300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𝑡𝑟𝑢𝑒</m:t>
                              </m:r>
                            </m:sub>
                          </m:sSub>
                          <m:r>
                            <a:rPr lang="en-US" sz="800" i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sz="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acc>
                          <m:d>
                            <m:dPr>
                              <m:ctrlPr>
                                <a:rPr lang="en-US" sz="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8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8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  <m:t>𝑡𝑟𝑢𝑒</m:t>
                                  </m:r>
                                </m:sub>
                              </m:sSub>
                              <m:r>
                                <a:rPr lang="en-US" sz="8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8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8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8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97F6FFF-6173-8698-754C-F6F6EBD59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027" y="4322651"/>
                <a:ext cx="2021365" cy="30091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0BDE611-6FB9-A49B-61C8-A741AAF7BAD1}"/>
                  </a:ext>
                </a:extLst>
              </p:cNvPr>
              <p:cNvSpPr txBox="1"/>
              <p:nvPr/>
            </p:nvSpPr>
            <p:spPr>
              <a:xfrm>
                <a:off x="3402517" y="4308022"/>
                <a:ext cx="2767130" cy="3911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" b="0" i="1" smtClean="0">
                          <a:solidFill>
                            <a:srgbClr val="836967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8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𝑡𝑟𝑢𝑒</m:t>
                              </m:r>
                            </m:sub>
                          </m:sSub>
                          <m:r>
                            <a:rPr lang="en-US" sz="800" i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sz="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acc>
                          <m:d>
                            <m:dPr>
                              <m:ctrlPr>
                                <a:rPr lang="en-US" sz="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8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sz="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8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8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800" i="1">
                                          <a:latin typeface="Cambria Math" panose="02040503050406030204" pitchFamily="18" charset="0"/>
                                        </a:rPr>
                                        <m:t>𝑡𝑟𝑢𝑒</m:t>
                                      </m:r>
                                    </m:sub>
                                  </m:sSub>
                                  <m:r>
                                    <a:rPr lang="en-US" sz="8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sz="8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8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sz="8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800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;"/>
                              <m:ctrlPr>
                                <a:rPr lang="en-US" sz="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8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  <m:t>𝑡𝑟𝑢𝑒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8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0BDE611-6FB9-A49B-61C8-A741AAF7BA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517" y="4308022"/>
                <a:ext cx="2767130" cy="391197"/>
              </a:xfrm>
              <a:prstGeom prst="rect">
                <a:avLst/>
              </a:prstGeom>
              <a:blipFill>
                <a:blip r:embed="rId16"/>
                <a:stretch>
                  <a:fillRect t="-104688" b="-146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7C72CCF-0C79-4854-BE28-967800B13718}"/>
                  </a:ext>
                </a:extLst>
              </p:cNvPr>
              <p:cNvSpPr txBox="1"/>
              <p:nvPr/>
            </p:nvSpPr>
            <p:spPr>
              <a:xfrm>
                <a:off x="367154" y="4945765"/>
                <a:ext cx="2021366" cy="3689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8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sz="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8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8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800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8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8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8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800" i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8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800" i="0">
                          <a:latin typeface="Cambria Math" panose="02040503050406030204" pitchFamily="18" charset="0"/>
                        </a:rPr>
                        <m:t>=1,…</m:t>
                      </m:r>
                      <m:r>
                        <a:rPr lang="en-US" sz="80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8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7C72CCF-0C79-4854-BE28-967800B13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54" y="4945765"/>
                <a:ext cx="2021366" cy="36894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1989888-FB86-7DEB-4180-DAF81AEB6F29}"/>
                  </a:ext>
                </a:extLst>
              </p:cNvPr>
              <p:cNvSpPr txBox="1"/>
              <p:nvPr/>
            </p:nvSpPr>
            <p:spPr>
              <a:xfrm>
                <a:off x="2053144" y="4951565"/>
                <a:ext cx="1806822" cy="3689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8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sz="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8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8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800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8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8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800" i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8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800" i="0">
                          <a:latin typeface="Cambria Math" panose="02040503050406030204" pitchFamily="18" charset="0"/>
                        </a:rPr>
                        <m:t>=1,…</m:t>
                      </m:r>
                      <m:r>
                        <a:rPr lang="en-US" sz="80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8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1989888-FB86-7DEB-4180-DAF81AEB6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144" y="4951565"/>
                <a:ext cx="1806822" cy="36894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095664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4309</TotalTime>
  <Words>2419</Words>
  <Application>Microsoft Macintosh PowerPoint</Application>
  <PresentationFormat>Widescreen</PresentationFormat>
  <Paragraphs>453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Narrow</vt:lpstr>
      <vt:lpstr>Calibri</vt:lpstr>
      <vt:lpstr>Cambria Math</vt:lpstr>
      <vt:lpstr>Times New Roman</vt:lpstr>
      <vt:lpstr>Default Design</vt:lpstr>
      <vt:lpstr>Performance of Shrinkage Estimators for Bioburden Density Calculations in Planetary Protection Probabilistic Risk Assessment </vt:lpstr>
      <vt:lpstr>What Is Planetary Protection?</vt:lpstr>
      <vt:lpstr>Bioburden Requirements for a Mars-bound and Outer Planets Biologically Sensitive Mission</vt:lpstr>
      <vt:lpstr>Planetary Protection Implementation Process Example   </vt:lpstr>
      <vt:lpstr>Planetary Protection Biological Cleanliness Verification Sampling</vt:lpstr>
      <vt:lpstr>Bioburden Accounting for Mars-landed Spacecraft Raw Spore Counts to Calculated Bioburden Levels</vt:lpstr>
      <vt:lpstr>Planetary Protection Dataset Overview – InSight Mission </vt:lpstr>
      <vt:lpstr>Summary of Bioburden Data for the Eight InSight Components</vt:lpstr>
      <vt:lpstr>Data Poolability, Shrinkage Estimators, and Risk</vt:lpstr>
      <vt:lpstr>Zero Estimator for Gamma-Poisson Distribution Model </vt:lpstr>
      <vt:lpstr>Bias-Variance Decomposition-Posterior Mean Estimator (James-Stein), Borrowing Information </vt:lpstr>
      <vt:lpstr>Evaluating the Performance of Shrinkage Estimators</vt:lpstr>
      <vt:lpstr>Nine  Estimators </vt:lpstr>
      <vt:lpstr>Poolable Data</vt:lpstr>
      <vt:lpstr>Non-poolable Data </vt:lpstr>
      <vt:lpstr>Sample-to-Sample Variability of InSight Data</vt:lpstr>
      <vt:lpstr> Performance of Different Shrinkage Estimators on a Simulated Gamma Distribution of InSight Data 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of Shrinkage Estimators for Bioburden Density Calculations in Planetary Protection Probabilistic Risk Assessment</dc:title>
  <dc:creator>Andrei Gribok</dc:creator>
  <cp:lastModifiedBy>Arman Seuylemezian</cp:lastModifiedBy>
  <cp:revision>66</cp:revision>
  <dcterms:created xsi:type="dcterms:W3CDTF">2022-06-06T13:56:05Z</dcterms:created>
  <dcterms:modified xsi:type="dcterms:W3CDTF">2022-06-28T01:12:10Z</dcterms:modified>
</cp:coreProperties>
</file>