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304" r:id="rId2"/>
    <p:sldId id="288" r:id="rId3"/>
    <p:sldId id="289" r:id="rId4"/>
    <p:sldId id="291" r:id="rId5"/>
    <p:sldId id="292" r:id="rId6"/>
    <p:sldId id="294" r:id="rId7"/>
    <p:sldId id="293" r:id="rId8"/>
    <p:sldId id="295" r:id="rId9"/>
    <p:sldId id="296" r:id="rId10"/>
    <p:sldId id="297" r:id="rId11"/>
    <p:sldId id="298" r:id="rId12"/>
    <p:sldId id="299" r:id="rId13"/>
    <p:sldId id="300" r:id="rId14"/>
    <p:sldId id="301" r:id="rId15"/>
    <p:sldId id="302" r:id="rId16"/>
    <p:sldId id="303" r:id="rId17"/>
    <p:sldId id="305" r:id="rId18"/>
  </p:sldIdLst>
  <p:sldSz cx="12192000" cy="6858000"/>
  <p:notesSz cx="6797675" cy="9926638"/>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D09"/>
    <a:srgbClr val="A7190E"/>
    <a:srgbClr val="FFD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2" autoAdjust="0"/>
    <p:restoredTop sz="96327" autoAdjust="0"/>
  </p:normalViewPr>
  <p:slideViewPr>
    <p:cSldViewPr snapToObjects="1">
      <p:cViewPr varScale="1">
        <p:scale>
          <a:sx n="128" d="100"/>
          <a:sy n="128" d="100"/>
        </p:scale>
        <p:origin x="488" y="176"/>
      </p:cViewPr>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EC090-7470-1544-98BF-DBE4C46331F3}"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pl-PL"/>
        </a:p>
      </dgm:t>
    </dgm:pt>
    <dgm:pt modelId="{65EF4F05-5432-494A-97DF-C770B028DC29}">
      <dgm:prSet phldrT="[Tekst]"/>
      <dgm:spPr/>
      <dgm:t>
        <a:bodyPr/>
        <a:lstStyle/>
        <a:p>
          <a:r>
            <a:rPr lang="pl-PL" dirty="0">
              <a:latin typeface="Calibri" panose="020F0502020204030204" pitchFamily="34" charset="0"/>
              <a:cs typeface="Calibri" panose="020F0502020204030204" pitchFamily="34" charset="0"/>
            </a:rPr>
            <a:t>Step 2</a:t>
          </a:r>
        </a:p>
      </dgm:t>
    </dgm:pt>
    <dgm:pt modelId="{61D55A88-B1EA-CD4D-8BB9-86254D8F8047}" type="parTrans" cxnId="{3B69BBED-9CD9-6844-88C3-17682243DB83}">
      <dgm:prSet/>
      <dgm:spPr/>
      <dgm:t>
        <a:bodyPr/>
        <a:lstStyle/>
        <a:p>
          <a:endParaRPr lang="pl-PL">
            <a:latin typeface="Calibri" panose="020F0502020204030204" pitchFamily="34" charset="0"/>
            <a:cs typeface="Calibri" panose="020F0502020204030204" pitchFamily="34" charset="0"/>
          </a:endParaRPr>
        </a:p>
      </dgm:t>
    </dgm:pt>
    <dgm:pt modelId="{DD5FF6CB-490C-D846-A846-2E49C06F270F}" type="sibTrans" cxnId="{3B69BBED-9CD9-6844-88C3-17682243DB83}">
      <dgm:prSet/>
      <dgm:spPr/>
      <dgm:t>
        <a:bodyPr/>
        <a:lstStyle/>
        <a:p>
          <a:endParaRPr lang="pl-PL">
            <a:latin typeface="Calibri" panose="020F0502020204030204" pitchFamily="34" charset="0"/>
            <a:cs typeface="Calibri" panose="020F0502020204030204" pitchFamily="34" charset="0"/>
          </a:endParaRPr>
        </a:p>
      </dgm:t>
    </dgm:pt>
    <dgm:pt modelId="{2A5E43FE-0EB7-D049-B8D3-65EBE6AC666A}">
      <dgm:prSet phldrT="[Tekst]"/>
      <dgm:spPr/>
      <dgm:t>
        <a:bodyPr/>
        <a:lstStyle/>
        <a:p>
          <a:r>
            <a:rPr lang="pl-PL" dirty="0" err="1">
              <a:latin typeface="Calibri" panose="020F0502020204030204" pitchFamily="34" charset="0"/>
              <a:cs typeface="Calibri" panose="020F0502020204030204" pitchFamily="34" charset="0"/>
            </a:rPr>
            <a:t>Probability</a:t>
          </a:r>
          <a:endParaRPr lang="pl-PL" dirty="0">
            <a:latin typeface="Calibri" panose="020F0502020204030204" pitchFamily="34" charset="0"/>
            <a:cs typeface="Calibri" panose="020F0502020204030204" pitchFamily="34" charset="0"/>
          </a:endParaRPr>
        </a:p>
      </dgm:t>
    </dgm:pt>
    <dgm:pt modelId="{11637EF4-053E-A340-928F-00D8FB27B888}" type="parTrans" cxnId="{5296DCF4-F113-3E4B-BF23-4D724BF5909B}">
      <dgm:prSet/>
      <dgm:spPr/>
      <dgm:t>
        <a:bodyPr/>
        <a:lstStyle/>
        <a:p>
          <a:endParaRPr lang="pl-PL">
            <a:latin typeface="Calibri" panose="020F0502020204030204" pitchFamily="34" charset="0"/>
            <a:cs typeface="Calibri" panose="020F0502020204030204" pitchFamily="34" charset="0"/>
          </a:endParaRPr>
        </a:p>
      </dgm:t>
    </dgm:pt>
    <dgm:pt modelId="{860595C7-1CEE-6047-8453-E60781312A5A}" type="sibTrans" cxnId="{5296DCF4-F113-3E4B-BF23-4D724BF5909B}">
      <dgm:prSet/>
      <dgm:spPr/>
      <dgm:t>
        <a:bodyPr/>
        <a:lstStyle/>
        <a:p>
          <a:endParaRPr lang="pl-PL">
            <a:latin typeface="Calibri" panose="020F0502020204030204" pitchFamily="34" charset="0"/>
            <a:cs typeface="Calibri" panose="020F0502020204030204" pitchFamily="34" charset="0"/>
          </a:endParaRPr>
        </a:p>
      </dgm:t>
    </dgm:pt>
    <dgm:pt modelId="{1D50920F-AFEC-1C4C-98EE-32F8D7EF178B}">
      <dgm:prSet phldrT="[Tekst]"/>
      <dgm:spPr/>
      <dgm:t>
        <a:bodyPr/>
        <a:lstStyle/>
        <a:p>
          <a:r>
            <a:rPr lang="pl-PL" dirty="0" err="1">
              <a:latin typeface="Calibri" panose="020F0502020204030204" pitchFamily="34" charset="0"/>
              <a:cs typeface="Calibri" panose="020F0502020204030204" pitchFamily="34" charset="0"/>
            </a:rPr>
            <a:t>Consequences</a:t>
          </a:r>
          <a:endParaRPr lang="pl-PL" dirty="0">
            <a:latin typeface="Calibri" panose="020F0502020204030204" pitchFamily="34" charset="0"/>
            <a:cs typeface="Calibri" panose="020F0502020204030204" pitchFamily="34" charset="0"/>
          </a:endParaRPr>
        </a:p>
      </dgm:t>
    </dgm:pt>
    <dgm:pt modelId="{9EDA45A9-FC90-3B45-9AAB-4F62E5C667F7}" type="parTrans" cxnId="{9EC0DE99-607B-154D-B22E-5E88FE794B87}">
      <dgm:prSet/>
      <dgm:spPr/>
      <dgm:t>
        <a:bodyPr/>
        <a:lstStyle/>
        <a:p>
          <a:endParaRPr lang="pl-PL">
            <a:latin typeface="Calibri" panose="020F0502020204030204" pitchFamily="34" charset="0"/>
            <a:cs typeface="Calibri" panose="020F0502020204030204" pitchFamily="34" charset="0"/>
          </a:endParaRPr>
        </a:p>
      </dgm:t>
    </dgm:pt>
    <dgm:pt modelId="{3D13C835-395B-C644-ACF1-C69128C728C3}" type="sibTrans" cxnId="{9EC0DE99-607B-154D-B22E-5E88FE794B87}">
      <dgm:prSet/>
      <dgm:spPr/>
      <dgm:t>
        <a:bodyPr/>
        <a:lstStyle/>
        <a:p>
          <a:endParaRPr lang="pl-PL">
            <a:latin typeface="Calibri" panose="020F0502020204030204" pitchFamily="34" charset="0"/>
            <a:cs typeface="Calibri" panose="020F0502020204030204" pitchFamily="34" charset="0"/>
          </a:endParaRPr>
        </a:p>
      </dgm:t>
    </dgm:pt>
    <dgm:pt modelId="{3EBD95A0-03CC-764D-9252-D35A3EE96AE3}" type="pres">
      <dgm:prSet presAssocID="{CA1EC090-7470-1544-98BF-DBE4C46331F3}" presName="Name0" presStyleCnt="0">
        <dgm:presLayoutVars>
          <dgm:orgChart val="1"/>
          <dgm:chPref val="1"/>
          <dgm:dir/>
          <dgm:animOne val="branch"/>
          <dgm:animLvl val="lvl"/>
          <dgm:resizeHandles/>
        </dgm:presLayoutVars>
      </dgm:prSet>
      <dgm:spPr/>
    </dgm:pt>
    <dgm:pt modelId="{38F9B3B3-B9F2-8E4A-9BA8-4930D45058F1}" type="pres">
      <dgm:prSet presAssocID="{65EF4F05-5432-494A-97DF-C770B028DC29}" presName="hierRoot1" presStyleCnt="0">
        <dgm:presLayoutVars>
          <dgm:hierBranch val="init"/>
        </dgm:presLayoutVars>
      </dgm:prSet>
      <dgm:spPr/>
    </dgm:pt>
    <dgm:pt modelId="{5E15F8AB-087A-FB4D-A2B9-D9D95F87BA57}" type="pres">
      <dgm:prSet presAssocID="{65EF4F05-5432-494A-97DF-C770B028DC29}" presName="rootComposite1" presStyleCnt="0"/>
      <dgm:spPr/>
    </dgm:pt>
    <dgm:pt modelId="{9872EC5E-2B4F-A841-BBEC-2C8DEA3B6ED6}" type="pres">
      <dgm:prSet presAssocID="{65EF4F05-5432-494A-97DF-C770B028DC29}" presName="rootText1" presStyleLbl="alignAcc1" presStyleIdx="0" presStyleCnt="0">
        <dgm:presLayoutVars>
          <dgm:chPref val="3"/>
        </dgm:presLayoutVars>
      </dgm:prSet>
      <dgm:spPr/>
    </dgm:pt>
    <dgm:pt modelId="{92BEBF37-BB31-6C46-ADE0-87514180AB42}" type="pres">
      <dgm:prSet presAssocID="{65EF4F05-5432-494A-97DF-C770B028DC29}" presName="topArc1" presStyleLbl="parChTrans1D1" presStyleIdx="0" presStyleCnt="6"/>
      <dgm:spPr/>
    </dgm:pt>
    <dgm:pt modelId="{B8493D77-4F4B-2A40-9E5A-8EA0F52C382F}" type="pres">
      <dgm:prSet presAssocID="{65EF4F05-5432-494A-97DF-C770B028DC29}" presName="bottomArc1" presStyleLbl="parChTrans1D1" presStyleIdx="1" presStyleCnt="6"/>
      <dgm:spPr/>
    </dgm:pt>
    <dgm:pt modelId="{D28177BD-F124-A24F-96D2-C1A8A92A415C}" type="pres">
      <dgm:prSet presAssocID="{65EF4F05-5432-494A-97DF-C770B028DC29}" presName="topConnNode1" presStyleLbl="node1" presStyleIdx="0" presStyleCnt="0"/>
      <dgm:spPr/>
    </dgm:pt>
    <dgm:pt modelId="{67C2DFB3-595A-6444-A5C5-ACE663629205}" type="pres">
      <dgm:prSet presAssocID="{65EF4F05-5432-494A-97DF-C770B028DC29}" presName="hierChild2" presStyleCnt="0"/>
      <dgm:spPr/>
    </dgm:pt>
    <dgm:pt modelId="{5119E4BE-28E5-FB4A-8550-6EF537356FA8}" type="pres">
      <dgm:prSet presAssocID="{11637EF4-053E-A340-928F-00D8FB27B888}" presName="Name28" presStyleLbl="parChTrans1D2" presStyleIdx="0" presStyleCnt="2"/>
      <dgm:spPr/>
    </dgm:pt>
    <dgm:pt modelId="{6F9684FE-A1FC-B949-9426-BECCCA85BB99}" type="pres">
      <dgm:prSet presAssocID="{2A5E43FE-0EB7-D049-B8D3-65EBE6AC666A}" presName="hierRoot2" presStyleCnt="0">
        <dgm:presLayoutVars>
          <dgm:hierBranch val="init"/>
        </dgm:presLayoutVars>
      </dgm:prSet>
      <dgm:spPr/>
    </dgm:pt>
    <dgm:pt modelId="{FC720EF6-4302-0F44-BFAF-2C7BF722C135}" type="pres">
      <dgm:prSet presAssocID="{2A5E43FE-0EB7-D049-B8D3-65EBE6AC666A}" presName="rootComposite2" presStyleCnt="0"/>
      <dgm:spPr/>
    </dgm:pt>
    <dgm:pt modelId="{B3A7F4E5-38C6-D842-9382-77C0D4E14D08}" type="pres">
      <dgm:prSet presAssocID="{2A5E43FE-0EB7-D049-B8D3-65EBE6AC666A}" presName="rootText2" presStyleLbl="alignAcc1" presStyleIdx="0" presStyleCnt="0">
        <dgm:presLayoutVars>
          <dgm:chPref val="3"/>
        </dgm:presLayoutVars>
      </dgm:prSet>
      <dgm:spPr/>
    </dgm:pt>
    <dgm:pt modelId="{0EDD9D64-1847-E345-9F12-F33DA9B660E1}" type="pres">
      <dgm:prSet presAssocID="{2A5E43FE-0EB7-D049-B8D3-65EBE6AC666A}" presName="topArc2" presStyleLbl="parChTrans1D1" presStyleIdx="2" presStyleCnt="6"/>
      <dgm:spPr/>
    </dgm:pt>
    <dgm:pt modelId="{BA664A01-57DB-2F47-A3D8-6D4607B3A3B6}" type="pres">
      <dgm:prSet presAssocID="{2A5E43FE-0EB7-D049-B8D3-65EBE6AC666A}" presName="bottomArc2" presStyleLbl="parChTrans1D1" presStyleIdx="3" presStyleCnt="6"/>
      <dgm:spPr/>
    </dgm:pt>
    <dgm:pt modelId="{6756192D-EC1A-0043-B256-BD91144DC620}" type="pres">
      <dgm:prSet presAssocID="{2A5E43FE-0EB7-D049-B8D3-65EBE6AC666A}" presName="topConnNode2" presStyleLbl="node2" presStyleIdx="0" presStyleCnt="0"/>
      <dgm:spPr/>
    </dgm:pt>
    <dgm:pt modelId="{5C8A31C1-0045-4A46-8E28-2525F7E6D1EB}" type="pres">
      <dgm:prSet presAssocID="{2A5E43FE-0EB7-D049-B8D3-65EBE6AC666A}" presName="hierChild4" presStyleCnt="0"/>
      <dgm:spPr/>
    </dgm:pt>
    <dgm:pt modelId="{B6C6AB27-301E-044B-8FD0-7AD2D900C36E}" type="pres">
      <dgm:prSet presAssocID="{2A5E43FE-0EB7-D049-B8D3-65EBE6AC666A}" presName="hierChild5" presStyleCnt="0"/>
      <dgm:spPr/>
    </dgm:pt>
    <dgm:pt modelId="{E54880AE-4D84-B64A-B22D-F649106223F4}" type="pres">
      <dgm:prSet presAssocID="{9EDA45A9-FC90-3B45-9AAB-4F62E5C667F7}" presName="Name28" presStyleLbl="parChTrans1D2" presStyleIdx="1" presStyleCnt="2"/>
      <dgm:spPr/>
    </dgm:pt>
    <dgm:pt modelId="{4BBEEDD2-DA64-6B44-B520-6E991D68BB10}" type="pres">
      <dgm:prSet presAssocID="{1D50920F-AFEC-1C4C-98EE-32F8D7EF178B}" presName="hierRoot2" presStyleCnt="0">
        <dgm:presLayoutVars>
          <dgm:hierBranch val="init"/>
        </dgm:presLayoutVars>
      </dgm:prSet>
      <dgm:spPr/>
    </dgm:pt>
    <dgm:pt modelId="{987988FF-FB6B-B84D-AA15-14157DA17D0F}" type="pres">
      <dgm:prSet presAssocID="{1D50920F-AFEC-1C4C-98EE-32F8D7EF178B}" presName="rootComposite2" presStyleCnt="0"/>
      <dgm:spPr/>
    </dgm:pt>
    <dgm:pt modelId="{7990586D-0965-CB41-B42C-D5BBBF837B33}" type="pres">
      <dgm:prSet presAssocID="{1D50920F-AFEC-1C4C-98EE-32F8D7EF178B}" presName="rootText2" presStyleLbl="alignAcc1" presStyleIdx="0" presStyleCnt="0">
        <dgm:presLayoutVars>
          <dgm:chPref val="3"/>
        </dgm:presLayoutVars>
      </dgm:prSet>
      <dgm:spPr/>
    </dgm:pt>
    <dgm:pt modelId="{3AA80EDE-917C-CA4B-BAF5-55AB37615211}" type="pres">
      <dgm:prSet presAssocID="{1D50920F-AFEC-1C4C-98EE-32F8D7EF178B}" presName="topArc2" presStyleLbl="parChTrans1D1" presStyleIdx="4" presStyleCnt="6"/>
      <dgm:spPr/>
    </dgm:pt>
    <dgm:pt modelId="{7FAD5B1A-2750-8C43-ADC6-31B5BD1ECA92}" type="pres">
      <dgm:prSet presAssocID="{1D50920F-AFEC-1C4C-98EE-32F8D7EF178B}" presName="bottomArc2" presStyleLbl="parChTrans1D1" presStyleIdx="5" presStyleCnt="6"/>
      <dgm:spPr/>
    </dgm:pt>
    <dgm:pt modelId="{05FD2666-1AC3-6A44-A2D3-606AA0937AAF}" type="pres">
      <dgm:prSet presAssocID="{1D50920F-AFEC-1C4C-98EE-32F8D7EF178B}" presName="topConnNode2" presStyleLbl="node2" presStyleIdx="0" presStyleCnt="0"/>
      <dgm:spPr/>
    </dgm:pt>
    <dgm:pt modelId="{D2334FD6-8E5D-914A-9224-FEC1A74CA2C8}" type="pres">
      <dgm:prSet presAssocID="{1D50920F-AFEC-1C4C-98EE-32F8D7EF178B}" presName="hierChild4" presStyleCnt="0"/>
      <dgm:spPr/>
    </dgm:pt>
    <dgm:pt modelId="{9AEDFD6B-C370-DB4B-AEDF-1B9EEC5A028C}" type="pres">
      <dgm:prSet presAssocID="{1D50920F-AFEC-1C4C-98EE-32F8D7EF178B}" presName="hierChild5" presStyleCnt="0"/>
      <dgm:spPr/>
    </dgm:pt>
    <dgm:pt modelId="{168E6B67-7C64-344D-B606-39DEEA0457EC}" type="pres">
      <dgm:prSet presAssocID="{65EF4F05-5432-494A-97DF-C770B028DC29}" presName="hierChild3" presStyleCnt="0"/>
      <dgm:spPr/>
    </dgm:pt>
  </dgm:ptLst>
  <dgm:cxnLst>
    <dgm:cxn modelId="{FFAEB618-5D39-D849-AD87-114D6F32783A}" type="presOf" srcId="{1D50920F-AFEC-1C4C-98EE-32F8D7EF178B}" destId="{7990586D-0965-CB41-B42C-D5BBBF837B33}" srcOrd="0" destOrd="0" presId="urn:microsoft.com/office/officeart/2008/layout/HalfCircleOrganizationChart"/>
    <dgm:cxn modelId="{3E532E19-FE92-614A-93E2-7B7101E664C5}" type="presOf" srcId="{2A5E43FE-0EB7-D049-B8D3-65EBE6AC666A}" destId="{6756192D-EC1A-0043-B256-BD91144DC620}" srcOrd="1" destOrd="0" presId="urn:microsoft.com/office/officeart/2008/layout/HalfCircleOrganizationChart"/>
    <dgm:cxn modelId="{3CF9B035-7493-3F45-A190-CCEFA40AAFE2}" type="presOf" srcId="{65EF4F05-5432-494A-97DF-C770B028DC29}" destId="{D28177BD-F124-A24F-96D2-C1A8A92A415C}" srcOrd="1" destOrd="0" presId="urn:microsoft.com/office/officeart/2008/layout/HalfCircleOrganizationChart"/>
    <dgm:cxn modelId="{54952643-BA26-A14D-BEE5-1AB049812016}" type="presOf" srcId="{2A5E43FE-0EB7-D049-B8D3-65EBE6AC666A}" destId="{B3A7F4E5-38C6-D842-9382-77C0D4E14D08}" srcOrd="0" destOrd="0" presId="urn:microsoft.com/office/officeart/2008/layout/HalfCircleOrganizationChart"/>
    <dgm:cxn modelId="{68897A4B-2850-CB4D-8E58-E857B70DEFFF}" type="presOf" srcId="{11637EF4-053E-A340-928F-00D8FB27B888}" destId="{5119E4BE-28E5-FB4A-8550-6EF537356FA8}" srcOrd="0" destOrd="0" presId="urn:microsoft.com/office/officeart/2008/layout/HalfCircleOrganizationChart"/>
    <dgm:cxn modelId="{D3F2B069-5B60-C746-B46F-D329BAF15547}" type="presOf" srcId="{CA1EC090-7470-1544-98BF-DBE4C46331F3}" destId="{3EBD95A0-03CC-764D-9252-D35A3EE96AE3}" srcOrd="0" destOrd="0" presId="urn:microsoft.com/office/officeart/2008/layout/HalfCircleOrganizationChart"/>
    <dgm:cxn modelId="{5F563C76-8327-1446-8933-A1F16BB463A6}" type="presOf" srcId="{1D50920F-AFEC-1C4C-98EE-32F8D7EF178B}" destId="{05FD2666-1AC3-6A44-A2D3-606AA0937AAF}" srcOrd="1" destOrd="0" presId="urn:microsoft.com/office/officeart/2008/layout/HalfCircleOrganizationChart"/>
    <dgm:cxn modelId="{C1AC9998-C95C-4F43-A2D0-666DC6799099}" type="presOf" srcId="{9EDA45A9-FC90-3B45-9AAB-4F62E5C667F7}" destId="{E54880AE-4D84-B64A-B22D-F649106223F4}" srcOrd="0" destOrd="0" presId="urn:microsoft.com/office/officeart/2008/layout/HalfCircleOrganizationChart"/>
    <dgm:cxn modelId="{9EC0DE99-607B-154D-B22E-5E88FE794B87}" srcId="{65EF4F05-5432-494A-97DF-C770B028DC29}" destId="{1D50920F-AFEC-1C4C-98EE-32F8D7EF178B}" srcOrd="1" destOrd="0" parTransId="{9EDA45A9-FC90-3B45-9AAB-4F62E5C667F7}" sibTransId="{3D13C835-395B-C644-ACF1-C69128C728C3}"/>
    <dgm:cxn modelId="{F843C8CD-9158-3246-91C4-8BC41958188C}" type="presOf" srcId="{65EF4F05-5432-494A-97DF-C770B028DC29}" destId="{9872EC5E-2B4F-A841-BBEC-2C8DEA3B6ED6}" srcOrd="0" destOrd="0" presId="urn:microsoft.com/office/officeart/2008/layout/HalfCircleOrganizationChart"/>
    <dgm:cxn modelId="{3B69BBED-9CD9-6844-88C3-17682243DB83}" srcId="{CA1EC090-7470-1544-98BF-DBE4C46331F3}" destId="{65EF4F05-5432-494A-97DF-C770B028DC29}" srcOrd="0" destOrd="0" parTransId="{61D55A88-B1EA-CD4D-8BB9-86254D8F8047}" sibTransId="{DD5FF6CB-490C-D846-A846-2E49C06F270F}"/>
    <dgm:cxn modelId="{5296DCF4-F113-3E4B-BF23-4D724BF5909B}" srcId="{65EF4F05-5432-494A-97DF-C770B028DC29}" destId="{2A5E43FE-0EB7-D049-B8D3-65EBE6AC666A}" srcOrd="0" destOrd="0" parTransId="{11637EF4-053E-A340-928F-00D8FB27B888}" sibTransId="{860595C7-1CEE-6047-8453-E60781312A5A}"/>
    <dgm:cxn modelId="{316E75BF-2F75-C949-9699-BB62F7AE1015}" type="presParOf" srcId="{3EBD95A0-03CC-764D-9252-D35A3EE96AE3}" destId="{38F9B3B3-B9F2-8E4A-9BA8-4930D45058F1}" srcOrd="0" destOrd="0" presId="urn:microsoft.com/office/officeart/2008/layout/HalfCircleOrganizationChart"/>
    <dgm:cxn modelId="{64C94483-8D1C-A441-8E2B-BA944C7AC372}" type="presParOf" srcId="{38F9B3B3-B9F2-8E4A-9BA8-4930D45058F1}" destId="{5E15F8AB-087A-FB4D-A2B9-D9D95F87BA57}" srcOrd="0" destOrd="0" presId="urn:microsoft.com/office/officeart/2008/layout/HalfCircleOrganizationChart"/>
    <dgm:cxn modelId="{5A4C6723-CEA1-1F45-A106-0482AFE5CB49}" type="presParOf" srcId="{5E15F8AB-087A-FB4D-A2B9-D9D95F87BA57}" destId="{9872EC5E-2B4F-A841-BBEC-2C8DEA3B6ED6}" srcOrd="0" destOrd="0" presId="urn:microsoft.com/office/officeart/2008/layout/HalfCircleOrganizationChart"/>
    <dgm:cxn modelId="{ED6839E6-3409-314D-87F4-C933BA1A6AD7}" type="presParOf" srcId="{5E15F8AB-087A-FB4D-A2B9-D9D95F87BA57}" destId="{92BEBF37-BB31-6C46-ADE0-87514180AB42}" srcOrd="1" destOrd="0" presId="urn:microsoft.com/office/officeart/2008/layout/HalfCircleOrganizationChart"/>
    <dgm:cxn modelId="{FE1A93B8-96E1-F44B-9225-640742355A57}" type="presParOf" srcId="{5E15F8AB-087A-FB4D-A2B9-D9D95F87BA57}" destId="{B8493D77-4F4B-2A40-9E5A-8EA0F52C382F}" srcOrd="2" destOrd="0" presId="urn:microsoft.com/office/officeart/2008/layout/HalfCircleOrganizationChart"/>
    <dgm:cxn modelId="{699A3D6D-DE1A-A246-A925-18213407B335}" type="presParOf" srcId="{5E15F8AB-087A-FB4D-A2B9-D9D95F87BA57}" destId="{D28177BD-F124-A24F-96D2-C1A8A92A415C}" srcOrd="3" destOrd="0" presId="urn:microsoft.com/office/officeart/2008/layout/HalfCircleOrganizationChart"/>
    <dgm:cxn modelId="{A5ABE744-C91B-B946-80BF-6721B1671CEB}" type="presParOf" srcId="{38F9B3B3-B9F2-8E4A-9BA8-4930D45058F1}" destId="{67C2DFB3-595A-6444-A5C5-ACE663629205}" srcOrd="1" destOrd="0" presId="urn:microsoft.com/office/officeart/2008/layout/HalfCircleOrganizationChart"/>
    <dgm:cxn modelId="{468A0FA4-5DDF-C54C-AAEB-65FFC6711EB8}" type="presParOf" srcId="{67C2DFB3-595A-6444-A5C5-ACE663629205}" destId="{5119E4BE-28E5-FB4A-8550-6EF537356FA8}" srcOrd="0" destOrd="0" presId="urn:microsoft.com/office/officeart/2008/layout/HalfCircleOrganizationChart"/>
    <dgm:cxn modelId="{97920EDC-2FEE-D040-9507-B7EA15E66C3F}" type="presParOf" srcId="{67C2DFB3-595A-6444-A5C5-ACE663629205}" destId="{6F9684FE-A1FC-B949-9426-BECCCA85BB99}" srcOrd="1" destOrd="0" presId="urn:microsoft.com/office/officeart/2008/layout/HalfCircleOrganizationChart"/>
    <dgm:cxn modelId="{0969012B-F6E4-A64F-BAA7-56394B584736}" type="presParOf" srcId="{6F9684FE-A1FC-B949-9426-BECCCA85BB99}" destId="{FC720EF6-4302-0F44-BFAF-2C7BF722C135}" srcOrd="0" destOrd="0" presId="urn:microsoft.com/office/officeart/2008/layout/HalfCircleOrganizationChart"/>
    <dgm:cxn modelId="{E620D4DF-85C2-1D49-A8F6-CAA803B99AF7}" type="presParOf" srcId="{FC720EF6-4302-0F44-BFAF-2C7BF722C135}" destId="{B3A7F4E5-38C6-D842-9382-77C0D4E14D08}" srcOrd="0" destOrd="0" presId="urn:microsoft.com/office/officeart/2008/layout/HalfCircleOrganizationChart"/>
    <dgm:cxn modelId="{F2FD302E-0E0C-1A4D-8A77-A8CF899E4418}" type="presParOf" srcId="{FC720EF6-4302-0F44-BFAF-2C7BF722C135}" destId="{0EDD9D64-1847-E345-9F12-F33DA9B660E1}" srcOrd="1" destOrd="0" presId="urn:microsoft.com/office/officeart/2008/layout/HalfCircleOrganizationChart"/>
    <dgm:cxn modelId="{41001DF1-226D-5146-B1D7-F0E37DFA0A1A}" type="presParOf" srcId="{FC720EF6-4302-0F44-BFAF-2C7BF722C135}" destId="{BA664A01-57DB-2F47-A3D8-6D4607B3A3B6}" srcOrd="2" destOrd="0" presId="urn:microsoft.com/office/officeart/2008/layout/HalfCircleOrganizationChart"/>
    <dgm:cxn modelId="{A51363A4-2882-0747-85B8-2912BBF08A9E}" type="presParOf" srcId="{FC720EF6-4302-0F44-BFAF-2C7BF722C135}" destId="{6756192D-EC1A-0043-B256-BD91144DC620}" srcOrd="3" destOrd="0" presId="urn:microsoft.com/office/officeart/2008/layout/HalfCircleOrganizationChart"/>
    <dgm:cxn modelId="{BCF53D62-E956-B644-948A-8BBC853E839E}" type="presParOf" srcId="{6F9684FE-A1FC-B949-9426-BECCCA85BB99}" destId="{5C8A31C1-0045-4A46-8E28-2525F7E6D1EB}" srcOrd="1" destOrd="0" presId="urn:microsoft.com/office/officeart/2008/layout/HalfCircleOrganizationChart"/>
    <dgm:cxn modelId="{B9214142-7F8A-FD4B-B6E8-8D423DBE8777}" type="presParOf" srcId="{6F9684FE-A1FC-B949-9426-BECCCA85BB99}" destId="{B6C6AB27-301E-044B-8FD0-7AD2D900C36E}" srcOrd="2" destOrd="0" presId="urn:microsoft.com/office/officeart/2008/layout/HalfCircleOrganizationChart"/>
    <dgm:cxn modelId="{6AB50D94-1E90-E34B-AECD-1B27F6E9FAC4}" type="presParOf" srcId="{67C2DFB3-595A-6444-A5C5-ACE663629205}" destId="{E54880AE-4D84-B64A-B22D-F649106223F4}" srcOrd="2" destOrd="0" presId="urn:microsoft.com/office/officeart/2008/layout/HalfCircleOrganizationChart"/>
    <dgm:cxn modelId="{F9D1E504-99B8-394A-B5EE-FC0DF7D376E8}" type="presParOf" srcId="{67C2DFB3-595A-6444-A5C5-ACE663629205}" destId="{4BBEEDD2-DA64-6B44-B520-6E991D68BB10}" srcOrd="3" destOrd="0" presId="urn:microsoft.com/office/officeart/2008/layout/HalfCircleOrganizationChart"/>
    <dgm:cxn modelId="{A86D0992-CF5C-8941-8956-C31C6AC62514}" type="presParOf" srcId="{4BBEEDD2-DA64-6B44-B520-6E991D68BB10}" destId="{987988FF-FB6B-B84D-AA15-14157DA17D0F}" srcOrd="0" destOrd="0" presId="urn:microsoft.com/office/officeart/2008/layout/HalfCircleOrganizationChart"/>
    <dgm:cxn modelId="{2EB4A992-E1C2-E44D-BB61-F730D7E8A303}" type="presParOf" srcId="{987988FF-FB6B-B84D-AA15-14157DA17D0F}" destId="{7990586D-0965-CB41-B42C-D5BBBF837B33}" srcOrd="0" destOrd="0" presId="urn:microsoft.com/office/officeart/2008/layout/HalfCircleOrganizationChart"/>
    <dgm:cxn modelId="{362A42EA-FC12-594C-8425-AC10528FB194}" type="presParOf" srcId="{987988FF-FB6B-B84D-AA15-14157DA17D0F}" destId="{3AA80EDE-917C-CA4B-BAF5-55AB37615211}" srcOrd="1" destOrd="0" presId="urn:microsoft.com/office/officeart/2008/layout/HalfCircleOrganizationChart"/>
    <dgm:cxn modelId="{A8F1314C-0B93-954F-A1E1-488113B6D6AB}" type="presParOf" srcId="{987988FF-FB6B-B84D-AA15-14157DA17D0F}" destId="{7FAD5B1A-2750-8C43-ADC6-31B5BD1ECA92}" srcOrd="2" destOrd="0" presId="urn:microsoft.com/office/officeart/2008/layout/HalfCircleOrganizationChart"/>
    <dgm:cxn modelId="{CC643087-A171-424E-9BDC-9FD40522F605}" type="presParOf" srcId="{987988FF-FB6B-B84D-AA15-14157DA17D0F}" destId="{05FD2666-1AC3-6A44-A2D3-606AA0937AAF}" srcOrd="3" destOrd="0" presId="urn:microsoft.com/office/officeart/2008/layout/HalfCircleOrganizationChart"/>
    <dgm:cxn modelId="{0883C3A0-4A8C-4542-BB64-737AB3DEF58E}" type="presParOf" srcId="{4BBEEDD2-DA64-6B44-B520-6E991D68BB10}" destId="{D2334FD6-8E5D-914A-9224-FEC1A74CA2C8}" srcOrd="1" destOrd="0" presId="urn:microsoft.com/office/officeart/2008/layout/HalfCircleOrganizationChart"/>
    <dgm:cxn modelId="{EA1351DF-704C-C246-A699-B32A65D6BD55}" type="presParOf" srcId="{4BBEEDD2-DA64-6B44-B520-6E991D68BB10}" destId="{9AEDFD6B-C370-DB4B-AEDF-1B9EEC5A028C}" srcOrd="2" destOrd="0" presId="urn:microsoft.com/office/officeart/2008/layout/HalfCircleOrganizationChart"/>
    <dgm:cxn modelId="{15C2DFFC-4BC7-B644-8BB1-54CC087BDA1C}" type="presParOf" srcId="{38F9B3B3-B9F2-8E4A-9BA8-4930D45058F1}" destId="{168E6B67-7C64-344D-B606-39DEEA0457E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880AE-4D84-B64A-B22D-F649106223F4}">
      <dsp:nvSpPr>
        <dsp:cNvPr id="0" name=""/>
        <dsp:cNvSpPr/>
      </dsp:nvSpPr>
      <dsp:spPr>
        <a:xfrm>
          <a:off x="3024336" y="1129819"/>
          <a:ext cx="1364698" cy="473696"/>
        </a:xfrm>
        <a:custGeom>
          <a:avLst/>
          <a:gdLst/>
          <a:ahLst/>
          <a:cxnLst/>
          <a:rect l="0" t="0" r="0" b="0"/>
          <a:pathLst>
            <a:path>
              <a:moveTo>
                <a:pt x="0" y="0"/>
              </a:moveTo>
              <a:lnTo>
                <a:pt x="0" y="236848"/>
              </a:lnTo>
              <a:lnTo>
                <a:pt x="1364698" y="236848"/>
              </a:lnTo>
              <a:lnTo>
                <a:pt x="1364698" y="473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9E4BE-28E5-FB4A-8550-6EF537356FA8}">
      <dsp:nvSpPr>
        <dsp:cNvPr id="0" name=""/>
        <dsp:cNvSpPr/>
      </dsp:nvSpPr>
      <dsp:spPr>
        <a:xfrm>
          <a:off x="1659637" y="1129819"/>
          <a:ext cx="1364698" cy="473696"/>
        </a:xfrm>
        <a:custGeom>
          <a:avLst/>
          <a:gdLst/>
          <a:ahLst/>
          <a:cxnLst/>
          <a:rect l="0" t="0" r="0" b="0"/>
          <a:pathLst>
            <a:path>
              <a:moveTo>
                <a:pt x="1364698" y="0"/>
              </a:moveTo>
              <a:lnTo>
                <a:pt x="1364698" y="236848"/>
              </a:lnTo>
              <a:lnTo>
                <a:pt x="0" y="236848"/>
              </a:lnTo>
              <a:lnTo>
                <a:pt x="0" y="473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EBF37-BB31-6C46-ADE0-87514180AB42}">
      <dsp:nvSpPr>
        <dsp:cNvPr id="0" name=""/>
        <dsp:cNvSpPr/>
      </dsp:nvSpPr>
      <dsp:spPr>
        <a:xfrm>
          <a:off x="2460411" y="1969"/>
          <a:ext cx="1127849" cy="112784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93D77-4F4B-2A40-9E5A-8EA0F52C382F}">
      <dsp:nvSpPr>
        <dsp:cNvPr id="0" name=""/>
        <dsp:cNvSpPr/>
      </dsp:nvSpPr>
      <dsp:spPr>
        <a:xfrm>
          <a:off x="2460411" y="1969"/>
          <a:ext cx="1127849" cy="112784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2EC5E-2B4F-A841-BBEC-2C8DEA3B6ED6}">
      <dsp:nvSpPr>
        <dsp:cNvPr id="0" name=""/>
        <dsp:cNvSpPr/>
      </dsp:nvSpPr>
      <dsp:spPr>
        <a:xfrm>
          <a:off x="1896486" y="204982"/>
          <a:ext cx="2255699" cy="7218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pl-PL" sz="2900" kern="1200" dirty="0">
              <a:latin typeface="Calibri" panose="020F0502020204030204" pitchFamily="34" charset="0"/>
              <a:cs typeface="Calibri" panose="020F0502020204030204" pitchFamily="34" charset="0"/>
            </a:rPr>
            <a:t>Step 2</a:t>
          </a:r>
        </a:p>
      </dsp:txBody>
      <dsp:txXfrm>
        <a:off x="1896486" y="204982"/>
        <a:ext cx="2255699" cy="721823"/>
      </dsp:txXfrm>
    </dsp:sp>
    <dsp:sp modelId="{0EDD9D64-1847-E345-9F12-F33DA9B660E1}">
      <dsp:nvSpPr>
        <dsp:cNvPr id="0" name=""/>
        <dsp:cNvSpPr/>
      </dsp:nvSpPr>
      <dsp:spPr>
        <a:xfrm>
          <a:off x="1095712" y="1603516"/>
          <a:ext cx="1127849" cy="112784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64A01-57DB-2F47-A3D8-6D4607B3A3B6}">
      <dsp:nvSpPr>
        <dsp:cNvPr id="0" name=""/>
        <dsp:cNvSpPr/>
      </dsp:nvSpPr>
      <dsp:spPr>
        <a:xfrm>
          <a:off x="1095712" y="1603516"/>
          <a:ext cx="1127849" cy="112784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7F4E5-38C6-D842-9382-77C0D4E14D08}">
      <dsp:nvSpPr>
        <dsp:cNvPr id="0" name=""/>
        <dsp:cNvSpPr/>
      </dsp:nvSpPr>
      <dsp:spPr>
        <a:xfrm>
          <a:off x="531787" y="1806529"/>
          <a:ext cx="2255699" cy="7218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pl-PL" sz="2900" kern="1200" dirty="0" err="1">
              <a:latin typeface="Calibri" panose="020F0502020204030204" pitchFamily="34" charset="0"/>
              <a:cs typeface="Calibri" panose="020F0502020204030204" pitchFamily="34" charset="0"/>
            </a:rPr>
            <a:t>Probability</a:t>
          </a:r>
          <a:endParaRPr lang="pl-PL" sz="2900" kern="1200" dirty="0">
            <a:latin typeface="Calibri" panose="020F0502020204030204" pitchFamily="34" charset="0"/>
            <a:cs typeface="Calibri" panose="020F0502020204030204" pitchFamily="34" charset="0"/>
          </a:endParaRPr>
        </a:p>
      </dsp:txBody>
      <dsp:txXfrm>
        <a:off x="531787" y="1806529"/>
        <a:ext cx="2255699" cy="721823"/>
      </dsp:txXfrm>
    </dsp:sp>
    <dsp:sp modelId="{3AA80EDE-917C-CA4B-BAF5-55AB37615211}">
      <dsp:nvSpPr>
        <dsp:cNvPr id="0" name=""/>
        <dsp:cNvSpPr/>
      </dsp:nvSpPr>
      <dsp:spPr>
        <a:xfrm>
          <a:off x="3825109" y="1603516"/>
          <a:ext cx="1127849" cy="112784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D5B1A-2750-8C43-ADC6-31B5BD1ECA92}">
      <dsp:nvSpPr>
        <dsp:cNvPr id="0" name=""/>
        <dsp:cNvSpPr/>
      </dsp:nvSpPr>
      <dsp:spPr>
        <a:xfrm>
          <a:off x="3825109" y="1603516"/>
          <a:ext cx="1127849" cy="112784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0586D-0965-CB41-B42C-D5BBBF837B33}">
      <dsp:nvSpPr>
        <dsp:cNvPr id="0" name=""/>
        <dsp:cNvSpPr/>
      </dsp:nvSpPr>
      <dsp:spPr>
        <a:xfrm>
          <a:off x="3261184" y="1806529"/>
          <a:ext cx="2255699" cy="7218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pl-PL" sz="2900" kern="1200" dirty="0" err="1">
              <a:latin typeface="Calibri" panose="020F0502020204030204" pitchFamily="34" charset="0"/>
              <a:cs typeface="Calibri" panose="020F0502020204030204" pitchFamily="34" charset="0"/>
            </a:rPr>
            <a:t>Consequences</a:t>
          </a:r>
          <a:endParaRPr lang="pl-PL" sz="2900" kern="1200" dirty="0">
            <a:latin typeface="Calibri" panose="020F0502020204030204" pitchFamily="34" charset="0"/>
            <a:cs typeface="Calibri" panose="020F0502020204030204" pitchFamily="34" charset="0"/>
          </a:endParaRPr>
        </a:p>
      </dsp:txBody>
      <dsp:txXfrm>
        <a:off x="3261184" y="1806529"/>
        <a:ext cx="2255699" cy="72182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2410370A-4EA9-4720-9F5E-1510D96B4255}"/>
              </a:ext>
            </a:extLst>
          </p:cNvPr>
          <p:cNvSpPr>
            <a:spLocks noGrp="1"/>
          </p:cNvSpPr>
          <p:nvPr>
            <p:ph type="hdr" sz="quarter"/>
          </p:nvPr>
        </p:nvSpPr>
        <p:spPr>
          <a:xfrm>
            <a:off x="0" y="0"/>
            <a:ext cx="2944813" cy="496888"/>
          </a:xfrm>
          <a:prstGeom prst="rect">
            <a:avLst/>
          </a:prstGeom>
        </p:spPr>
        <p:txBody>
          <a:bodyPr vert="horz" lIns="100282" tIns="50141" rIns="100282" bIns="50141" rtlCol="0"/>
          <a:lstStyle>
            <a:lvl1pPr algn="l">
              <a:defRPr sz="1300">
                <a:latin typeface="Arial" charset="0"/>
                <a:cs typeface="+mn-cs"/>
              </a:defRPr>
            </a:lvl1pPr>
          </a:lstStyle>
          <a:p>
            <a:pPr>
              <a:defRPr/>
            </a:pPr>
            <a:endParaRPr lang="pl-PL"/>
          </a:p>
        </p:txBody>
      </p:sp>
      <p:sp>
        <p:nvSpPr>
          <p:cNvPr id="3" name="Symbol zastępczy daty 2">
            <a:extLst>
              <a:ext uri="{FF2B5EF4-FFF2-40B4-BE49-F238E27FC236}">
                <a16:creationId xmlns:a16="http://schemas.microsoft.com/office/drawing/2014/main" id="{630C2684-42A7-4DF6-9FE1-7001D1867091}"/>
              </a:ext>
            </a:extLst>
          </p:cNvPr>
          <p:cNvSpPr>
            <a:spLocks noGrp="1"/>
          </p:cNvSpPr>
          <p:nvPr>
            <p:ph type="dt" sz="quarter" idx="1"/>
          </p:nvPr>
        </p:nvSpPr>
        <p:spPr>
          <a:xfrm>
            <a:off x="3851275" y="0"/>
            <a:ext cx="2944813" cy="496888"/>
          </a:xfrm>
          <a:prstGeom prst="rect">
            <a:avLst/>
          </a:prstGeom>
        </p:spPr>
        <p:txBody>
          <a:bodyPr vert="horz" lIns="100282" tIns="50141" rIns="100282" bIns="50141" rtlCol="0"/>
          <a:lstStyle>
            <a:lvl1pPr algn="r">
              <a:defRPr sz="1300" smtClean="0">
                <a:latin typeface="Arial" charset="0"/>
                <a:cs typeface="+mn-cs"/>
              </a:defRPr>
            </a:lvl1pPr>
          </a:lstStyle>
          <a:p>
            <a:pPr>
              <a:defRPr/>
            </a:pPr>
            <a:fld id="{08051A36-CCDA-46D6-8751-4C8D74526861}" type="datetimeFigureOut">
              <a:rPr lang="pl-PL"/>
              <a:pPr>
                <a:defRPr/>
              </a:pPr>
              <a:t>28.06.2022</a:t>
            </a:fld>
            <a:endParaRPr lang="pl-PL"/>
          </a:p>
        </p:txBody>
      </p:sp>
      <p:sp>
        <p:nvSpPr>
          <p:cNvPr id="4" name="Symbol zastępczy stopki 3">
            <a:extLst>
              <a:ext uri="{FF2B5EF4-FFF2-40B4-BE49-F238E27FC236}">
                <a16:creationId xmlns:a16="http://schemas.microsoft.com/office/drawing/2014/main" id="{9ACFDFD6-3813-49B7-BB0F-191E9B212ABF}"/>
              </a:ext>
            </a:extLst>
          </p:cNvPr>
          <p:cNvSpPr>
            <a:spLocks noGrp="1"/>
          </p:cNvSpPr>
          <p:nvPr>
            <p:ph type="ftr" sz="quarter" idx="2"/>
          </p:nvPr>
        </p:nvSpPr>
        <p:spPr>
          <a:xfrm>
            <a:off x="0" y="9428163"/>
            <a:ext cx="2944813" cy="496887"/>
          </a:xfrm>
          <a:prstGeom prst="rect">
            <a:avLst/>
          </a:prstGeom>
        </p:spPr>
        <p:txBody>
          <a:bodyPr vert="horz" lIns="100282" tIns="50141" rIns="100282" bIns="50141" rtlCol="0" anchor="b"/>
          <a:lstStyle>
            <a:lvl1pPr algn="l">
              <a:defRPr sz="1300">
                <a:latin typeface="Arial" charset="0"/>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382F540B-711C-459B-8E06-9C4104A3CF78}"/>
              </a:ext>
            </a:extLst>
          </p:cNvPr>
          <p:cNvSpPr>
            <a:spLocks noGrp="1"/>
          </p:cNvSpPr>
          <p:nvPr>
            <p:ph type="sldNum" sz="quarter" idx="3"/>
          </p:nvPr>
        </p:nvSpPr>
        <p:spPr>
          <a:xfrm>
            <a:off x="3851275" y="9428163"/>
            <a:ext cx="2944813" cy="496887"/>
          </a:xfrm>
          <a:prstGeom prst="rect">
            <a:avLst/>
          </a:prstGeom>
        </p:spPr>
        <p:txBody>
          <a:bodyPr vert="horz" wrap="square" lIns="100282" tIns="50141" rIns="100282" bIns="50141" numCol="1" anchor="b" anchorCtr="0" compatLnSpc="1">
            <a:prstTxWarp prst="textNoShape">
              <a:avLst/>
            </a:prstTxWarp>
          </a:bodyPr>
          <a:lstStyle>
            <a:lvl1pPr algn="r">
              <a:defRPr sz="1300"/>
            </a:lvl1pPr>
          </a:lstStyle>
          <a:p>
            <a:fld id="{18F4FCD9-BA7F-48A7-B3B3-82ADBA7B3B21}" type="slidenum">
              <a:rPr lang="pl-PL" altLang="pl-PL"/>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818A71B-DC1F-408C-B3D1-E849FB7B4BEB}"/>
              </a:ext>
            </a:extLst>
          </p:cNvPr>
          <p:cNvSpPr>
            <a:spLocks noGrp="1"/>
          </p:cNvSpPr>
          <p:nvPr>
            <p:ph type="hdr" sz="quarter"/>
          </p:nvPr>
        </p:nvSpPr>
        <p:spPr>
          <a:xfrm>
            <a:off x="0" y="0"/>
            <a:ext cx="2944813" cy="496888"/>
          </a:xfrm>
          <a:prstGeom prst="rect">
            <a:avLst/>
          </a:prstGeom>
        </p:spPr>
        <p:txBody>
          <a:bodyPr vert="horz" lIns="100282" tIns="50141" rIns="100282" bIns="50141" rtlCol="0"/>
          <a:lstStyle>
            <a:lvl1pPr algn="l">
              <a:defRPr sz="1300">
                <a:latin typeface="Arial" charset="0"/>
                <a:cs typeface="+mn-cs"/>
              </a:defRPr>
            </a:lvl1pPr>
          </a:lstStyle>
          <a:p>
            <a:pPr>
              <a:defRPr/>
            </a:pPr>
            <a:endParaRPr lang="pl-PL"/>
          </a:p>
        </p:txBody>
      </p:sp>
      <p:sp>
        <p:nvSpPr>
          <p:cNvPr id="3" name="Symbol zastępczy daty 2">
            <a:extLst>
              <a:ext uri="{FF2B5EF4-FFF2-40B4-BE49-F238E27FC236}">
                <a16:creationId xmlns:a16="http://schemas.microsoft.com/office/drawing/2014/main" id="{E9C2135F-0056-4A00-9936-7DC2A5ED3695}"/>
              </a:ext>
            </a:extLst>
          </p:cNvPr>
          <p:cNvSpPr>
            <a:spLocks noGrp="1"/>
          </p:cNvSpPr>
          <p:nvPr>
            <p:ph type="dt" idx="1"/>
          </p:nvPr>
        </p:nvSpPr>
        <p:spPr>
          <a:xfrm>
            <a:off x="3851275" y="0"/>
            <a:ext cx="2944813" cy="496888"/>
          </a:xfrm>
          <a:prstGeom prst="rect">
            <a:avLst/>
          </a:prstGeom>
        </p:spPr>
        <p:txBody>
          <a:bodyPr vert="horz" lIns="100282" tIns="50141" rIns="100282" bIns="50141" rtlCol="0"/>
          <a:lstStyle>
            <a:lvl1pPr algn="r">
              <a:defRPr sz="1300" smtClean="0">
                <a:latin typeface="Arial" charset="0"/>
                <a:cs typeface="+mn-cs"/>
              </a:defRPr>
            </a:lvl1pPr>
          </a:lstStyle>
          <a:p>
            <a:pPr>
              <a:defRPr/>
            </a:pPr>
            <a:fld id="{9958589B-E6FC-4863-935D-DE3851DA945C}" type="datetimeFigureOut">
              <a:rPr lang="pl-PL"/>
              <a:pPr>
                <a:defRPr/>
              </a:pPr>
              <a:t>28.06.2022</a:t>
            </a:fld>
            <a:endParaRPr lang="pl-PL"/>
          </a:p>
        </p:txBody>
      </p:sp>
      <p:sp>
        <p:nvSpPr>
          <p:cNvPr id="4" name="Symbol zastępczy obrazu slajdu 3">
            <a:extLst>
              <a:ext uri="{FF2B5EF4-FFF2-40B4-BE49-F238E27FC236}">
                <a16:creationId xmlns:a16="http://schemas.microsoft.com/office/drawing/2014/main" id="{2A0AA2D0-0220-4B41-946E-A13520E09194}"/>
              </a:ext>
            </a:extLst>
          </p:cNvPr>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100282" tIns="50141" rIns="100282" bIns="50141" rtlCol="0" anchor="ctr"/>
          <a:lstStyle/>
          <a:p>
            <a:pPr lvl="0"/>
            <a:endParaRPr lang="pl-PL" noProof="0"/>
          </a:p>
        </p:txBody>
      </p:sp>
      <p:sp>
        <p:nvSpPr>
          <p:cNvPr id="5" name="Symbol zastępczy notatek 4">
            <a:extLst>
              <a:ext uri="{FF2B5EF4-FFF2-40B4-BE49-F238E27FC236}">
                <a16:creationId xmlns:a16="http://schemas.microsoft.com/office/drawing/2014/main" id="{ED235504-81E4-44E6-8904-ECD328F559F3}"/>
              </a:ext>
            </a:extLst>
          </p:cNvPr>
          <p:cNvSpPr>
            <a:spLocks noGrp="1"/>
          </p:cNvSpPr>
          <p:nvPr>
            <p:ph type="body" sz="quarter" idx="3"/>
          </p:nvPr>
        </p:nvSpPr>
        <p:spPr>
          <a:xfrm>
            <a:off x="679450" y="4714875"/>
            <a:ext cx="5438775" cy="4467225"/>
          </a:xfrm>
          <a:prstGeom prst="rect">
            <a:avLst/>
          </a:prstGeom>
        </p:spPr>
        <p:txBody>
          <a:bodyPr vert="horz" lIns="100282" tIns="50141" rIns="100282" bIns="50141"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F6D310A0-03E4-4B1C-8E07-370908C2DC56}"/>
              </a:ext>
            </a:extLst>
          </p:cNvPr>
          <p:cNvSpPr>
            <a:spLocks noGrp="1"/>
          </p:cNvSpPr>
          <p:nvPr>
            <p:ph type="ftr" sz="quarter" idx="4"/>
          </p:nvPr>
        </p:nvSpPr>
        <p:spPr>
          <a:xfrm>
            <a:off x="0" y="9428163"/>
            <a:ext cx="2944813" cy="496887"/>
          </a:xfrm>
          <a:prstGeom prst="rect">
            <a:avLst/>
          </a:prstGeom>
        </p:spPr>
        <p:txBody>
          <a:bodyPr vert="horz" lIns="100282" tIns="50141" rIns="100282" bIns="50141" rtlCol="0" anchor="b"/>
          <a:lstStyle>
            <a:lvl1pPr algn="l">
              <a:defRPr sz="1300">
                <a:latin typeface="Arial" charset="0"/>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C4850364-4A0B-4F60-93B9-58F4EA961FFD}"/>
              </a:ext>
            </a:extLst>
          </p:cNvPr>
          <p:cNvSpPr>
            <a:spLocks noGrp="1"/>
          </p:cNvSpPr>
          <p:nvPr>
            <p:ph type="sldNum" sz="quarter" idx="5"/>
          </p:nvPr>
        </p:nvSpPr>
        <p:spPr>
          <a:xfrm>
            <a:off x="3851275" y="9428163"/>
            <a:ext cx="2944813" cy="496887"/>
          </a:xfrm>
          <a:prstGeom prst="rect">
            <a:avLst/>
          </a:prstGeom>
        </p:spPr>
        <p:txBody>
          <a:bodyPr vert="horz" wrap="square" lIns="100282" tIns="50141" rIns="100282" bIns="50141" numCol="1" anchor="b" anchorCtr="0" compatLnSpc="1">
            <a:prstTxWarp prst="textNoShape">
              <a:avLst/>
            </a:prstTxWarp>
          </a:bodyPr>
          <a:lstStyle>
            <a:lvl1pPr algn="r">
              <a:defRPr sz="1300"/>
            </a:lvl1pPr>
          </a:lstStyle>
          <a:p>
            <a:fld id="{D580E2B2-3987-459E-9E73-FCE4CF2EC872}"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EA6637E-99C6-4B08-BC51-E998A8FE0DF2}"/>
              </a:ext>
            </a:extLst>
          </p:cNvPr>
          <p:cNvPicPr>
            <a:picLocks noChangeAspect="1"/>
          </p:cNvPicPr>
          <p:nvPr/>
        </p:nvPicPr>
        <p:blipFill rotWithShape="1">
          <a:blip r:embed="rId2">
            <a:extLst>
              <a:ext uri="{28A0092B-C50C-407E-A947-70E740481C1C}">
                <a14:useLocalDpi xmlns:a14="http://schemas.microsoft.com/office/drawing/2010/main" val="0"/>
              </a:ext>
            </a:extLst>
          </a:blip>
          <a:srcRect l="13771"/>
          <a:stretch/>
        </p:blipFill>
        <p:spPr bwMode="auto">
          <a:xfrm>
            <a:off x="1678918" y="0"/>
            <a:ext cx="105130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ytuł 1">
            <a:extLst>
              <a:ext uri="{FF2B5EF4-FFF2-40B4-BE49-F238E27FC236}">
                <a16:creationId xmlns:a16="http://schemas.microsoft.com/office/drawing/2014/main" id="{138B1951-AD23-4425-9B6F-B6FE41B8412E}"/>
              </a:ext>
            </a:extLst>
          </p:cNvPr>
          <p:cNvSpPr txBox="1">
            <a:spLocks/>
          </p:cNvSpPr>
          <p:nvPr/>
        </p:nvSpPr>
        <p:spPr bwMode="auto">
          <a:xfrm>
            <a:off x="387351" y="2420939"/>
            <a:ext cx="11521016"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1" fontAlgn="base" hangingPunct="1">
              <a:spcBef>
                <a:spcPct val="0"/>
              </a:spcBef>
              <a:spcAft>
                <a:spcPct val="0"/>
              </a:spcAft>
              <a:defRPr sz="4000" b="1" cap="all">
                <a:solidFill>
                  <a:schemeClr val="tx1"/>
                </a:solidFill>
                <a:latin typeface="+mj-lt"/>
                <a:ea typeface="+mj-ea"/>
                <a:cs typeface="+mj-cs"/>
              </a:defRPr>
            </a:lvl1pPr>
            <a:lvl2pPr algn="l" rtl="0" eaLnBrk="1" fontAlgn="base" hangingPunct="1">
              <a:spcBef>
                <a:spcPct val="0"/>
              </a:spcBef>
              <a:spcAft>
                <a:spcPct val="0"/>
              </a:spcAft>
              <a:defRPr sz="3600" b="1">
                <a:solidFill>
                  <a:schemeClr val="tx2"/>
                </a:solidFill>
                <a:latin typeface="Trebuchet MS" pitchFamily="34" charset="0"/>
              </a:defRPr>
            </a:lvl2pPr>
            <a:lvl3pPr algn="l" rtl="0" eaLnBrk="1" fontAlgn="base" hangingPunct="1">
              <a:spcBef>
                <a:spcPct val="0"/>
              </a:spcBef>
              <a:spcAft>
                <a:spcPct val="0"/>
              </a:spcAft>
              <a:defRPr sz="3600" b="1">
                <a:solidFill>
                  <a:schemeClr val="tx2"/>
                </a:solidFill>
                <a:latin typeface="Trebuchet MS" pitchFamily="34" charset="0"/>
              </a:defRPr>
            </a:lvl3pPr>
            <a:lvl4pPr algn="l" rtl="0" eaLnBrk="1" fontAlgn="base" hangingPunct="1">
              <a:spcBef>
                <a:spcPct val="0"/>
              </a:spcBef>
              <a:spcAft>
                <a:spcPct val="0"/>
              </a:spcAft>
              <a:defRPr sz="3600" b="1">
                <a:solidFill>
                  <a:schemeClr val="tx2"/>
                </a:solidFill>
                <a:latin typeface="Trebuchet MS" pitchFamily="34" charset="0"/>
              </a:defRPr>
            </a:lvl4pPr>
            <a:lvl5pPr algn="l" rtl="0" eaLnBrk="1" fontAlgn="base" hangingPunct="1">
              <a:spcBef>
                <a:spcPct val="0"/>
              </a:spcBef>
              <a:spcAft>
                <a:spcPct val="0"/>
              </a:spcAft>
              <a:defRPr sz="3600" b="1">
                <a:solidFill>
                  <a:schemeClr val="tx2"/>
                </a:solidFill>
                <a:latin typeface="Trebuchet MS"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a:lstStyle>
          <a:p>
            <a:pPr>
              <a:defRPr/>
            </a:pPr>
            <a:endParaRPr lang="pl-PL" sz="4000" kern="0" dirty="0">
              <a:latin typeface="Calibri" panose="020F0502020204030204" pitchFamily="34" charset="0"/>
            </a:endParaRPr>
          </a:p>
        </p:txBody>
      </p:sp>
      <p:pic>
        <p:nvPicPr>
          <p:cNvPr id="6" name="Obraz 5">
            <a:extLst>
              <a:ext uri="{FF2B5EF4-FFF2-40B4-BE49-F238E27FC236}">
                <a16:creationId xmlns:a16="http://schemas.microsoft.com/office/drawing/2014/main" id="{228D5811-6A0A-468C-90DC-4B945CF41B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34" y="5951539"/>
            <a:ext cx="14393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ymbol zastępczy obrazu 2"/>
          <p:cNvSpPr>
            <a:spLocks noGrp="1"/>
          </p:cNvSpPr>
          <p:nvPr>
            <p:ph type="pic" idx="1"/>
          </p:nvPr>
        </p:nvSpPr>
        <p:spPr>
          <a:xfrm>
            <a:off x="1871531" y="1988840"/>
            <a:ext cx="10152536" cy="47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9" name="Symbol zastępczy tekstu 2"/>
          <p:cNvSpPr>
            <a:spLocks noGrp="1"/>
          </p:cNvSpPr>
          <p:nvPr>
            <p:ph type="body" idx="11"/>
          </p:nvPr>
        </p:nvSpPr>
        <p:spPr>
          <a:xfrm>
            <a:off x="1871531" y="116632"/>
            <a:ext cx="10152536" cy="1728192"/>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5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2" name="Prostokąt 1">
            <a:extLst>
              <a:ext uri="{FF2B5EF4-FFF2-40B4-BE49-F238E27FC236}">
                <a16:creationId xmlns:a16="http://schemas.microsoft.com/office/drawing/2014/main" id="{8F1A1287-80D1-49F2-BADB-63A496BF1E38}"/>
              </a:ext>
            </a:extLst>
          </p:cNvPr>
          <p:cNvSpPr/>
          <p:nvPr userDrawn="1"/>
        </p:nvSpPr>
        <p:spPr>
          <a:xfrm>
            <a:off x="0" y="0"/>
            <a:ext cx="1678918"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grpSp>
        <p:nvGrpSpPr>
          <p:cNvPr id="11" name="Grupa 10">
            <a:extLst>
              <a:ext uri="{FF2B5EF4-FFF2-40B4-BE49-F238E27FC236}">
                <a16:creationId xmlns:a16="http://schemas.microsoft.com/office/drawing/2014/main" id="{F10C1B53-3CDA-4BAF-9482-605EC261C712}"/>
              </a:ext>
            </a:extLst>
          </p:cNvPr>
          <p:cNvGrpSpPr/>
          <p:nvPr userDrawn="1"/>
        </p:nvGrpSpPr>
        <p:grpSpPr>
          <a:xfrm>
            <a:off x="263352" y="4808793"/>
            <a:ext cx="1152128" cy="1864160"/>
            <a:chOff x="51853" y="4968724"/>
            <a:chExt cx="1152128" cy="1864160"/>
          </a:xfrm>
        </p:grpSpPr>
        <p:sp>
          <p:nvSpPr>
            <p:cNvPr id="12" name="Prostokąt 11">
              <a:extLst>
                <a:ext uri="{FF2B5EF4-FFF2-40B4-BE49-F238E27FC236}">
                  <a16:creationId xmlns:a16="http://schemas.microsoft.com/office/drawing/2014/main" id="{233517F7-AC92-4711-A134-3525EF63D49D}"/>
                </a:ext>
              </a:extLst>
            </p:cNvPr>
            <p:cNvSpPr/>
            <p:nvPr/>
          </p:nvSpPr>
          <p:spPr>
            <a:xfrm>
              <a:off x="51853" y="4968724"/>
              <a:ext cx="1152128" cy="18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nvGrpSpPr>
            <p:cNvPr id="13" name="Grupa 12">
              <a:extLst>
                <a:ext uri="{FF2B5EF4-FFF2-40B4-BE49-F238E27FC236}">
                  <a16:creationId xmlns:a16="http://schemas.microsoft.com/office/drawing/2014/main" id="{F658F536-18F1-4B96-B8C6-61566C060077}"/>
                </a:ext>
              </a:extLst>
            </p:cNvPr>
            <p:cNvGrpSpPr/>
            <p:nvPr/>
          </p:nvGrpSpPr>
          <p:grpSpPr>
            <a:xfrm>
              <a:off x="148022" y="5085200"/>
              <a:ext cx="959791" cy="1631209"/>
              <a:chOff x="236508" y="5095666"/>
              <a:chExt cx="848695" cy="1442396"/>
            </a:xfrm>
          </p:grpSpPr>
          <p:pic>
            <p:nvPicPr>
              <p:cNvPr id="14" name="Symbol zastępczy obrazu 4">
                <a:extLst>
                  <a:ext uri="{FF2B5EF4-FFF2-40B4-BE49-F238E27FC236}">
                    <a16:creationId xmlns:a16="http://schemas.microsoft.com/office/drawing/2014/main" id="{4978960D-5E62-47B8-B987-8B51D5F41FB5}"/>
                  </a:ext>
                </a:extLst>
              </p:cNvPr>
              <p:cNvPicPr>
                <a:picLocks noChangeAspect="1"/>
              </p:cNvPicPr>
              <p:nvPr/>
            </p:nvPicPr>
            <p:blipFill>
              <a:blip r:embed="rId4">
                <a:extLst>
                  <a:ext uri="{28A0092B-C50C-407E-A947-70E740481C1C}">
                    <a14:useLocalDpi xmlns:a14="http://schemas.microsoft.com/office/drawing/2010/main" val="0"/>
                  </a:ext>
                </a:extLst>
              </a:blip>
              <a:srcRect l="2492" t="-3056" r="-542" b="2946"/>
              <a:stretch>
                <a:fillRect/>
              </a:stretch>
            </p:blipFill>
            <p:spPr bwMode="auto">
              <a:xfrm>
                <a:off x="308516" y="5577536"/>
                <a:ext cx="704678" cy="50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az 14">
                <a:extLst>
                  <a:ext uri="{FF2B5EF4-FFF2-40B4-BE49-F238E27FC236}">
                    <a16:creationId xmlns:a16="http://schemas.microsoft.com/office/drawing/2014/main" id="{5A4122E7-9E6B-43B2-84C0-537E3099D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78" y="5095666"/>
                <a:ext cx="828755" cy="377323"/>
              </a:xfrm>
              <a:prstGeom prst="rect">
                <a:avLst/>
              </a:prstGeom>
            </p:spPr>
          </p:pic>
          <p:pic>
            <p:nvPicPr>
              <p:cNvPr id="16" name="Obraz 15">
                <a:extLst>
                  <a:ext uri="{FF2B5EF4-FFF2-40B4-BE49-F238E27FC236}">
                    <a16:creationId xmlns:a16="http://schemas.microsoft.com/office/drawing/2014/main" id="{2605CCBC-FBAF-433D-A32C-CDE70FA47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508" y="6171449"/>
                <a:ext cx="848695" cy="366613"/>
              </a:xfrm>
              <a:prstGeom prst="rect">
                <a:avLst/>
              </a:prstGeom>
            </p:spPr>
          </p:pic>
        </p:grpSp>
      </p:grpSp>
      <p:pic>
        <p:nvPicPr>
          <p:cNvPr id="17" name="Obraz 16">
            <a:extLst>
              <a:ext uri="{FF2B5EF4-FFF2-40B4-BE49-F238E27FC236}">
                <a16:creationId xmlns:a16="http://schemas.microsoft.com/office/drawing/2014/main" id="{2C47AA24-DEFC-42F7-9344-2792C6EB5DF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3082" y="136681"/>
            <a:ext cx="1232561" cy="2127893"/>
          </a:xfrm>
          <a:prstGeom prst="rect">
            <a:avLst/>
          </a:prstGeom>
        </p:spPr>
      </p:pic>
    </p:spTree>
    <p:extLst>
      <p:ext uri="{BB962C8B-B14F-4D97-AF65-F5344CB8AC3E}">
        <p14:creationId xmlns:p14="http://schemas.microsoft.com/office/powerpoint/2010/main" val="1848266992"/>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6" name="Obraz 3">
            <a:extLst>
              <a:ext uri="{FF2B5EF4-FFF2-40B4-BE49-F238E27FC236}">
                <a16:creationId xmlns:a16="http://schemas.microsoft.com/office/drawing/2014/main" id="{A03D60D8-E317-4445-909E-D66868448B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a:extLst>
              <a:ext uri="{FF2B5EF4-FFF2-40B4-BE49-F238E27FC236}">
                <a16:creationId xmlns:a16="http://schemas.microsoft.com/office/drawing/2014/main" id="{B33CD6CA-CE75-4C42-A1BA-022400A1DA83}"/>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D3AAED1-1E56-4E0F-BA47-B297E2E368CC}"/>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EFA466E-1A63-45EC-9BBE-3350A7902656}"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pionowy 1"/>
          <p:cNvSpPr>
            <a:spLocks noGrp="1"/>
          </p:cNvSpPr>
          <p:nvPr>
            <p:ph type="title" orient="vert"/>
          </p:nvPr>
        </p:nvSpPr>
        <p:spPr>
          <a:xfrm>
            <a:off x="8839200" y="116632"/>
            <a:ext cx="3209461" cy="6696744"/>
          </a:xfrm>
        </p:spPr>
        <p:txBody>
          <a:bodyPr vert="eaVert"/>
          <a:lstStyle>
            <a:lvl1pPr>
              <a:defRPr b="0"/>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007435" y="116632"/>
            <a:ext cx="7628565" cy="66967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0" name="Obraz 9">
            <a:extLst>
              <a:ext uri="{FF2B5EF4-FFF2-40B4-BE49-F238E27FC236}">
                <a16:creationId xmlns:a16="http://schemas.microsoft.com/office/drawing/2014/main" id="{54CC311B-E0AF-4A4C-8EF3-A10DB162FB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20363645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pic>
        <p:nvPicPr>
          <p:cNvPr id="6" name="Obraz 3">
            <a:extLst>
              <a:ext uri="{FF2B5EF4-FFF2-40B4-BE49-F238E27FC236}">
                <a16:creationId xmlns:a16="http://schemas.microsoft.com/office/drawing/2014/main" id="{DAE3CF27-ECB8-4D98-8115-8CF6A846EF53}"/>
              </a:ext>
            </a:extLst>
          </p:cNvPr>
          <p:cNvPicPr>
            <a:picLocks noChangeAspect="1"/>
          </p:cNvPicPr>
          <p:nvPr/>
        </p:nvPicPr>
        <p:blipFill rotWithShape="1">
          <a:blip r:embed="rId2">
            <a:extLst>
              <a:ext uri="{28A0092B-C50C-407E-A947-70E740481C1C}">
                <a14:useLocalDpi xmlns:a14="http://schemas.microsoft.com/office/drawing/2010/main" val="0"/>
              </a:ext>
            </a:extLst>
          </a:blip>
          <a:srcRect l="13973"/>
          <a:stretch/>
        </p:blipFill>
        <p:spPr bwMode="auto">
          <a:xfrm>
            <a:off x="1678918" y="0"/>
            <a:ext cx="105130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4">
            <a:extLst>
              <a:ext uri="{FF2B5EF4-FFF2-40B4-BE49-F238E27FC236}">
                <a16:creationId xmlns:a16="http://schemas.microsoft.com/office/drawing/2014/main" id="{554F3A11-EEA8-42B0-904A-8D56848B81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34" y="5951539"/>
            <a:ext cx="14393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ymbol zastępczy tekstu 2"/>
          <p:cNvSpPr>
            <a:spLocks noGrp="1"/>
          </p:cNvSpPr>
          <p:nvPr>
            <p:ph type="body" idx="10"/>
          </p:nvPr>
        </p:nvSpPr>
        <p:spPr>
          <a:xfrm>
            <a:off x="6272226" y="2492896"/>
            <a:ext cx="5751841" cy="1152128"/>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25" name="Symbol zastępczy obrazu 2"/>
          <p:cNvSpPr>
            <a:spLocks noGrp="1"/>
          </p:cNvSpPr>
          <p:nvPr>
            <p:ph type="pic" idx="1"/>
          </p:nvPr>
        </p:nvSpPr>
        <p:spPr>
          <a:xfrm>
            <a:off x="1871531" y="116632"/>
            <a:ext cx="4224469" cy="66247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10" name="Symbol zastępczy tekstu 2"/>
          <p:cNvSpPr>
            <a:spLocks noGrp="1"/>
          </p:cNvSpPr>
          <p:nvPr>
            <p:ph type="body" idx="11"/>
          </p:nvPr>
        </p:nvSpPr>
        <p:spPr>
          <a:xfrm>
            <a:off x="6272226" y="116632"/>
            <a:ext cx="5751841" cy="2232248"/>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8" name="Symbol zastępczy zawartości 2"/>
          <p:cNvSpPr>
            <a:spLocks noGrp="1"/>
          </p:cNvSpPr>
          <p:nvPr>
            <p:ph sz="half" idx="12"/>
          </p:nvPr>
        </p:nvSpPr>
        <p:spPr>
          <a:xfrm>
            <a:off x="6272225" y="3861048"/>
            <a:ext cx="5751843" cy="2880320"/>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Prostokąt 8">
            <a:extLst>
              <a:ext uri="{FF2B5EF4-FFF2-40B4-BE49-F238E27FC236}">
                <a16:creationId xmlns:a16="http://schemas.microsoft.com/office/drawing/2014/main" id="{044D2146-237E-446E-96A3-073E895DF9EF}"/>
              </a:ext>
            </a:extLst>
          </p:cNvPr>
          <p:cNvSpPr/>
          <p:nvPr userDrawn="1"/>
        </p:nvSpPr>
        <p:spPr>
          <a:xfrm>
            <a:off x="0" y="0"/>
            <a:ext cx="1678918"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grpSp>
        <p:nvGrpSpPr>
          <p:cNvPr id="12" name="Grupa 11">
            <a:extLst>
              <a:ext uri="{FF2B5EF4-FFF2-40B4-BE49-F238E27FC236}">
                <a16:creationId xmlns:a16="http://schemas.microsoft.com/office/drawing/2014/main" id="{CF61AA24-B944-4BF7-AD32-C27F202FD78B}"/>
              </a:ext>
            </a:extLst>
          </p:cNvPr>
          <p:cNvGrpSpPr/>
          <p:nvPr userDrawn="1"/>
        </p:nvGrpSpPr>
        <p:grpSpPr>
          <a:xfrm>
            <a:off x="263352" y="4808793"/>
            <a:ext cx="1152128" cy="1864160"/>
            <a:chOff x="51853" y="4968724"/>
            <a:chExt cx="1152128" cy="1864160"/>
          </a:xfrm>
        </p:grpSpPr>
        <p:sp>
          <p:nvSpPr>
            <p:cNvPr id="13" name="Prostokąt 12">
              <a:extLst>
                <a:ext uri="{FF2B5EF4-FFF2-40B4-BE49-F238E27FC236}">
                  <a16:creationId xmlns:a16="http://schemas.microsoft.com/office/drawing/2014/main" id="{AF3C6A4B-FC08-48D8-A527-DA3D7971813E}"/>
                </a:ext>
              </a:extLst>
            </p:cNvPr>
            <p:cNvSpPr/>
            <p:nvPr/>
          </p:nvSpPr>
          <p:spPr>
            <a:xfrm>
              <a:off x="51853" y="4968724"/>
              <a:ext cx="1152128" cy="18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nvGrpSpPr>
            <p:cNvPr id="14" name="Grupa 13">
              <a:extLst>
                <a:ext uri="{FF2B5EF4-FFF2-40B4-BE49-F238E27FC236}">
                  <a16:creationId xmlns:a16="http://schemas.microsoft.com/office/drawing/2014/main" id="{0589BAA7-CA12-4898-A36F-03D6F463A9B3}"/>
                </a:ext>
              </a:extLst>
            </p:cNvPr>
            <p:cNvGrpSpPr/>
            <p:nvPr/>
          </p:nvGrpSpPr>
          <p:grpSpPr>
            <a:xfrm>
              <a:off x="148022" y="5085200"/>
              <a:ext cx="959791" cy="1631209"/>
              <a:chOff x="236508" y="5095666"/>
              <a:chExt cx="848695" cy="1442396"/>
            </a:xfrm>
          </p:grpSpPr>
          <p:pic>
            <p:nvPicPr>
              <p:cNvPr id="16" name="Symbol zastępczy obrazu 4">
                <a:extLst>
                  <a:ext uri="{FF2B5EF4-FFF2-40B4-BE49-F238E27FC236}">
                    <a16:creationId xmlns:a16="http://schemas.microsoft.com/office/drawing/2014/main" id="{2184D892-7109-4CC6-9103-83F99A949415}"/>
                  </a:ext>
                </a:extLst>
              </p:cNvPr>
              <p:cNvPicPr>
                <a:picLocks noChangeAspect="1"/>
              </p:cNvPicPr>
              <p:nvPr/>
            </p:nvPicPr>
            <p:blipFill>
              <a:blip r:embed="rId4">
                <a:extLst>
                  <a:ext uri="{28A0092B-C50C-407E-A947-70E740481C1C}">
                    <a14:useLocalDpi xmlns:a14="http://schemas.microsoft.com/office/drawing/2010/main" val="0"/>
                  </a:ext>
                </a:extLst>
              </a:blip>
              <a:srcRect l="2492" t="-3056" r="-542" b="2946"/>
              <a:stretch>
                <a:fillRect/>
              </a:stretch>
            </p:blipFill>
            <p:spPr bwMode="auto">
              <a:xfrm>
                <a:off x="308516" y="5577536"/>
                <a:ext cx="704678" cy="50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Obraz 16">
                <a:extLst>
                  <a:ext uri="{FF2B5EF4-FFF2-40B4-BE49-F238E27FC236}">
                    <a16:creationId xmlns:a16="http://schemas.microsoft.com/office/drawing/2014/main" id="{3A4644F6-CFCF-4891-91F2-89376F993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78" y="5095666"/>
                <a:ext cx="828755" cy="377323"/>
              </a:xfrm>
              <a:prstGeom prst="rect">
                <a:avLst/>
              </a:prstGeom>
            </p:spPr>
          </p:pic>
          <p:pic>
            <p:nvPicPr>
              <p:cNvPr id="18" name="Obraz 17">
                <a:extLst>
                  <a:ext uri="{FF2B5EF4-FFF2-40B4-BE49-F238E27FC236}">
                    <a16:creationId xmlns:a16="http://schemas.microsoft.com/office/drawing/2014/main" id="{4139D3DF-0425-4096-BAB9-B8724A7BD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508" y="6171449"/>
                <a:ext cx="848695" cy="366613"/>
              </a:xfrm>
              <a:prstGeom prst="rect">
                <a:avLst/>
              </a:prstGeom>
            </p:spPr>
          </p:pic>
        </p:grpSp>
      </p:grpSp>
      <p:pic>
        <p:nvPicPr>
          <p:cNvPr id="20" name="Obraz 19">
            <a:extLst>
              <a:ext uri="{FF2B5EF4-FFF2-40B4-BE49-F238E27FC236}">
                <a16:creationId xmlns:a16="http://schemas.microsoft.com/office/drawing/2014/main" id="{AE9F8729-CB38-4705-BC57-D32B8B1B9AB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3082" y="136681"/>
            <a:ext cx="1232561" cy="2127893"/>
          </a:xfrm>
          <a:prstGeom prst="rect">
            <a:avLst/>
          </a:prstGeom>
        </p:spPr>
      </p:pic>
    </p:spTree>
    <p:extLst>
      <p:ext uri="{BB962C8B-B14F-4D97-AF65-F5344CB8AC3E}">
        <p14:creationId xmlns:p14="http://schemas.microsoft.com/office/powerpoint/2010/main" val="1810804369"/>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6" name="Obraz 3">
            <a:extLst>
              <a:ext uri="{FF2B5EF4-FFF2-40B4-BE49-F238E27FC236}">
                <a16:creationId xmlns:a16="http://schemas.microsoft.com/office/drawing/2014/main" id="{D1515406-D7D2-4646-82AD-46F8A2D359C3}"/>
              </a:ext>
            </a:extLst>
          </p:cNvPr>
          <p:cNvPicPr>
            <a:picLocks noChangeAspect="1"/>
          </p:cNvPicPr>
          <p:nvPr/>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4">
            <a:extLst>
              <a:ext uri="{FF2B5EF4-FFF2-40B4-BE49-F238E27FC236}">
                <a16:creationId xmlns:a16="http://schemas.microsoft.com/office/drawing/2014/main" id="{C86E8BA2-DF0C-4553-ABEE-2AA703CAD54C}"/>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5A7CBBD8-F20F-4CFA-A1C0-A2BD928C98EE}"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5" name="Symbol zastępczy zawartości 2"/>
          <p:cNvSpPr>
            <a:spLocks noGrp="1"/>
          </p:cNvSpPr>
          <p:nvPr>
            <p:ph sz="half" idx="1"/>
          </p:nvPr>
        </p:nvSpPr>
        <p:spPr>
          <a:xfrm>
            <a:off x="1007433" y="1556792"/>
            <a:ext cx="11016635" cy="5256584"/>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8" name="Symbol zastępczy tekstu 2"/>
          <p:cNvSpPr>
            <a:spLocks noGrp="1"/>
          </p:cNvSpPr>
          <p:nvPr>
            <p:ph type="body" idx="10"/>
          </p:nvPr>
        </p:nvSpPr>
        <p:spPr>
          <a:xfrm>
            <a:off x="1007434" y="116632"/>
            <a:ext cx="11046297"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9" name="Symbol zastępczy tekstu 2"/>
          <p:cNvSpPr>
            <a:spLocks noGrp="1"/>
          </p:cNvSpPr>
          <p:nvPr>
            <p:ph type="body" idx="11"/>
          </p:nvPr>
        </p:nvSpPr>
        <p:spPr>
          <a:xfrm>
            <a:off x="1007433" y="620688"/>
            <a:ext cx="11046299"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0" name="Prostokąt 9">
            <a:extLst>
              <a:ext uri="{FF2B5EF4-FFF2-40B4-BE49-F238E27FC236}">
                <a16:creationId xmlns:a16="http://schemas.microsoft.com/office/drawing/2014/main" id="{92C32551-02FA-4391-BD24-420530585A40}"/>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pic>
        <p:nvPicPr>
          <p:cNvPr id="13" name="Obraz 12">
            <a:extLst>
              <a:ext uri="{FF2B5EF4-FFF2-40B4-BE49-F238E27FC236}">
                <a16:creationId xmlns:a16="http://schemas.microsoft.com/office/drawing/2014/main" id="{C303F6B8-DC1A-451A-B7C8-76DEF78CDD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3948861775"/>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10" name="Obraz 3">
            <a:extLst>
              <a:ext uri="{FF2B5EF4-FFF2-40B4-BE49-F238E27FC236}">
                <a16:creationId xmlns:a16="http://schemas.microsoft.com/office/drawing/2014/main" id="{9364A15B-FD20-4239-9F4E-0CE22608D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F446A836-1F6A-44FD-A507-72760F9AD1E7}"/>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4">
            <a:extLst>
              <a:ext uri="{FF2B5EF4-FFF2-40B4-BE49-F238E27FC236}">
                <a16:creationId xmlns:a16="http://schemas.microsoft.com/office/drawing/2014/main" id="{8C20DE13-7457-4626-BE75-0D6CC48F2241}"/>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DE4C6FF5-B562-440C-B37F-2991087E69D0}"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8" name="Symbol zastępczy obrazu 2"/>
          <p:cNvSpPr>
            <a:spLocks noGrp="1"/>
          </p:cNvSpPr>
          <p:nvPr>
            <p:ph type="pic" idx="1"/>
          </p:nvPr>
        </p:nvSpPr>
        <p:spPr>
          <a:xfrm>
            <a:off x="1007434" y="1844824"/>
            <a:ext cx="4896545" cy="4968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9" name="Symbol zastępczy zawartości 2"/>
          <p:cNvSpPr>
            <a:spLocks noGrp="1"/>
          </p:cNvSpPr>
          <p:nvPr>
            <p:ph idx="11"/>
          </p:nvPr>
        </p:nvSpPr>
        <p:spPr>
          <a:xfrm>
            <a:off x="6095238" y="1844824"/>
            <a:ext cx="5953423" cy="496855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4" name="Symbol zastępczy tekstu 2"/>
          <p:cNvSpPr>
            <a:spLocks noGrp="1"/>
          </p:cNvSpPr>
          <p:nvPr>
            <p:ph type="body" idx="12"/>
          </p:nvPr>
        </p:nvSpPr>
        <p:spPr>
          <a:xfrm>
            <a:off x="1007434" y="116632"/>
            <a:ext cx="11016633"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5" name="Symbol zastępczy tekstu 2"/>
          <p:cNvSpPr>
            <a:spLocks noGrp="1"/>
          </p:cNvSpPr>
          <p:nvPr>
            <p:ph type="body" idx="10"/>
          </p:nvPr>
        </p:nvSpPr>
        <p:spPr>
          <a:xfrm>
            <a:off x="1007433" y="1120626"/>
            <a:ext cx="11041227"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6" name="Obraz 15">
            <a:extLst>
              <a:ext uri="{FF2B5EF4-FFF2-40B4-BE49-F238E27FC236}">
                <a16:creationId xmlns:a16="http://schemas.microsoft.com/office/drawing/2014/main" id="{EAFB6B00-2019-4AD7-82E4-7DCE973ABE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97735381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8" name="Obraz 3">
            <a:extLst>
              <a:ext uri="{FF2B5EF4-FFF2-40B4-BE49-F238E27FC236}">
                <a16:creationId xmlns:a16="http://schemas.microsoft.com/office/drawing/2014/main" id="{33DE7139-8CFC-4B68-BD4C-66281A54D5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85B50D36-29A4-4384-AB09-BBD226989967}"/>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4">
            <a:extLst>
              <a:ext uri="{FF2B5EF4-FFF2-40B4-BE49-F238E27FC236}">
                <a16:creationId xmlns:a16="http://schemas.microsoft.com/office/drawing/2014/main" id="{3ECACFEE-8855-436E-B24A-E1DC4A4FB3D2}"/>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F1D416BD-FDA9-41E2-9ABB-44EC43B1E1FC}"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3" name="Symbol zastępczy zawartości 2"/>
          <p:cNvSpPr>
            <a:spLocks noGrp="1"/>
          </p:cNvSpPr>
          <p:nvPr>
            <p:ph sz="half" idx="1"/>
          </p:nvPr>
        </p:nvSpPr>
        <p:spPr>
          <a:xfrm>
            <a:off x="1007434" y="1628801"/>
            <a:ext cx="5376599" cy="5112567"/>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zawartości 2"/>
          <p:cNvSpPr>
            <a:spLocks noGrp="1"/>
          </p:cNvSpPr>
          <p:nvPr>
            <p:ph sz="half" idx="11"/>
          </p:nvPr>
        </p:nvSpPr>
        <p:spPr>
          <a:xfrm>
            <a:off x="6576054" y="1628801"/>
            <a:ext cx="5477679" cy="5112566"/>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2"/>
          <p:cNvSpPr>
            <a:spLocks noGrp="1"/>
          </p:cNvSpPr>
          <p:nvPr>
            <p:ph type="body" idx="10"/>
          </p:nvPr>
        </p:nvSpPr>
        <p:spPr>
          <a:xfrm>
            <a:off x="1007434" y="44624"/>
            <a:ext cx="11046297"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3" name="Symbol zastępczy tekstu 2"/>
          <p:cNvSpPr>
            <a:spLocks noGrp="1"/>
          </p:cNvSpPr>
          <p:nvPr>
            <p:ph type="body" idx="12"/>
          </p:nvPr>
        </p:nvSpPr>
        <p:spPr>
          <a:xfrm>
            <a:off x="1007433" y="548680"/>
            <a:ext cx="11046299"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5" name="Obraz 14">
            <a:extLst>
              <a:ext uri="{FF2B5EF4-FFF2-40B4-BE49-F238E27FC236}">
                <a16:creationId xmlns:a16="http://schemas.microsoft.com/office/drawing/2014/main" id="{3824B075-17CA-4CAF-B059-6272213C2F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2361554396"/>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pic>
        <p:nvPicPr>
          <p:cNvPr id="9" name="Obraz 3">
            <a:extLst>
              <a:ext uri="{FF2B5EF4-FFF2-40B4-BE49-F238E27FC236}">
                <a16:creationId xmlns:a16="http://schemas.microsoft.com/office/drawing/2014/main" id="{0B54D6CF-F51B-4565-AEFD-6EBE559051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2">
            <a:extLst>
              <a:ext uri="{FF2B5EF4-FFF2-40B4-BE49-F238E27FC236}">
                <a16:creationId xmlns:a16="http://schemas.microsoft.com/office/drawing/2014/main" id="{C6E2C7D1-3BD9-4A24-B4CF-104AFC655614}"/>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4">
            <a:extLst>
              <a:ext uri="{FF2B5EF4-FFF2-40B4-BE49-F238E27FC236}">
                <a16:creationId xmlns:a16="http://schemas.microsoft.com/office/drawing/2014/main" id="{719BE861-94A7-4968-91BA-65140916077B}"/>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B2396A7-488D-4B29-B27E-B1F82536D5BA}"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11" name="Symbol zastępczy zawartości 2"/>
          <p:cNvSpPr>
            <a:spLocks noGrp="1"/>
          </p:cNvSpPr>
          <p:nvPr>
            <p:ph sz="half" idx="1"/>
          </p:nvPr>
        </p:nvSpPr>
        <p:spPr>
          <a:xfrm>
            <a:off x="1007435" y="1628801"/>
            <a:ext cx="5400552"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zawartości 2"/>
          <p:cNvSpPr>
            <a:spLocks noGrp="1"/>
          </p:cNvSpPr>
          <p:nvPr>
            <p:ph sz="half" idx="11"/>
          </p:nvPr>
        </p:nvSpPr>
        <p:spPr>
          <a:xfrm>
            <a:off x="6672064" y="1628801"/>
            <a:ext cx="5400552"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2"/>
          <p:cNvSpPr>
            <a:spLocks noGrp="1"/>
          </p:cNvSpPr>
          <p:nvPr>
            <p:ph type="body" idx="12"/>
          </p:nvPr>
        </p:nvSpPr>
        <p:spPr>
          <a:xfrm>
            <a:off x="1007434" y="116632"/>
            <a:ext cx="11016633"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7" name="Symbol zastępczy tekstu 2"/>
          <p:cNvSpPr>
            <a:spLocks noGrp="1"/>
          </p:cNvSpPr>
          <p:nvPr>
            <p:ph type="body" idx="10"/>
          </p:nvPr>
        </p:nvSpPr>
        <p:spPr>
          <a:xfrm>
            <a:off x="1007435" y="1120626"/>
            <a:ext cx="5400552"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9" name="Symbol zastępczy tekstu 2"/>
          <p:cNvSpPr>
            <a:spLocks noGrp="1"/>
          </p:cNvSpPr>
          <p:nvPr>
            <p:ph type="body" idx="13"/>
          </p:nvPr>
        </p:nvSpPr>
        <p:spPr>
          <a:xfrm>
            <a:off x="6672064" y="1120626"/>
            <a:ext cx="5400552"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5" name="Obraz 14">
            <a:extLst>
              <a:ext uri="{FF2B5EF4-FFF2-40B4-BE49-F238E27FC236}">
                <a16:creationId xmlns:a16="http://schemas.microsoft.com/office/drawing/2014/main" id="{A62151E8-16EA-4C9B-BE36-3955B91A3E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62753937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7" name="Obraz 3">
            <a:extLst>
              <a:ext uri="{FF2B5EF4-FFF2-40B4-BE49-F238E27FC236}">
                <a16:creationId xmlns:a16="http://schemas.microsoft.com/office/drawing/2014/main" id="{63EE2050-1575-49A1-8FF6-5D6B94F82C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A3CF7106-AAC5-4336-AEA0-B600B7DBB6D0}"/>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6" name="pole tekstowe 4">
            <a:extLst>
              <a:ext uri="{FF2B5EF4-FFF2-40B4-BE49-F238E27FC236}">
                <a16:creationId xmlns:a16="http://schemas.microsoft.com/office/drawing/2014/main" id="{CB9EE27C-4280-4699-B0FB-00C29EC06596}"/>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00900F33-D32C-4F5F-BC7D-BCD466A03069}"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911424" y="116632"/>
            <a:ext cx="4416491" cy="1318468"/>
          </a:xfrm>
        </p:spPr>
        <p:txBody>
          <a:bodyPr anchor="b"/>
          <a:lstStyle>
            <a:lvl1pPr algn="l">
              <a:defRPr sz="2000" b="1"/>
            </a:lvl1pPr>
          </a:lstStyle>
          <a:p>
            <a:r>
              <a:rPr lang="pl-PL"/>
              <a:t>Kliknij, aby edytować styl</a:t>
            </a:r>
            <a:endParaRPr lang="pl-PL" dirty="0"/>
          </a:p>
        </p:txBody>
      </p:sp>
      <p:sp>
        <p:nvSpPr>
          <p:cNvPr id="3" name="Symbol zastępczy zawartości 2"/>
          <p:cNvSpPr>
            <a:spLocks noGrp="1"/>
          </p:cNvSpPr>
          <p:nvPr>
            <p:ph idx="1"/>
          </p:nvPr>
        </p:nvSpPr>
        <p:spPr>
          <a:xfrm>
            <a:off x="5519936" y="116632"/>
            <a:ext cx="6528725" cy="6624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911424" y="1435100"/>
            <a:ext cx="4416491" cy="5306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pic>
        <p:nvPicPr>
          <p:cNvPr id="11" name="Obraz 10">
            <a:extLst>
              <a:ext uri="{FF2B5EF4-FFF2-40B4-BE49-F238E27FC236}">
                <a16:creationId xmlns:a16="http://schemas.microsoft.com/office/drawing/2014/main" id="{69125962-42A1-4453-833C-33FF69F7E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238823153"/>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7" name="Obraz 3">
            <a:extLst>
              <a:ext uri="{FF2B5EF4-FFF2-40B4-BE49-F238E27FC236}">
                <a16:creationId xmlns:a16="http://schemas.microsoft.com/office/drawing/2014/main" id="{07AD48D5-D1B9-419D-B03E-FDB5C7720B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FAC1082C-5AA9-4C8A-9F4F-BC1FBB2899FF}"/>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6" name="pole tekstowe 4">
            <a:extLst>
              <a:ext uri="{FF2B5EF4-FFF2-40B4-BE49-F238E27FC236}">
                <a16:creationId xmlns:a16="http://schemas.microsoft.com/office/drawing/2014/main" id="{38114D0A-9A9F-4AC0-AB2B-9D7ECEC1BFAF}"/>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570C72BC-1685-4E5C-9AB7-8C22C053D087}"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3005269" y="4800600"/>
            <a:ext cx="7315200" cy="566738"/>
          </a:xfrm>
        </p:spPr>
        <p:txBody>
          <a:bodyPr anchor="b"/>
          <a:lstStyle>
            <a:lvl1pPr algn="l">
              <a:defRPr sz="2000" b="1"/>
            </a:lvl1pPr>
          </a:lstStyle>
          <a:p>
            <a:r>
              <a:rPr lang="pl-PL"/>
              <a:t>Kliknij, aby edytować styl</a:t>
            </a:r>
            <a:endParaRPr lang="pl-PL" dirty="0"/>
          </a:p>
        </p:txBody>
      </p:sp>
      <p:sp>
        <p:nvSpPr>
          <p:cNvPr id="3" name="Symbol zastępczy obrazu 2"/>
          <p:cNvSpPr>
            <a:spLocks noGrp="1"/>
          </p:cNvSpPr>
          <p:nvPr>
            <p:ph type="pic" idx="1"/>
          </p:nvPr>
        </p:nvSpPr>
        <p:spPr>
          <a:xfrm>
            <a:off x="1007435" y="283"/>
            <a:ext cx="11184061" cy="4727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300526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pic>
        <p:nvPicPr>
          <p:cNvPr id="11" name="Obraz 10">
            <a:extLst>
              <a:ext uri="{FF2B5EF4-FFF2-40B4-BE49-F238E27FC236}">
                <a16:creationId xmlns:a16="http://schemas.microsoft.com/office/drawing/2014/main" id="{BF0F1EC3-0F5E-4C45-8FAD-72B567C418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82943110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6" name="Obraz 3">
            <a:extLst>
              <a:ext uri="{FF2B5EF4-FFF2-40B4-BE49-F238E27FC236}">
                <a16:creationId xmlns:a16="http://schemas.microsoft.com/office/drawing/2014/main" id="{5151327B-D3D6-4306-81EF-6FE0D8382F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1"/>
          <a:stretch/>
        </p:blipFill>
        <p:spPr bwMode="auto">
          <a:xfrm>
            <a:off x="832894" y="0"/>
            <a:ext cx="11359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a:extLst>
              <a:ext uri="{FF2B5EF4-FFF2-40B4-BE49-F238E27FC236}">
                <a16:creationId xmlns:a16="http://schemas.microsoft.com/office/drawing/2014/main" id="{3BFB7953-19B6-41F5-AAD5-D23DCF4695E6}"/>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9776E1DE-8E59-4FAF-828C-A1E3A9F6DCC8}"/>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2378A4F9-4C6D-448A-9C2B-718DC76E7A0A}"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1007435" y="116632"/>
            <a:ext cx="11041227" cy="1548656"/>
          </a:xfrm>
        </p:spPr>
        <p:txBody>
          <a:bodyPr/>
          <a:lstStyle>
            <a:lvl1pPr>
              <a:defRPr b="0"/>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007435" y="1772817"/>
            <a:ext cx="11041227" cy="496855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0" name="Obraz 9">
            <a:extLst>
              <a:ext uri="{FF2B5EF4-FFF2-40B4-BE49-F238E27FC236}">
                <a16:creationId xmlns:a16="http://schemas.microsoft.com/office/drawing/2014/main" id="{F438BA98-E092-4BD0-BCD1-4BCE3BDD4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413214643"/>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A9D2542B-478A-4E26-A12F-4232999A5911}"/>
              </a:ext>
            </a:extLst>
          </p:cNvPr>
          <p:cNvSpPr>
            <a:spLocks noGrp="1" noChangeArrowheads="1"/>
          </p:cNvSpPr>
          <p:nvPr>
            <p:ph type="title"/>
          </p:nvPr>
        </p:nvSpPr>
        <p:spPr bwMode="auto">
          <a:xfrm>
            <a:off x="143934" y="115888"/>
            <a:ext cx="1104053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15">
            <a:extLst>
              <a:ext uri="{FF2B5EF4-FFF2-40B4-BE49-F238E27FC236}">
                <a16:creationId xmlns:a16="http://schemas.microsoft.com/office/drawing/2014/main" id="{3201AC01-9E6A-4CE5-A822-FEB3753C664A}"/>
              </a:ext>
            </a:extLst>
          </p:cNvPr>
          <p:cNvSpPr>
            <a:spLocks noGrp="1" noChangeArrowheads="1"/>
          </p:cNvSpPr>
          <p:nvPr>
            <p:ph type="body" idx="1"/>
          </p:nvPr>
        </p:nvSpPr>
        <p:spPr bwMode="auto">
          <a:xfrm>
            <a:off x="143934" y="1773239"/>
            <a:ext cx="1104053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Bar/>
  </p:transition>
  <p:txStyles>
    <p:titleStyle>
      <a:lvl1pPr algn="l" rtl="0" eaLnBrk="1" fontAlgn="base" hangingPunct="1">
        <a:spcBef>
          <a:spcPct val="0"/>
        </a:spcBef>
        <a:spcAft>
          <a:spcPct val="0"/>
        </a:spcAft>
        <a:defRPr sz="36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1"/>
          </a:solidFill>
          <a:latin typeface="Calibri" panose="020F0502020204030204" pitchFamily="34" charset="0"/>
        </a:defRPr>
      </a:lvl2pPr>
      <a:lvl3pPr algn="l" rtl="0" eaLnBrk="1" fontAlgn="base" hangingPunct="1">
        <a:spcBef>
          <a:spcPct val="0"/>
        </a:spcBef>
        <a:spcAft>
          <a:spcPct val="0"/>
        </a:spcAft>
        <a:defRPr sz="3600">
          <a:solidFill>
            <a:schemeClr val="tx1"/>
          </a:solidFill>
          <a:latin typeface="Calibri" panose="020F0502020204030204" pitchFamily="34" charset="0"/>
        </a:defRPr>
      </a:lvl3pPr>
      <a:lvl4pPr algn="l" rtl="0" eaLnBrk="1" fontAlgn="base" hangingPunct="1">
        <a:spcBef>
          <a:spcPct val="0"/>
        </a:spcBef>
        <a:spcAft>
          <a:spcPct val="0"/>
        </a:spcAft>
        <a:defRPr sz="3600">
          <a:solidFill>
            <a:schemeClr val="tx1"/>
          </a:solidFill>
          <a:latin typeface="Calibri" panose="020F0502020204030204" pitchFamily="34" charset="0"/>
        </a:defRPr>
      </a:lvl4pPr>
      <a:lvl5pPr algn="l" rtl="0" eaLnBrk="1" fontAlgn="base" hangingPunct="1">
        <a:spcBef>
          <a:spcPct val="0"/>
        </a:spcBef>
        <a:spcAft>
          <a:spcPct val="0"/>
        </a:spcAft>
        <a:defRPr sz="3600">
          <a:solidFill>
            <a:schemeClr val="tx1"/>
          </a:solidFill>
          <a:latin typeface="Calibri" panose="020F0502020204030204"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2">
            <a:extLst>
              <a:ext uri="{FF2B5EF4-FFF2-40B4-BE49-F238E27FC236}">
                <a16:creationId xmlns:a16="http://schemas.microsoft.com/office/drawing/2014/main" id="{DE836042-0957-81E6-4FAD-FF75F9E97109}"/>
              </a:ext>
            </a:extLst>
          </p:cNvPr>
          <p:cNvSpPr>
            <a:spLocks noGrp="1"/>
          </p:cNvSpPr>
          <p:nvPr>
            <p:ph type="body" idx="11"/>
          </p:nvPr>
        </p:nvSpPr>
        <p:spPr>
          <a:xfrm>
            <a:off x="1850028" y="3284984"/>
            <a:ext cx="10176540" cy="1477462"/>
          </a:xfrm>
        </p:spPr>
        <p:txBody>
          <a:bodyPr/>
          <a:lstStyle/>
          <a:p>
            <a:pPr algn="ctr"/>
            <a:r>
              <a:rPr lang="en-US" sz="4400" dirty="0"/>
              <a:t>Analysis of human errors in the cargo logistics process in the airport zone </a:t>
            </a:r>
            <a:endParaRPr lang="pl-PL" sz="4400" dirty="0"/>
          </a:p>
        </p:txBody>
      </p:sp>
      <p:sp>
        <p:nvSpPr>
          <p:cNvPr id="5" name="pole tekstowe 4">
            <a:extLst>
              <a:ext uri="{FF2B5EF4-FFF2-40B4-BE49-F238E27FC236}">
                <a16:creationId xmlns:a16="http://schemas.microsoft.com/office/drawing/2014/main" id="{9479997E-B4A1-1BD2-6636-A5B0DAF450A0}"/>
              </a:ext>
            </a:extLst>
          </p:cNvPr>
          <p:cNvSpPr txBox="1"/>
          <p:nvPr/>
        </p:nvSpPr>
        <p:spPr>
          <a:xfrm>
            <a:off x="1775520" y="4941168"/>
            <a:ext cx="10369152" cy="1200329"/>
          </a:xfrm>
          <a:prstGeom prst="rect">
            <a:avLst/>
          </a:prstGeom>
          <a:noFill/>
        </p:spPr>
        <p:txBody>
          <a:bodyPr wrap="square">
            <a:spAutoFit/>
          </a:bodyPr>
          <a:lstStyle/>
          <a:p>
            <a:pPr algn="ctr"/>
            <a:r>
              <a:rPr lang="pl-PL" dirty="0">
                <a:latin typeface="Calibri" panose="020F0502020204030204" pitchFamily="34" charset="0"/>
                <a:cs typeface="Calibri" panose="020F0502020204030204" pitchFamily="34" charset="0"/>
              </a:rPr>
              <a:t>Agnieszka </a:t>
            </a:r>
            <a:r>
              <a:rPr lang="pl-PL" dirty="0" err="1">
                <a:latin typeface="Calibri" panose="020F0502020204030204" pitchFamily="34" charset="0"/>
                <a:cs typeface="Calibri" panose="020F0502020204030204" pitchFamily="34" charset="0"/>
              </a:rPr>
              <a:t>Tubis</a:t>
            </a:r>
            <a:r>
              <a:rPr lang="pl-PL" dirty="0">
                <a:latin typeface="Calibri" panose="020F0502020204030204" pitchFamily="34" charset="0"/>
                <a:cs typeface="Calibri" panose="020F0502020204030204" pitchFamily="34" charset="0"/>
              </a:rPr>
              <a:t>, </a:t>
            </a:r>
            <a:r>
              <a:rPr lang="pl-PL" u="sng" dirty="0">
                <a:latin typeface="Calibri" panose="020F0502020204030204" pitchFamily="34" charset="0"/>
                <a:cs typeface="Calibri" panose="020F0502020204030204" pitchFamily="34" charset="0"/>
              </a:rPr>
              <a:t>Szymon Haładyn</a:t>
            </a:r>
            <a:r>
              <a:rPr lang="pl-PL" dirty="0">
                <a:latin typeface="Calibri" panose="020F0502020204030204" pitchFamily="34" charset="0"/>
                <a:cs typeface="Calibri" panose="020F0502020204030204" pitchFamily="34" charset="0"/>
              </a:rPr>
              <a:t>, Artur Kierzkowski, Tomasz Kisiel, Franciszek Restel, Łukasz Wolniewicz</a:t>
            </a:r>
          </a:p>
          <a:p>
            <a:pPr algn="ctr"/>
            <a:r>
              <a:rPr lang="pl-PL" dirty="0" err="1">
                <a:latin typeface="Calibri" panose="020F0502020204030204" pitchFamily="34" charset="0"/>
                <a:cs typeface="Calibri" panose="020F0502020204030204" pitchFamily="34" charset="0"/>
              </a:rPr>
              <a:t>Wroclaw</a:t>
            </a:r>
            <a:r>
              <a:rPr lang="pl-PL" dirty="0">
                <a:latin typeface="Calibri" panose="020F0502020204030204" pitchFamily="34" charset="0"/>
                <a:cs typeface="Calibri" panose="020F0502020204030204" pitchFamily="34" charset="0"/>
              </a:rPr>
              <a:t> University of Science and Technology</a:t>
            </a:r>
          </a:p>
          <a:p>
            <a:pPr algn="ctr"/>
            <a:endParaRPr lang="pl-PL" dirty="0">
              <a:latin typeface="Calibri" panose="020F0502020204030204" pitchFamily="34" charset="0"/>
              <a:cs typeface="Calibri" panose="020F0502020204030204" pitchFamily="34" charset="0"/>
            </a:endParaRPr>
          </a:p>
          <a:p>
            <a:pPr algn="ctr"/>
            <a:r>
              <a:rPr lang="pl-PL" dirty="0">
                <a:latin typeface="Calibri" panose="020F0502020204030204" pitchFamily="34" charset="0"/>
                <a:cs typeface="Calibri" panose="020F0502020204030204" pitchFamily="34" charset="0"/>
              </a:rPr>
              <a:t>Honolulu, USA – </a:t>
            </a:r>
            <a:r>
              <a:rPr lang="pl-PL" dirty="0" err="1">
                <a:latin typeface="Calibri" panose="020F0502020204030204" pitchFamily="34" charset="0"/>
                <a:cs typeface="Calibri" panose="020F0502020204030204" pitchFamily="34" charset="0"/>
              </a:rPr>
              <a:t>June</a:t>
            </a:r>
            <a:r>
              <a:rPr lang="pl-PL" dirty="0">
                <a:latin typeface="Calibri" panose="020F0502020204030204" pitchFamily="34" charset="0"/>
                <a:cs typeface="Calibri" panose="020F0502020204030204" pitchFamily="34" charset="0"/>
              </a:rPr>
              <a:t> 28</a:t>
            </a:r>
            <a:r>
              <a:rPr lang="pl-PL" baseline="30000" dirty="0">
                <a:latin typeface="Calibri" panose="020F0502020204030204" pitchFamily="34" charset="0"/>
                <a:cs typeface="Calibri" panose="020F0502020204030204" pitchFamily="34" charset="0"/>
              </a:rPr>
              <a:t>th</a:t>
            </a:r>
            <a:r>
              <a:rPr lang="pl-PL" dirty="0">
                <a:latin typeface="Calibri" panose="020F0502020204030204" pitchFamily="34" charset="0"/>
                <a:cs typeface="Calibri" panose="020F0502020204030204" pitchFamily="34" charset="0"/>
              </a:rPr>
              <a:t>, 2022</a:t>
            </a:r>
          </a:p>
        </p:txBody>
      </p:sp>
      <p:pic>
        <p:nvPicPr>
          <p:cNvPr id="6" name="Picture 2">
            <a:extLst>
              <a:ext uri="{FF2B5EF4-FFF2-40B4-BE49-F238E27FC236}">
                <a16:creationId xmlns:a16="http://schemas.microsoft.com/office/drawing/2014/main" id="{121F96B8-D642-4D79-84F1-15F1AC13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287" y="1735514"/>
            <a:ext cx="8688289" cy="1477462"/>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5AF469B9-BB79-4856-6302-4C83857EB4F6}"/>
              </a:ext>
            </a:extLst>
          </p:cNvPr>
          <p:cNvSpPr txBox="1"/>
          <p:nvPr/>
        </p:nvSpPr>
        <p:spPr>
          <a:xfrm>
            <a:off x="1847528"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8" name="Obraz 7">
            <a:extLst>
              <a:ext uri="{FF2B5EF4-FFF2-40B4-BE49-F238E27FC236}">
                <a16:creationId xmlns:a16="http://schemas.microsoft.com/office/drawing/2014/main" id="{61EC5907-24B2-1BC9-B201-7560AC77D6AF}"/>
              </a:ext>
            </a:extLst>
          </p:cNvPr>
          <p:cNvPicPr>
            <a:picLocks noChangeAspect="1"/>
          </p:cNvPicPr>
          <p:nvPr/>
        </p:nvPicPr>
        <p:blipFill>
          <a:blip r:embed="rId3"/>
          <a:stretch>
            <a:fillRect/>
          </a:stretch>
        </p:blipFill>
        <p:spPr>
          <a:xfrm>
            <a:off x="2867980" y="0"/>
            <a:ext cx="8184232" cy="1116504"/>
          </a:xfrm>
          <a:prstGeom prst="rect">
            <a:avLst/>
          </a:prstGeom>
        </p:spPr>
      </p:pic>
      <p:sp>
        <p:nvSpPr>
          <p:cNvPr id="10" name="pole tekstowe 9">
            <a:extLst>
              <a:ext uri="{FF2B5EF4-FFF2-40B4-BE49-F238E27FC236}">
                <a16:creationId xmlns:a16="http://schemas.microsoft.com/office/drawing/2014/main" id="{56253248-F08D-B8CA-9BFE-EF3E821717F0}"/>
              </a:ext>
            </a:extLst>
          </p:cNvPr>
          <p:cNvSpPr txBox="1"/>
          <p:nvPr/>
        </p:nvSpPr>
        <p:spPr>
          <a:xfrm>
            <a:off x="2867980"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Tree>
    <p:extLst>
      <p:ext uri="{BB962C8B-B14F-4D97-AF65-F5344CB8AC3E}">
        <p14:creationId xmlns:p14="http://schemas.microsoft.com/office/powerpoint/2010/main" val="2137201752"/>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4: </a:t>
            </a:r>
            <a:r>
              <a:rPr lang="pl-PL" b="1" dirty="0" err="1"/>
              <a:t>Change</a:t>
            </a:r>
            <a:r>
              <a:rPr lang="pl-PL" b="1" dirty="0"/>
              <a:t> </a:t>
            </a:r>
            <a:r>
              <a:rPr lang="pl-PL" b="1" dirty="0" err="1"/>
              <a:t>direction</a:t>
            </a:r>
            <a:r>
              <a:rPr lang="pl-PL" b="1" dirty="0"/>
              <a:t> of </a:t>
            </a:r>
            <a:r>
              <a:rPr lang="pl-PL" b="1" dirty="0" err="1"/>
              <a:t>training</a:t>
            </a:r>
            <a:r>
              <a:rPr lang="pl-PL" b="1" dirty="0"/>
              <a:t> </a:t>
            </a:r>
            <a:r>
              <a:rPr lang="pl-PL" b="1" dirty="0" err="1"/>
              <a:t>process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F0760655-0ED3-B4EB-BB9E-1BE86CBFB80C}"/>
              </a:ext>
            </a:extLst>
          </p:cNvPr>
          <p:cNvSpPr txBox="1">
            <a:spLocks/>
          </p:cNvSpPr>
          <p:nvPr/>
        </p:nvSpPr>
        <p:spPr bwMode="auto">
          <a:xfrm>
            <a:off x="1017981" y="2027888"/>
            <a:ext cx="1102222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400" kern="0" dirty="0">
                <a:cs typeface="Calibri" panose="020F0502020204030204" pitchFamily="34" charset="0"/>
              </a:rPr>
              <a:t>The last stage of the research procedure: determine the directions of the required improvements necessary to be implemented to reduce the risk.</a:t>
            </a:r>
          </a:p>
          <a:p>
            <a:pPr marL="0" indent="0">
              <a:buFontTx/>
              <a:buNone/>
            </a:pPr>
            <a:r>
              <a:rPr lang="en-US" sz="2400" kern="0" dirty="0">
                <a:cs typeface="Calibri" panose="020F0502020204030204" pitchFamily="34" charset="0"/>
              </a:rPr>
              <a:t>The critical aspect of the proposed changes were preventive measures, primarily aimed at reducing the probability of occurrence of adverse events, the risk index of which exceeded the acceptable level of acceptance. In the case of other events, protective measures should also limit the potential consequences of their occurrence.</a:t>
            </a:r>
          </a:p>
        </p:txBody>
      </p:sp>
    </p:spTree>
    <p:extLst>
      <p:ext uri="{BB962C8B-B14F-4D97-AF65-F5344CB8AC3E}">
        <p14:creationId xmlns:p14="http://schemas.microsoft.com/office/powerpoint/2010/main" val="3328853928"/>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Results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F0760655-0ED3-B4EB-BB9E-1BE86CBFB80C}"/>
              </a:ext>
            </a:extLst>
          </p:cNvPr>
          <p:cNvSpPr txBox="1">
            <a:spLocks/>
          </p:cNvSpPr>
          <p:nvPr/>
        </p:nvSpPr>
        <p:spPr bwMode="auto">
          <a:xfrm>
            <a:off x="1017981" y="2027887"/>
            <a:ext cx="6374163" cy="34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dirty="0"/>
              <a:t>A research procedure was carried out for the selected CARGO airport. The analysis concerned the cargo export process. In total, 65 adverse event scenarios were identified. 12 adverse events were selected for analysis. These events belong to different groups in the HFACS framework. </a:t>
            </a:r>
          </a:p>
          <a:p>
            <a:pPr marL="0" indent="0">
              <a:buFontTx/>
              <a:buNone/>
            </a:pPr>
            <a:r>
              <a:rPr lang="en-US" sz="2000" kern="0" dirty="0">
                <a:cs typeface="Calibri" panose="020F0502020204030204" pitchFamily="34" charset="0"/>
              </a:rPr>
              <a:t>For each scenario, the estimated frequency and consequences of its occurrence were indicated, and the risk index was calculated:</a:t>
            </a:r>
          </a:p>
        </p:txBody>
      </p:sp>
      <p:pic>
        <p:nvPicPr>
          <p:cNvPr id="7" name="Obraz 6">
            <a:extLst>
              <a:ext uri="{FF2B5EF4-FFF2-40B4-BE49-F238E27FC236}">
                <a16:creationId xmlns:a16="http://schemas.microsoft.com/office/drawing/2014/main" id="{E9CC4619-FDF9-64F4-D37A-DF4CB40E5C6D}"/>
              </a:ext>
            </a:extLst>
          </p:cNvPr>
          <p:cNvPicPr>
            <a:picLocks noChangeAspect="1"/>
          </p:cNvPicPr>
          <p:nvPr/>
        </p:nvPicPr>
        <p:blipFill>
          <a:blip r:embed="rId3"/>
          <a:stretch>
            <a:fillRect/>
          </a:stretch>
        </p:blipFill>
        <p:spPr>
          <a:xfrm>
            <a:off x="7680176" y="1394932"/>
            <a:ext cx="4384104" cy="4929396"/>
          </a:xfrm>
          <a:prstGeom prst="rect">
            <a:avLst/>
          </a:prstGeom>
        </p:spPr>
      </p:pic>
      <mc:AlternateContent xmlns:mc="http://schemas.openxmlformats.org/markup-compatibility/2006">
        <mc:Choice xmlns:a14="http://schemas.microsoft.com/office/drawing/2010/main" Requires="a14">
          <p:sp>
            <p:nvSpPr>
              <p:cNvPr id="13" name="pole tekstowe 12">
                <a:extLst>
                  <a:ext uri="{FF2B5EF4-FFF2-40B4-BE49-F238E27FC236}">
                    <a16:creationId xmlns:a16="http://schemas.microsoft.com/office/drawing/2014/main" id="{2E27EDC3-F154-A502-5D7A-46E5BFEB0AA4}"/>
                  </a:ext>
                </a:extLst>
              </p:cNvPr>
              <p:cNvSpPr txBox="1"/>
              <p:nvPr/>
            </p:nvSpPr>
            <p:spPr>
              <a:xfrm>
                <a:off x="1274489" y="4653137"/>
                <a:ext cx="6097656" cy="3888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𝑅𝐼</m:t>
                          </m:r>
                        </m:e>
                        <m:sub>
                          <m:r>
                            <a:rPr lang="pl-PL" i="1">
                              <a:latin typeface="Cambria Math" panose="02040503050406030204" pitchFamily="18" charset="0"/>
                            </a:rPr>
                            <m:t>𝑆</m:t>
                          </m:r>
                          <m:d>
                            <m:dPr>
                              <m:ctrlPr>
                                <a:rPr lang="pl-PL" i="1">
                                  <a:latin typeface="Cambria Math" panose="02040503050406030204" pitchFamily="18" charset="0"/>
                                </a:rPr>
                              </m:ctrlPr>
                            </m:dPr>
                            <m:e>
                              <m:r>
                                <a:rPr lang="pl-PL" i="1">
                                  <a:latin typeface="Cambria Math" panose="02040503050406030204" pitchFamily="18" charset="0"/>
                                </a:rPr>
                                <m:t>𝑛</m:t>
                              </m:r>
                            </m:e>
                          </m:d>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𝐹</m:t>
                          </m:r>
                        </m:e>
                        <m:sub>
                          <m:r>
                            <a:rPr lang="pl-PL" i="1">
                              <a:latin typeface="Cambria Math" panose="02040503050406030204" pitchFamily="18" charset="0"/>
                            </a:rPr>
                            <m:t>𝑆</m:t>
                          </m:r>
                          <m:d>
                            <m:dPr>
                              <m:ctrlPr>
                                <a:rPr lang="pl-PL" i="1">
                                  <a:latin typeface="Cambria Math" panose="02040503050406030204" pitchFamily="18" charset="0"/>
                                </a:rPr>
                              </m:ctrlPr>
                            </m:dPr>
                            <m:e>
                              <m:r>
                                <a:rPr lang="pl-PL" i="1">
                                  <a:latin typeface="Cambria Math" panose="02040503050406030204" pitchFamily="18" charset="0"/>
                                </a:rPr>
                                <m:t>𝑛</m:t>
                              </m:r>
                            </m:e>
                          </m:d>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𝑆</m:t>
                          </m:r>
                          <m:d>
                            <m:dPr>
                              <m:ctrlPr>
                                <a:rPr lang="pl-PL" i="1">
                                  <a:latin typeface="Cambria Math" panose="02040503050406030204" pitchFamily="18" charset="0"/>
                                </a:rPr>
                              </m:ctrlPr>
                            </m:dPr>
                            <m:e>
                              <m:r>
                                <a:rPr lang="pl-PL" i="1">
                                  <a:latin typeface="Cambria Math" panose="02040503050406030204" pitchFamily="18" charset="0"/>
                                </a:rPr>
                                <m:t>𝑛</m:t>
                              </m:r>
                            </m:e>
                          </m:d>
                        </m:sub>
                      </m:sSub>
                    </m:oMath>
                  </m:oMathPara>
                </a14:m>
                <a:endParaRPr lang="pl-PL" dirty="0"/>
              </a:p>
            </p:txBody>
          </p:sp>
        </mc:Choice>
        <mc:Fallback>
          <p:sp>
            <p:nvSpPr>
              <p:cNvPr id="13" name="pole tekstowe 12">
                <a:extLst>
                  <a:ext uri="{FF2B5EF4-FFF2-40B4-BE49-F238E27FC236}">
                    <a16:creationId xmlns:a16="http://schemas.microsoft.com/office/drawing/2014/main" id="{2E27EDC3-F154-A502-5D7A-46E5BFEB0AA4}"/>
                  </a:ext>
                </a:extLst>
              </p:cNvPr>
              <p:cNvSpPr txBox="1">
                <a:spLocks noRot="1" noChangeAspect="1" noMove="1" noResize="1" noEditPoints="1" noAdjustHandles="1" noChangeArrowheads="1" noChangeShapeType="1" noTextEdit="1"/>
              </p:cNvSpPr>
              <p:nvPr/>
            </p:nvSpPr>
            <p:spPr>
              <a:xfrm>
                <a:off x="1274489" y="4653137"/>
                <a:ext cx="6097656" cy="388889"/>
              </a:xfrm>
              <a:prstGeom prst="rect">
                <a:avLst/>
              </a:prstGeom>
              <a:blipFill>
                <a:blip r:embed="rId4"/>
                <a:stretch>
                  <a:fillRect/>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4" name="pole tekstowe 13">
                <a:extLst>
                  <a:ext uri="{FF2B5EF4-FFF2-40B4-BE49-F238E27FC236}">
                    <a16:creationId xmlns:a16="http://schemas.microsoft.com/office/drawing/2014/main" id="{DD0825FD-37B3-8B73-EC50-09277EA1811E}"/>
                  </a:ext>
                </a:extLst>
              </p:cNvPr>
              <p:cNvSpPr txBox="1"/>
              <p:nvPr/>
            </p:nvSpPr>
            <p:spPr>
              <a:xfrm>
                <a:off x="1318559" y="4985639"/>
                <a:ext cx="6097656" cy="1280351"/>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cs typeface="Calibri" panose="020F0502020204030204" pitchFamily="34" charset="0"/>
                  </a:rPr>
                  <a:t>where:</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p>
                <a14:m>
                  <m:oMath xmlns:m="http://schemas.openxmlformats.org/officeDocument/2006/math">
                    <m:sSub>
                      <m:sSubPr>
                        <m:ctrlPr>
                          <a:rPr lang="pl-PL" sz="1800" i="1">
                            <a:effectLst/>
                            <a:latin typeface="Cambria Math" panose="02040503050406030204" pitchFamily="18" charset="0"/>
                            <a:ea typeface="PMingLiU" panose="02020500000000000000" pitchFamily="18" charset="-120"/>
                          </a:rPr>
                        </m:ctrlPr>
                      </m:sSubPr>
                      <m:e>
                        <m:r>
                          <a:rPr lang="en-US" sz="1800" i="1">
                            <a:effectLst/>
                            <a:latin typeface="Cambria Math" panose="02040503050406030204" pitchFamily="18" charset="0"/>
                            <a:ea typeface="PMingLiU" panose="02020500000000000000" pitchFamily="18" charset="-120"/>
                          </a:rPr>
                          <m:t>𝑅𝐼</m:t>
                        </m:r>
                      </m:e>
                      <m:sub>
                        <m:r>
                          <a:rPr lang="en-US" sz="1800" i="1">
                            <a:effectLst/>
                            <a:latin typeface="Cambria Math" panose="02040503050406030204" pitchFamily="18" charset="0"/>
                            <a:ea typeface="PMingLiU" panose="02020500000000000000" pitchFamily="18" charset="-120"/>
                          </a:rPr>
                          <m:t>𝑆</m:t>
                        </m:r>
                        <m:r>
                          <a:rPr lang="en-US" sz="1800" i="1">
                            <a:effectLst/>
                            <a:latin typeface="Cambria Math" panose="02040503050406030204" pitchFamily="18" charset="0"/>
                            <a:ea typeface="PMingLiU" panose="02020500000000000000" pitchFamily="18" charset="-120"/>
                          </a:rPr>
                          <m:t>(</m:t>
                        </m:r>
                        <m:r>
                          <a:rPr lang="en-US" sz="1800" i="1">
                            <a:effectLst/>
                            <a:latin typeface="Cambria Math" panose="02040503050406030204" pitchFamily="18" charset="0"/>
                            <a:ea typeface="PMingLiU" panose="02020500000000000000" pitchFamily="18" charset="-120"/>
                          </a:rPr>
                          <m:t>𝑛</m:t>
                        </m:r>
                        <m:r>
                          <a:rPr lang="en-US" sz="1800" i="1">
                            <a:effectLst/>
                            <a:latin typeface="Cambria Math" panose="02040503050406030204" pitchFamily="18" charset="0"/>
                            <a:ea typeface="PMingLiU" panose="02020500000000000000" pitchFamily="18" charset="-120"/>
                          </a:rPr>
                          <m:t>)</m:t>
                        </m:r>
                      </m:sub>
                    </m:sSub>
                  </m:oMath>
                </a14:m>
                <a:r>
                  <a:rPr lang="en-US" sz="1800" dirty="0">
                    <a:effectLst/>
                    <a:latin typeface="Calibri" panose="020F0502020204030204" pitchFamily="34" charset="0"/>
                    <a:ea typeface="PMingLiU" panose="02020500000000000000" pitchFamily="18" charset="-120"/>
                    <a:cs typeface="Calibri" panose="020F0502020204030204" pitchFamily="34" charset="0"/>
                  </a:rPr>
                  <a:t> – risk indicator for the scenario </a:t>
                </a:r>
                <a:r>
                  <a:rPr lang="en-US" sz="1800" i="1" dirty="0">
                    <a:effectLst/>
                    <a:latin typeface="Calibri" panose="020F0502020204030204" pitchFamily="34" charset="0"/>
                    <a:ea typeface="PMingLiU" panose="02020500000000000000" pitchFamily="18" charset="-120"/>
                    <a:cs typeface="Calibri" panose="020F0502020204030204" pitchFamily="34" charset="0"/>
                  </a:rPr>
                  <a:t>n</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p>
                <a14:m>
                  <m:oMath xmlns:m="http://schemas.openxmlformats.org/officeDocument/2006/math">
                    <m:sSub>
                      <m:sSubPr>
                        <m:ctrlPr>
                          <a:rPr lang="pl-PL" sz="1800" i="1">
                            <a:effectLst/>
                            <a:latin typeface="Cambria Math" panose="02040503050406030204" pitchFamily="18" charset="0"/>
                            <a:ea typeface="PMingLiU" panose="02020500000000000000" pitchFamily="18" charset="-120"/>
                          </a:rPr>
                        </m:ctrlPr>
                      </m:sSubPr>
                      <m:e>
                        <m:r>
                          <a:rPr lang="en-US" sz="1800" i="1">
                            <a:effectLst/>
                            <a:latin typeface="Cambria Math" panose="02040503050406030204" pitchFamily="18" charset="0"/>
                            <a:ea typeface="PMingLiU" panose="02020500000000000000" pitchFamily="18" charset="-120"/>
                          </a:rPr>
                          <m:t>𝐹</m:t>
                        </m:r>
                      </m:e>
                      <m:sub>
                        <m:r>
                          <a:rPr lang="en-US" sz="1800" i="1">
                            <a:effectLst/>
                            <a:latin typeface="Cambria Math" panose="02040503050406030204" pitchFamily="18" charset="0"/>
                            <a:ea typeface="PMingLiU" panose="02020500000000000000" pitchFamily="18" charset="-120"/>
                          </a:rPr>
                          <m:t>𝑆</m:t>
                        </m:r>
                        <m:r>
                          <a:rPr lang="en-US" sz="1800" i="1">
                            <a:effectLst/>
                            <a:latin typeface="Cambria Math" panose="02040503050406030204" pitchFamily="18" charset="0"/>
                            <a:ea typeface="PMingLiU" panose="02020500000000000000" pitchFamily="18" charset="-120"/>
                          </a:rPr>
                          <m:t>(</m:t>
                        </m:r>
                        <m:r>
                          <a:rPr lang="en-US" sz="1800" i="1">
                            <a:effectLst/>
                            <a:latin typeface="Cambria Math" panose="02040503050406030204" pitchFamily="18" charset="0"/>
                            <a:ea typeface="PMingLiU" panose="02020500000000000000" pitchFamily="18" charset="-120"/>
                          </a:rPr>
                          <m:t>𝑛</m:t>
                        </m:r>
                        <m:r>
                          <a:rPr lang="en-US" sz="1800" i="1">
                            <a:effectLst/>
                            <a:latin typeface="Cambria Math" panose="02040503050406030204" pitchFamily="18" charset="0"/>
                            <a:ea typeface="PMingLiU" panose="02020500000000000000" pitchFamily="18" charset="-120"/>
                          </a:rPr>
                          <m:t>)</m:t>
                        </m:r>
                      </m:sub>
                    </m:sSub>
                  </m:oMath>
                </a14:m>
                <a:r>
                  <a:rPr lang="en-US" sz="1800" dirty="0">
                    <a:effectLst/>
                    <a:latin typeface="Calibri" panose="020F0502020204030204" pitchFamily="34" charset="0"/>
                    <a:ea typeface="PMingLiU" panose="02020500000000000000" pitchFamily="18" charset="-120"/>
                    <a:cs typeface="Calibri" panose="020F0502020204030204" pitchFamily="34" charset="0"/>
                  </a:rPr>
                  <a:t> – the frequency of the scenario </a:t>
                </a:r>
                <a:r>
                  <a:rPr lang="en-US" sz="1800" i="1" dirty="0">
                    <a:effectLst/>
                    <a:latin typeface="Calibri" panose="020F0502020204030204" pitchFamily="34" charset="0"/>
                    <a:ea typeface="PMingLiU" panose="02020500000000000000" pitchFamily="18" charset="-120"/>
                    <a:cs typeface="Calibri" panose="020F0502020204030204" pitchFamily="34" charset="0"/>
                  </a:rPr>
                  <a:t>n</a:t>
                </a:r>
              </a:p>
              <a:p>
                <a14:m>
                  <m:oMath xmlns:m="http://schemas.openxmlformats.org/officeDocument/2006/math">
                    <m:sSub>
                      <m:sSubPr>
                        <m:ctrlPr>
                          <a:rPr lang="pl-PL" i="1"/>
                        </m:ctrlPr>
                      </m:sSubPr>
                      <m:e>
                        <m:r>
                          <a:rPr lang="en-US" i="1"/>
                          <m:t>𝐶</m:t>
                        </m:r>
                      </m:e>
                      <m:sub>
                        <m:r>
                          <a:rPr lang="en-US" i="1"/>
                          <m:t>𝑆</m:t>
                        </m:r>
                        <m:r>
                          <a:rPr lang="en-US" i="1"/>
                          <m:t>(</m:t>
                        </m:r>
                        <m:r>
                          <a:rPr lang="en-US" i="1"/>
                          <m:t>𝑛</m:t>
                        </m:r>
                        <m:r>
                          <a:rPr lang="en-US" i="1"/>
                          <m:t>)</m:t>
                        </m:r>
                      </m:sub>
                    </m:sSub>
                  </m:oMath>
                </a14:m>
                <a:r>
                  <a:rPr lang="en-US" dirty="0"/>
                  <a:t> – </a:t>
                </a:r>
                <a:r>
                  <a:rPr lang="en-US" dirty="0">
                    <a:latin typeface="Calibri" panose="020F0502020204030204" pitchFamily="34" charset="0"/>
                    <a:cs typeface="Calibri" panose="020F0502020204030204" pitchFamily="34" charset="0"/>
                  </a:rPr>
                  <a:t>consequences of the occurrence of the scenario </a:t>
                </a:r>
                <a:r>
                  <a:rPr lang="en-US" i="1" dirty="0">
                    <a:latin typeface="Calibri" panose="020F0502020204030204" pitchFamily="34" charset="0"/>
                    <a:cs typeface="Calibri" panose="020F0502020204030204" pitchFamily="34" charset="0"/>
                  </a:rPr>
                  <a:t>n</a:t>
                </a:r>
                <a:endParaRPr lang="pl-PL" dirty="0">
                  <a:latin typeface="Calibri" panose="020F0502020204030204" pitchFamily="34" charset="0"/>
                  <a:cs typeface="Calibri" panose="020F0502020204030204" pitchFamily="34" charset="0"/>
                </a:endParaRPr>
              </a:p>
            </p:txBody>
          </p:sp>
        </mc:Choice>
        <mc:Fallback>
          <p:sp>
            <p:nvSpPr>
              <p:cNvPr id="14" name="pole tekstowe 13">
                <a:extLst>
                  <a:ext uri="{FF2B5EF4-FFF2-40B4-BE49-F238E27FC236}">
                    <a16:creationId xmlns:a16="http://schemas.microsoft.com/office/drawing/2014/main" id="{DD0825FD-37B3-8B73-EC50-09277EA1811E}"/>
                  </a:ext>
                </a:extLst>
              </p:cNvPr>
              <p:cNvSpPr txBox="1">
                <a:spLocks noRot="1" noChangeAspect="1" noMove="1" noResize="1" noEditPoints="1" noAdjustHandles="1" noChangeArrowheads="1" noChangeShapeType="1" noTextEdit="1"/>
              </p:cNvSpPr>
              <p:nvPr/>
            </p:nvSpPr>
            <p:spPr>
              <a:xfrm>
                <a:off x="1318559" y="4985639"/>
                <a:ext cx="6097656" cy="1280351"/>
              </a:xfrm>
              <a:prstGeom prst="rect">
                <a:avLst/>
              </a:prstGeom>
              <a:blipFill>
                <a:blip r:embed="rId5"/>
                <a:stretch>
                  <a:fillRect l="-830" t="-1961" b="-4902"/>
                </a:stretch>
              </a:blipFill>
            </p:spPr>
            <p:txBody>
              <a:bodyPr/>
              <a:lstStyle/>
              <a:p>
                <a:r>
                  <a:rPr lang="pl-PL">
                    <a:noFill/>
                  </a:rPr>
                  <a:t> </a:t>
                </a:r>
              </a:p>
            </p:txBody>
          </p:sp>
        </mc:Fallback>
      </mc:AlternateContent>
    </p:spTree>
    <p:extLst>
      <p:ext uri="{BB962C8B-B14F-4D97-AF65-F5344CB8AC3E}">
        <p14:creationId xmlns:p14="http://schemas.microsoft.com/office/powerpoint/2010/main" val="1273327241"/>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Results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mc:AlternateContent xmlns:mc="http://schemas.openxmlformats.org/markup-compatibility/2006">
        <mc:Choice xmlns:a14="http://schemas.microsoft.com/office/drawing/2010/main" Requires="a14">
          <p:graphicFrame>
            <p:nvGraphicFramePr>
              <p:cNvPr id="2" name="Tabela 1">
                <a:extLst>
                  <a:ext uri="{FF2B5EF4-FFF2-40B4-BE49-F238E27FC236}">
                    <a16:creationId xmlns:a16="http://schemas.microsoft.com/office/drawing/2014/main" id="{B21561FD-602C-A2E2-7141-53371A75B335}"/>
                  </a:ext>
                </a:extLst>
              </p:cNvPr>
              <p:cNvGraphicFramePr>
                <a:graphicFrameLocks noGrp="1"/>
              </p:cNvGraphicFramePr>
              <p:nvPr>
                <p:extLst>
                  <p:ext uri="{D42A27DB-BD31-4B8C-83A1-F6EECF244321}">
                    <p14:modId xmlns:p14="http://schemas.microsoft.com/office/powerpoint/2010/main" val="1972256015"/>
                  </p:ext>
                </p:extLst>
              </p:nvPr>
            </p:nvGraphicFramePr>
            <p:xfrm>
              <a:off x="1012298" y="3522105"/>
              <a:ext cx="11046299" cy="2794191"/>
            </p:xfrm>
            <a:graphic>
              <a:graphicData uri="http://schemas.openxmlformats.org/drawingml/2006/table">
                <a:tbl>
                  <a:tblPr>
                    <a:tableStyleId>{5C22544A-7EE6-4342-B048-85BDC9FD1C3A}</a:tableStyleId>
                  </a:tblPr>
                  <a:tblGrid>
                    <a:gridCol w="1143754">
                      <a:extLst>
                        <a:ext uri="{9D8B030D-6E8A-4147-A177-3AD203B41FA5}">
                          <a16:colId xmlns:a16="http://schemas.microsoft.com/office/drawing/2014/main" val="3041349639"/>
                        </a:ext>
                      </a:extLst>
                    </a:gridCol>
                    <a:gridCol w="7560840">
                      <a:extLst>
                        <a:ext uri="{9D8B030D-6E8A-4147-A177-3AD203B41FA5}">
                          <a16:colId xmlns:a16="http://schemas.microsoft.com/office/drawing/2014/main" val="405211854"/>
                        </a:ext>
                      </a:extLst>
                    </a:gridCol>
                    <a:gridCol w="720080">
                      <a:extLst>
                        <a:ext uri="{9D8B030D-6E8A-4147-A177-3AD203B41FA5}">
                          <a16:colId xmlns:a16="http://schemas.microsoft.com/office/drawing/2014/main" val="55575509"/>
                        </a:ext>
                      </a:extLst>
                    </a:gridCol>
                    <a:gridCol w="792088">
                      <a:extLst>
                        <a:ext uri="{9D8B030D-6E8A-4147-A177-3AD203B41FA5}">
                          <a16:colId xmlns:a16="http://schemas.microsoft.com/office/drawing/2014/main" val="450460580"/>
                        </a:ext>
                      </a:extLst>
                    </a:gridCol>
                    <a:gridCol w="829537">
                      <a:extLst>
                        <a:ext uri="{9D8B030D-6E8A-4147-A177-3AD203B41FA5}">
                          <a16:colId xmlns:a16="http://schemas.microsoft.com/office/drawing/2014/main" val="3891289672"/>
                        </a:ext>
                      </a:extLst>
                    </a:gridCol>
                  </a:tblGrid>
                  <a:tr h="0">
                    <a:tc>
                      <a:txBody>
                        <a:bodyPr/>
                        <a:lstStyle/>
                        <a:p>
                          <a:pPr algn="ctr"/>
                          <a:r>
                            <a:rPr lang="en-US" sz="1400" b="1" dirty="0">
                              <a:effectLst/>
                              <a:latin typeface="Calibri" panose="020F0502020204030204" pitchFamily="34" charset="0"/>
                              <a:cs typeface="Calibri" panose="020F0502020204030204" pitchFamily="34" charset="0"/>
                            </a:rPr>
                            <a:t>No scenario</a:t>
                          </a:r>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400" b="1" dirty="0">
                              <a:effectLst/>
                              <a:latin typeface="Calibri" panose="020F0502020204030204" pitchFamily="34" charset="0"/>
                              <a:cs typeface="Calibri" panose="020F0502020204030204" pitchFamily="34" charset="0"/>
                            </a:rPr>
                            <a:t>Description of scenario</a:t>
                          </a:r>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14:m>
                            <m:oMathPara xmlns:m="http://schemas.openxmlformats.org/officeDocument/2006/math">
                              <m:oMathParaPr>
                                <m:jc m:val="centerGroup"/>
                              </m:oMathParaPr>
                              <m:oMath xmlns:m="http://schemas.openxmlformats.org/officeDocument/2006/math">
                                <m:sSub>
                                  <m:sSubPr>
                                    <m:ctrlPr>
                                      <a:rPr lang="pl-PL" sz="1400" b="1">
                                        <a:effectLst/>
                                      </a:rPr>
                                    </m:ctrlPr>
                                  </m:sSubPr>
                                  <m:e>
                                    <m:r>
                                      <a:rPr lang="en-US" sz="1400" b="1" i="1">
                                        <a:effectLst/>
                                      </a:rPr>
                                      <m:t>𝐅</m:t>
                                    </m:r>
                                  </m:e>
                                  <m:sub>
                                    <m:r>
                                      <a:rPr lang="en-US" sz="1400" b="1" i="1">
                                        <a:effectLst/>
                                      </a:rPr>
                                      <m:t>𝐒</m:t>
                                    </m:r>
                                    <m:r>
                                      <a:rPr lang="pl-PL" sz="1400" b="1">
                                        <a:effectLst/>
                                      </a:rPr>
                                      <m:t>(</m:t>
                                    </m:r>
                                    <m:r>
                                      <a:rPr lang="en-US" sz="1400" b="1" i="1">
                                        <a:effectLst/>
                                      </a:rPr>
                                      <m:t>𝐧</m:t>
                                    </m:r>
                                    <m:r>
                                      <a:rPr lang="pl-PL" sz="1400" b="1">
                                        <a:effectLst/>
                                      </a:rPr>
                                      <m:t>)</m:t>
                                    </m:r>
                                  </m:sub>
                                </m:sSub>
                              </m:oMath>
                            </m:oMathPara>
                          </a14:m>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14:m>
                            <m:oMathPara xmlns:m="http://schemas.openxmlformats.org/officeDocument/2006/math">
                              <m:oMathParaPr>
                                <m:jc m:val="centerGroup"/>
                              </m:oMathParaPr>
                              <m:oMath xmlns:m="http://schemas.openxmlformats.org/officeDocument/2006/math">
                                <m:sSub>
                                  <m:sSubPr>
                                    <m:ctrlPr>
                                      <a:rPr lang="pl-PL" sz="1400" b="1">
                                        <a:effectLst/>
                                      </a:rPr>
                                    </m:ctrlPr>
                                  </m:sSubPr>
                                  <m:e>
                                    <m:r>
                                      <a:rPr lang="en-US" sz="1400" b="1" i="1">
                                        <a:effectLst/>
                                      </a:rPr>
                                      <m:t>𝐂</m:t>
                                    </m:r>
                                  </m:e>
                                  <m:sub>
                                    <m:r>
                                      <a:rPr lang="en-US" sz="1400" b="1" i="1">
                                        <a:effectLst/>
                                      </a:rPr>
                                      <m:t>𝐒</m:t>
                                    </m:r>
                                    <m:r>
                                      <a:rPr lang="pl-PL" sz="1400" b="1">
                                        <a:effectLst/>
                                      </a:rPr>
                                      <m:t>(</m:t>
                                    </m:r>
                                    <m:r>
                                      <a:rPr lang="en-US" sz="1400" b="1" i="1">
                                        <a:effectLst/>
                                      </a:rPr>
                                      <m:t>𝐧</m:t>
                                    </m:r>
                                    <m:r>
                                      <a:rPr lang="pl-PL" sz="1400" b="1">
                                        <a:effectLst/>
                                      </a:rPr>
                                      <m:t>)</m:t>
                                    </m:r>
                                  </m:sub>
                                </m:sSub>
                              </m:oMath>
                            </m:oMathPara>
                          </a14:m>
                          <a:endParaRPr lang="pl-PL" sz="1400" b="1">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14:m>
                            <m:oMathPara xmlns:m="http://schemas.openxmlformats.org/officeDocument/2006/math">
                              <m:oMathParaPr>
                                <m:jc m:val="centerGroup"/>
                              </m:oMathParaPr>
                              <m:oMath xmlns:m="http://schemas.openxmlformats.org/officeDocument/2006/math">
                                <m:sSub>
                                  <m:sSubPr>
                                    <m:ctrlPr>
                                      <a:rPr lang="pl-PL" sz="1400" b="1">
                                        <a:effectLst/>
                                      </a:rPr>
                                    </m:ctrlPr>
                                  </m:sSubPr>
                                  <m:e>
                                    <m:r>
                                      <a:rPr lang="en-US" sz="1400" b="1" i="1">
                                        <a:effectLst/>
                                      </a:rPr>
                                      <m:t>𝐑𝐈</m:t>
                                    </m:r>
                                  </m:e>
                                  <m:sub>
                                    <m:r>
                                      <a:rPr lang="en-US" sz="1400" b="1" i="1">
                                        <a:effectLst/>
                                      </a:rPr>
                                      <m:t>𝐒</m:t>
                                    </m:r>
                                    <m:r>
                                      <a:rPr lang="pl-PL" sz="1400" b="1">
                                        <a:effectLst/>
                                      </a:rPr>
                                      <m:t>(</m:t>
                                    </m:r>
                                    <m:r>
                                      <a:rPr lang="en-US" sz="1400" b="1" i="1">
                                        <a:effectLst/>
                                      </a:rPr>
                                      <m:t>𝐧</m:t>
                                    </m:r>
                                    <m:r>
                                      <a:rPr lang="pl-PL" sz="1400" b="1">
                                        <a:effectLst/>
                                      </a:rPr>
                                      <m:t>)</m:t>
                                    </m:r>
                                  </m:sub>
                                </m:sSub>
                              </m:oMath>
                            </m:oMathPara>
                          </a14:m>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2633466330"/>
                      </a:ext>
                    </a:extLst>
                  </a:tr>
                  <a:tr h="0">
                    <a:tc>
                      <a:txBody>
                        <a:bodyPr/>
                        <a:lstStyle/>
                        <a:p>
                          <a:pPr algn="ctr"/>
                          <a:r>
                            <a:rPr lang="en-US" sz="1400">
                              <a:effectLst/>
                              <a:latin typeface="Calibri" panose="020F0502020204030204" pitchFamily="34" charset="0"/>
                              <a:cs typeface="Calibri" panose="020F0502020204030204" pitchFamily="34" charset="0"/>
                            </a:rPr>
                            <a:t>S(1)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Admitting to work of employees not fully trained</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dirty="0">
                              <a:effectLst/>
                              <a:latin typeface="Calibri" panose="020F0502020204030204" pitchFamily="34" charset="0"/>
                              <a:cs typeface="Calibri" panose="020F0502020204030204" pitchFamily="34" charset="0"/>
                            </a:rPr>
                            <a:t>3</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965054087"/>
                      </a:ext>
                    </a:extLst>
                  </a:tr>
                  <a:tr h="0">
                    <a:tc>
                      <a:txBody>
                        <a:bodyPr/>
                        <a:lstStyle/>
                        <a:p>
                          <a:pPr algn="ctr"/>
                          <a:r>
                            <a:rPr lang="en-US" sz="1400">
                              <a:effectLst/>
                              <a:latin typeface="Calibri" panose="020F0502020204030204" pitchFamily="34" charset="0"/>
                              <a:cs typeface="Calibri" panose="020F0502020204030204" pitchFamily="34" charset="0"/>
                            </a:rPr>
                            <a:t>S(2)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Lack of knowledge of special cargo procedures</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268714205"/>
                      </a:ext>
                    </a:extLst>
                  </a:tr>
                  <a:tr h="0">
                    <a:tc>
                      <a:txBody>
                        <a:bodyPr/>
                        <a:lstStyle/>
                        <a:p>
                          <a:pPr algn="ctr"/>
                          <a:r>
                            <a:rPr lang="en-US" sz="1400">
                              <a:effectLst/>
                              <a:latin typeface="Calibri" panose="020F0502020204030204" pitchFamily="34" charset="0"/>
                              <a:cs typeface="Calibri" panose="020F0502020204030204" pitchFamily="34" charset="0"/>
                            </a:rPr>
                            <a:t>S(3)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Numerous overtime hours due to a shortage of personnel</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34932559"/>
                      </a:ext>
                    </a:extLst>
                  </a:tr>
                  <a:tr h="0">
                    <a:tc>
                      <a:txBody>
                        <a:bodyPr/>
                        <a:lstStyle/>
                        <a:p>
                          <a:pPr algn="ctr"/>
                          <a:r>
                            <a:rPr lang="en-US" sz="1400">
                              <a:effectLst/>
                              <a:latin typeface="Calibri" panose="020F0502020204030204" pitchFamily="34" charset="0"/>
                              <a:cs typeface="Calibri" panose="020F0502020204030204" pitchFamily="34" charset="0"/>
                            </a:rPr>
                            <a:t>S(4)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Lack of proper control of airline or state restrictions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937669170"/>
                      </a:ext>
                    </a:extLst>
                  </a:tr>
                  <a:tr h="0">
                    <a:tc>
                      <a:txBody>
                        <a:bodyPr/>
                        <a:lstStyle/>
                        <a:p>
                          <a:pPr algn="ctr"/>
                          <a:r>
                            <a:rPr lang="en-US" sz="1400">
                              <a:effectLst/>
                              <a:latin typeface="Calibri" panose="020F0502020204030204" pitchFamily="34" charset="0"/>
                              <a:cs typeface="Calibri" panose="020F0502020204030204" pitchFamily="34" charset="0"/>
                            </a:rPr>
                            <a:t>S(5)</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Incorrectly planned servicing of forklifts - in the use of a device that is not fully functional</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438414213"/>
                      </a:ext>
                    </a:extLst>
                  </a:tr>
                  <a:tr h="0">
                    <a:tc>
                      <a:txBody>
                        <a:bodyPr/>
                        <a:lstStyle/>
                        <a:p>
                          <a:pPr algn="ctr"/>
                          <a:r>
                            <a:rPr lang="en-US" sz="1400">
                              <a:effectLst/>
                              <a:latin typeface="Calibri" panose="020F0502020204030204" pitchFamily="34" charset="0"/>
                              <a:cs typeface="Calibri" panose="020F0502020204030204" pitchFamily="34" charset="0"/>
                            </a:rPr>
                            <a:t>S(6)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Lack of proper control of the securing of cargo with hazardous materials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301762455"/>
                      </a:ext>
                    </a:extLst>
                  </a:tr>
                  <a:tr h="0">
                    <a:tc>
                      <a:txBody>
                        <a:bodyPr/>
                        <a:lstStyle/>
                        <a:p>
                          <a:pPr algn="ctr"/>
                          <a:r>
                            <a:rPr lang="en-US" sz="1400">
                              <a:effectLst/>
                              <a:latin typeface="Calibri" panose="020F0502020204030204" pitchFamily="34" charset="0"/>
                              <a:cs typeface="Calibri" panose="020F0502020204030204" pitchFamily="34" charset="0"/>
                            </a:rPr>
                            <a:t>S(7)</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No current markings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194571606"/>
                      </a:ext>
                    </a:extLst>
                  </a:tr>
                  <a:tr h="0">
                    <a:tc>
                      <a:txBody>
                        <a:bodyPr/>
                        <a:lstStyle/>
                        <a:p>
                          <a:pPr algn="ctr"/>
                          <a:r>
                            <a:rPr lang="en-US" sz="1400">
                              <a:effectLst/>
                              <a:latin typeface="Calibri" panose="020F0502020204030204" pitchFamily="34" charset="0"/>
                              <a:cs typeface="Calibri" panose="020F0502020204030204" pitchFamily="34" charset="0"/>
                            </a:rPr>
                            <a:t>S(8)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Work under time pressure</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5</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10</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471954340"/>
                      </a:ext>
                    </a:extLst>
                  </a:tr>
                  <a:tr h="0">
                    <a:tc>
                      <a:txBody>
                        <a:bodyPr/>
                        <a:lstStyle/>
                        <a:p>
                          <a:pPr algn="ctr"/>
                          <a:r>
                            <a:rPr lang="en-US" sz="1400">
                              <a:effectLst/>
                              <a:latin typeface="Calibri" panose="020F0502020204030204" pitchFamily="34" charset="0"/>
                              <a:cs typeface="Calibri" panose="020F0502020204030204" pitchFamily="34" charset="0"/>
                            </a:rPr>
                            <a:t>S(9)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Handing over a new employee a non-standard task to be performed</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467416824"/>
                      </a:ext>
                    </a:extLst>
                  </a:tr>
                  <a:tr h="0">
                    <a:tc>
                      <a:txBody>
                        <a:bodyPr/>
                        <a:lstStyle/>
                        <a:p>
                          <a:pPr algn="ctr"/>
                          <a:r>
                            <a:rPr lang="en-US" sz="1400">
                              <a:effectLst/>
                              <a:latin typeface="Calibri" panose="020F0502020204030204" pitchFamily="34" charset="0"/>
                              <a:cs typeface="Calibri" panose="020F0502020204030204" pitchFamily="34" charset="0"/>
                            </a:rPr>
                            <a:t>S(10)</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Incorrect arrangement of the goods on the pallet</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635926630"/>
                      </a:ext>
                    </a:extLst>
                  </a:tr>
                  <a:tr h="0">
                    <a:tc>
                      <a:txBody>
                        <a:bodyPr/>
                        <a:lstStyle/>
                        <a:p>
                          <a:pPr algn="ctr"/>
                          <a:r>
                            <a:rPr lang="en-US" sz="1400">
                              <a:effectLst/>
                              <a:latin typeface="Calibri" panose="020F0502020204030204" pitchFamily="34" charset="0"/>
                              <a:cs typeface="Calibri" panose="020F0502020204030204" pitchFamily="34" charset="0"/>
                            </a:rPr>
                            <a:t>S(11)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Diversion of cargo to the wrong flight</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351940862"/>
                      </a:ext>
                    </a:extLst>
                  </a:tr>
                  <a:tr h="0">
                    <a:tc>
                      <a:txBody>
                        <a:bodyPr/>
                        <a:lstStyle/>
                        <a:p>
                          <a:pPr algn="ctr"/>
                          <a:r>
                            <a:rPr lang="en-US" sz="1400">
                              <a:effectLst/>
                              <a:latin typeface="Calibri" panose="020F0502020204030204" pitchFamily="34" charset="0"/>
                              <a:cs typeface="Calibri" panose="020F0502020204030204" pitchFamily="34" charset="0"/>
                            </a:rPr>
                            <a:t>S(12)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Fall of cargo during picking or handling</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dirty="0">
                              <a:effectLst/>
                              <a:latin typeface="Calibri" panose="020F0502020204030204" pitchFamily="34" charset="0"/>
                              <a:cs typeface="Calibri" panose="020F0502020204030204" pitchFamily="34" charset="0"/>
                            </a:rPr>
                            <a:t>4</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522179319"/>
                      </a:ext>
                    </a:extLst>
                  </a:tr>
                </a:tbl>
              </a:graphicData>
            </a:graphic>
          </p:graphicFrame>
        </mc:Choice>
        <mc:Fallback>
          <p:graphicFrame>
            <p:nvGraphicFramePr>
              <p:cNvPr id="2" name="Tabela 1">
                <a:extLst>
                  <a:ext uri="{FF2B5EF4-FFF2-40B4-BE49-F238E27FC236}">
                    <a16:creationId xmlns:a16="http://schemas.microsoft.com/office/drawing/2014/main" id="{B21561FD-602C-A2E2-7141-53371A75B335}"/>
                  </a:ext>
                </a:extLst>
              </p:cNvPr>
              <p:cNvGraphicFramePr>
                <a:graphicFrameLocks noGrp="1"/>
              </p:cNvGraphicFramePr>
              <p:nvPr>
                <p:extLst>
                  <p:ext uri="{D42A27DB-BD31-4B8C-83A1-F6EECF244321}">
                    <p14:modId xmlns:p14="http://schemas.microsoft.com/office/powerpoint/2010/main" val="1972256015"/>
                  </p:ext>
                </p:extLst>
              </p:nvPr>
            </p:nvGraphicFramePr>
            <p:xfrm>
              <a:off x="1012298" y="3522105"/>
              <a:ext cx="11046299" cy="2794191"/>
            </p:xfrm>
            <a:graphic>
              <a:graphicData uri="http://schemas.openxmlformats.org/drawingml/2006/table">
                <a:tbl>
                  <a:tblPr>
                    <a:tableStyleId>{5C22544A-7EE6-4342-B048-85BDC9FD1C3A}</a:tableStyleId>
                  </a:tblPr>
                  <a:tblGrid>
                    <a:gridCol w="1143754">
                      <a:extLst>
                        <a:ext uri="{9D8B030D-6E8A-4147-A177-3AD203B41FA5}">
                          <a16:colId xmlns:a16="http://schemas.microsoft.com/office/drawing/2014/main" val="3041349639"/>
                        </a:ext>
                      </a:extLst>
                    </a:gridCol>
                    <a:gridCol w="7560840">
                      <a:extLst>
                        <a:ext uri="{9D8B030D-6E8A-4147-A177-3AD203B41FA5}">
                          <a16:colId xmlns:a16="http://schemas.microsoft.com/office/drawing/2014/main" val="405211854"/>
                        </a:ext>
                      </a:extLst>
                    </a:gridCol>
                    <a:gridCol w="720080">
                      <a:extLst>
                        <a:ext uri="{9D8B030D-6E8A-4147-A177-3AD203B41FA5}">
                          <a16:colId xmlns:a16="http://schemas.microsoft.com/office/drawing/2014/main" val="55575509"/>
                        </a:ext>
                      </a:extLst>
                    </a:gridCol>
                    <a:gridCol w="792088">
                      <a:extLst>
                        <a:ext uri="{9D8B030D-6E8A-4147-A177-3AD203B41FA5}">
                          <a16:colId xmlns:a16="http://schemas.microsoft.com/office/drawing/2014/main" val="450460580"/>
                        </a:ext>
                      </a:extLst>
                    </a:gridCol>
                    <a:gridCol w="829537">
                      <a:extLst>
                        <a:ext uri="{9D8B030D-6E8A-4147-A177-3AD203B41FA5}">
                          <a16:colId xmlns:a16="http://schemas.microsoft.com/office/drawing/2014/main" val="3891289672"/>
                        </a:ext>
                      </a:extLst>
                    </a:gridCol>
                  </a:tblGrid>
                  <a:tr h="233871">
                    <a:tc>
                      <a:txBody>
                        <a:bodyPr/>
                        <a:lstStyle/>
                        <a:p>
                          <a:pPr algn="ctr"/>
                          <a:r>
                            <a:rPr lang="en-US" sz="1400" b="1" dirty="0">
                              <a:effectLst/>
                              <a:latin typeface="Calibri" panose="020F0502020204030204" pitchFamily="34" charset="0"/>
                              <a:cs typeface="Calibri" panose="020F0502020204030204" pitchFamily="34" charset="0"/>
                            </a:rPr>
                            <a:t>No scenario</a:t>
                          </a:r>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400" b="1" dirty="0">
                              <a:effectLst/>
                              <a:latin typeface="Calibri" panose="020F0502020204030204" pitchFamily="34" charset="0"/>
                              <a:cs typeface="Calibri" panose="020F0502020204030204" pitchFamily="34" charset="0"/>
                            </a:rPr>
                            <a:t>Description of scenario</a:t>
                          </a:r>
                          <a:endParaRPr lang="pl-PL" sz="14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endParaRPr lang="pl-PL"/>
                        </a:p>
                      </a:txBody>
                      <a:tcPr marL="6350" marR="6350" marT="0" marB="0">
                        <a:blipFill>
                          <a:blip r:embed="rId3"/>
                          <a:stretch>
                            <a:fillRect l="-1203509" t="-27778" r="-226316" b="-1177778"/>
                          </a:stretch>
                        </a:blipFill>
                      </a:tcPr>
                    </a:tc>
                    <a:tc>
                      <a:txBody>
                        <a:bodyPr/>
                        <a:lstStyle/>
                        <a:p>
                          <a:endParaRPr lang="pl-PL"/>
                        </a:p>
                      </a:txBody>
                      <a:tcPr marL="6350" marR="6350" marT="0" marB="0">
                        <a:blipFill>
                          <a:blip r:embed="rId3"/>
                          <a:stretch>
                            <a:fillRect l="-1179365" t="-27778" r="-104762" b="-1177778"/>
                          </a:stretch>
                        </a:blipFill>
                      </a:tcPr>
                    </a:tc>
                    <a:tc>
                      <a:txBody>
                        <a:bodyPr/>
                        <a:lstStyle/>
                        <a:p>
                          <a:endParaRPr lang="pl-PL"/>
                        </a:p>
                      </a:txBody>
                      <a:tcPr marL="6350" marR="6350" marT="0" marB="0">
                        <a:blipFill>
                          <a:blip r:embed="rId3"/>
                          <a:stretch>
                            <a:fillRect l="-1240000" t="-27778" r="-1538" b="-1177778"/>
                          </a:stretch>
                        </a:blipFill>
                      </a:tcPr>
                    </a:tc>
                    <a:extLst>
                      <a:ext uri="{0D108BD9-81ED-4DB2-BD59-A6C34878D82A}">
                        <a16:rowId xmlns:a16="http://schemas.microsoft.com/office/drawing/2014/main" val="2633466330"/>
                      </a:ext>
                    </a:extLst>
                  </a:tr>
                  <a:tr h="213360">
                    <a:tc>
                      <a:txBody>
                        <a:bodyPr/>
                        <a:lstStyle/>
                        <a:p>
                          <a:pPr algn="ctr"/>
                          <a:r>
                            <a:rPr lang="en-US" sz="1400">
                              <a:effectLst/>
                              <a:latin typeface="Calibri" panose="020F0502020204030204" pitchFamily="34" charset="0"/>
                              <a:cs typeface="Calibri" panose="020F0502020204030204" pitchFamily="34" charset="0"/>
                            </a:rPr>
                            <a:t>S(1)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Admitting to work of employees not fully trained</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dirty="0">
                              <a:effectLst/>
                              <a:latin typeface="Calibri" panose="020F0502020204030204" pitchFamily="34" charset="0"/>
                              <a:cs typeface="Calibri" panose="020F0502020204030204" pitchFamily="34" charset="0"/>
                            </a:rPr>
                            <a:t>3</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965054087"/>
                      </a:ext>
                    </a:extLst>
                  </a:tr>
                  <a:tr h="213360">
                    <a:tc>
                      <a:txBody>
                        <a:bodyPr/>
                        <a:lstStyle/>
                        <a:p>
                          <a:pPr algn="ctr"/>
                          <a:r>
                            <a:rPr lang="en-US" sz="1400">
                              <a:effectLst/>
                              <a:latin typeface="Calibri" panose="020F0502020204030204" pitchFamily="34" charset="0"/>
                              <a:cs typeface="Calibri" panose="020F0502020204030204" pitchFamily="34" charset="0"/>
                            </a:rPr>
                            <a:t>S(2)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Lack of knowledge of special cargo procedures</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268714205"/>
                      </a:ext>
                    </a:extLst>
                  </a:tr>
                  <a:tr h="213360">
                    <a:tc>
                      <a:txBody>
                        <a:bodyPr/>
                        <a:lstStyle/>
                        <a:p>
                          <a:pPr algn="ctr"/>
                          <a:r>
                            <a:rPr lang="en-US" sz="1400">
                              <a:effectLst/>
                              <a:latin typeface="Calibri" panose="020F0502020204030204" pitchFamily="34" charset="0"/>
                              <a:cs typeface="Calibri" panose="020F0502020204030204" pitchFamily="34" charset="0"/>
                            </a:rPr>
                            <a:t>S(3)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Numerous overtime hours due to a shortage of personnel</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34932559"/>
                      </a:ext>
                    </a:extLst>
                  </a:tr>
                  <a:tr h="213360">
                    <a:tc>
                      <a:txBody>
                        <a:bodyPr/>
                        <a:lstStyle/>
                        <a:p>
                          <a:pPr algn="ctr"/>
                          <a:r>
                            <a:rPr lang="en-US" sz="1400">
                              <a:effectLst/>
                              <a:latin typeface="Calibri" panose="020F0502020204030204" pitchFamily="34" charset="0"/>
                              <a:cs typeface="Calibri" panose="020F0502020204030204" pitchFamily="34" charset="0"/>
                            </a:rPr>
                            <a:t>S(4)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Lack of proper control of airline or state restrictions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937669170"/>
                      </a:ext>
                    </a:extLst>
                  </a:tr>
                  <a:tr h="213360">
                    <a:tc>
                      <a:txBody>
                        <a:bodyPr/>
                        <a:lstStyle/>
                        <a:p>
                          <a:pPr algn="ctr"/>
                          <a:r>
                            <a:rPr lang="en-US" sz="1400">
                              <a:effectLst/>
                              <a:latin typeface="Calibri" panose="020F0502020204030204" pitchFamily="34" charset="0"/>
                              <a:cs typeface="Calibri" panose="020F0502020204030204" pitchFamily="34" charset="0"/>
                            </a:rPr>
                            <a:t>S(5)</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Incorrectly planned servicing of forklifts - in the use of a device that is not fully functional</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438414213"/>
                      </a:ext>
                    </a:extLst>
                  </a:tr>
                  <a:tr h="213360">
                    <a:tc>
                      <a:txBody>
                        <a:bodyPr/>
                        <a:lstStyle/>
                        <a:p>
                          <a:pPr algn="ctr"/>
                          <a:r>
                            <a:rPr lang="en-US" sz="1400">
                              <a:effectLst/>
                              <a:latin typeface="Calibri" panose="020F0502020204030204" pitchFamily="34" charset="0"/>
                              <a:cs typeface="Calibri" panose="020F0502020204030204" pitchFamily="34" charset="0"/>
                            </a:rPr>
                            <a:t>S(6)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Lack of proper control of the securing of cargo with hazardous materials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301762455"/>
                      </a:ext>
                    </a:extLst>
                  </a:tr>
                  <a:tr h="213360">
                    <a:tc>
                      <a:txBody>
                        <a:bodyPr/>
                        <a:lstStyle/>
                        <a:p>
                          <a:pPr algn="ctr"/>
                          <a:r>
                            <a:rPr lang="en-US" sz="1400">
                              <a:effectLst/>
                              <a:latin typeface="Calibri" panose="020F0502020204030204" pitchFamily="34" charset="0"/>
                              <a:cs typeface="Calibri" panose="020F0502020204030204" pitchFamily="34" charset="0"/>
                            </a:rPr>
                            <a:t>S(7)</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No current markings</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4</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194571606"/>
                      </a:ext>
                    </a:extLst>
                  </a:tr>
                  <a:tr h="213360">
                    <a:tc>
                      <a:txBody>
                        <a:bodyPr/>
                        <a:lstStyle/>
                        <a:p>
                          <a:pPr algn="ctr"/>
                          <a:r>
                            <a:rPr lang="en-US" sz="1400">
                              <a:effectLst/>
                              <a:latin typeface="Calibri" panose="020F0502020204030204" pitchFamily="34" charset="0"/>
                              <a:cs typeface="Calibri" panose="020F0502020204030204" pitchFamily="34" charset="0"/>
                            </a:rPr>
                            <a:t>S(8)</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dirty="0">
                              <a:effectLst/>
                              <a:latin typeface="Calibri" panose="020F0502020204030204" pitchFamily="34" charset="0"/>
                              <a:cs typeface="Calibri" panose="020F0502020204030204" pitchFamily="34" charset="0"/>
                            </a:rPr>
                            <a:t>Work under time pressure</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5</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10</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471954340"/>
                      </a:ext>
                    </a:extLst>
                  </a:tr>
                  <a:tr h="213360">
                    <a:tc>
                      <a:txBody>
                        <a:bodyPr/>
                        <a:lstStyle/>
                        <a:p>
                          <a:pPr algn="ctr"/>
                          <a:r>
                            <a:rPr lang="en-US" sz="1400">
                              <a:effectLst/>
                              <a:latin typeface="Calibri" panose="020F0502020204030204" pitchFamily="34" charset="0"/>
                              <a:cs typeface="Calibri" panose="020F0502020204030204" pitchFamily="34" charset="0"/>
                            </a:rPr>
                            <a:t>S(9)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Handing over a new employee a non-standard task to be performed</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467416824"/>
                      </a:ext>
                    </a:extLst>
                  </a:tr>
                  <a:tr h="213360">
                    <a:tc>
                      <a:txBody>
                        <a:bodyPr/>
                        <a:lstStyle/>
                        <a:p>
                          <a:pPr algn="ctr"/>
                          <a:r>
                            <a:rPr lang="en-US" sz="1400">
                              <a:effectLst/>
                              <a:latin typeface="Calibri" panose="020F0502020204030204" pitchFamily="34" charset="0"/>
                              <a:cs typeface="Calibri" panose="020F0502020204030204" pitchFamily="34" charset="0"/>
                            </a:rPr>
                            <a:t>S(10)</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Incorrect arrangement of the goods on the pallet</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6</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635926630"/>
                      </a:ext>
                    </a:extLst>
                  </a:tr>
                  <a:tr h="213360">
                    <a:tc>
                      <a:txBody>
                        <a:bodyPr/>
                        <a:lstStyle/>
                        <a:p>
                          <a:pPr algn="ctr"/>
                          <a:r>
                            <a:rPr lang="en-US" sz="1400">
                              <a:effectLst/>
                              <a:latin typeface="Calibri" panose="020F0502020204030204" pitchFamily="34" charset="0"/>
                              <a:cs typeface="Calibri" panose="020F0502020204030204" pitchFamily="34" charset="0"/>
                            </a:rPr>
                            <a:t>S(11)</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Diversion of cargo to the wrong flight</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3</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9</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1351940862"/>
                      </a:ext>
                    </a:extLst>
                  </a:tr>
                  <a:tr h="213360">
                    <a:tc>
                      <a:txBody>
                        <a:bodyPr/>
                        <a:lstStyle/>
                        <a:p>
                          <a:pPr algn="ctr"/>
                          <a:r>
                            <a:rPr lang="en-US" sz="1400">
                              <a:effectLst/>
                              <a:latin typeface="Calibri" panose="020F0502020204030204" pitchFamily="34" charset="0"/>
                              <a:cs typeface="Calibri" panose="020F0502020204030204" pitchFamily="34" charset="0"/>
                            </a:rPr>
                            <a:t>S(12)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l"/>
                          <a:r>
                            <a:rPr lang="en-US" sz="1400">
                              <a:effectLst/>
                              <a:latin typeface="Calibri" panose="020F0502020204030204" pitchFamily="34" charset="0"/>
                              <a:cs typeface="Calibri" panose="020F0502020204030204" pitchFamily="34" charset="0"/>
                            </a:rPr>
                            <a:t>Fall of cargo during picking or handling</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a:effectLst/>
                              <a:latin typeface="Calibri" panose="020F0502020204030204" pitchFamily="34" charset="0"/>
                              <a:cs typeface="Calibri" panose="020F0502020204030204" pitchFamily="34" charset="0"/>
                            </a:rPr>
                            <a:t>2</a:t>
                          </a:r>
                          <a:endParaRPr lang="pl-PL" sz="14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400" dirty="0">
                              <a:effectLst/>
                              <a:latin typeface="Calibri" panose="020F0502020204030204" pitchFamily="34" charset="0"/>
                              <a:cs typeface="Calibri" panose="020F0502020204030204" pitchFamily="34" charset="0"/>
                            </a:rPr>
                            <a:t>4</a:t>
                          </a:r>
                          <a:endParaRPr lang="pl-PL" sz="14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522179319"/>
                      </a:ext>
                    </a:extLst>
                  </a:tr>
                </a:tbl>
              </a:graphicData>
            </a:graphic>
          </p:graphicFrame>
        </mc:Fallback>
      </mc:AlternateContent>
      <p:pic>
        <p:nvPicPr>
          <p:cNvPr id="15" name="Obraz 14">
            <a:extLst>
              <a:ext uri="{FF2B5EF4-FFF2-40B4-BE49-F238E27FC236}">
                <a16:creationId xmlns:a16="http://schemas.microsoft.com/office/drawing/2014/main" id="{A7E7A623-A31E-4E62-B5CF-0F7B9CCA92F2}"/>
              </a:ext>
            </a:extLst>
          </p:cNvPr>
          <p:cNvPicPr>
            <a:picLocks noChangeAspect="1"/>
          </p:cNvPicPr>
          <p:nvPr/>
        </p:nvPicPr>
        <p:blipFill>
          <a:blip r:embed="rId4"/>
          <a:stretch>
            <a:fillRect/>
          </a:stretch>
        </p:blipFill>
        <p:spPr>
          <a:xfrm>
            <a:off x="2962407" y="1617433"/>
            <a:ext cx="8217295" cy="1904672"/>
          </a:xfrm>
          <a:prstGeom prst="rect">
            <a:avLst/>
          </a:prstGeom>
        </p:spPr>
      </p:pic>
      <p:sp>
        <p:nvSpPr>
          <p:cNvPr id="16" name="pole tekstowe 15">
            <a:extLst>
              <a:ext uri="{FF2B5EF4-FFF2-40B4-BE49-F238E27FC236}">
                <a16:creationId xmlns:a16="http://schemas.microsoft.com/office/drawing/2014/main" id="{D628A873-B653-92EE-0754-26BF0097FA5E}"/>
              </a:ext>
            </a:extLst>
          </p:cNvPr>
          <p:cNvSpPr txBox="1"/>
          <p:nvPr/>
        </p:nvSpPr>
        <p:spPr>
          <a:xfrm>
            <a:off x="4580155" y="1340768"/>
            <a:ext cx="6097656" cy="307777"/>
          </a:xfrm>
          <a:prstGeom prst="rect">
            <a:avLst/>
          </a:prstGeom>
          <a:noFill/>
        </p:spPr>
        <p:txBody>
          <a:bodyPr wrap="square">
            <a:spAutoFit/>
          </a:bodyPr>
          <a:lstStyle/>
          <a:p>
            <a:r>
              <a:rPr lang="en-US" sz="1400" b="1" dirty="0">
                <a:effectLst/>
                <a:latin typeface="Calibri" panose="020F0502020204030204" pitchFamily="34" charset="0"/>
                <a:ea typeface="PMingLiU" panose="02020500000000000000" pitchFamily="18" charset="-120"/>
                <a:cs typeface="Calibri" panose="020F0502020204030204" pitchFamily="34" charset="0"/>
              </a:rPr>
              <a:t>Classification of scenarios according to the HFACS framework</a:t>
            </a:r>
            <a:r>
              <a:rPr lang="pl-PL" sz="1400" dirty="0">
                <a:effectLst/>
                <a:latin typeface="Calibri" panose="020F0502020204030204" pitchFamily="34" charset="0"/>
                <a:cs typeface="Calibri" panose="020F0502020204030204" pitchFamily="34" charset="0"/>
              </a:rPr>
              <a:t> </a:t>
            </a:r>
            <a:endParaRPr lang="pl-PL"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753746"/>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Results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9C4CDEA6-8B9E-1CD2-DC32-84A9CD176729}"/>
              </a:ext>
            </a:extLst>
          </p:cNvPr>
          <p:cNvSpPr txBox="1">
            <a:spLocks/>
          </p:cNvSpPr>
          <p:nvPr/>
        </p:nvSpPr>
        <p:spPr bwMode="auto">
          <a:xfrm>
            <a:off x="1017981" y="2027887"/>
            <a:ext cx="10766651" cy="9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dirty="0"/>
              <a:t>Based on the risk analysis, a risk evaluation matrix was created, which allows for prioritizing the implemented changes related to reducing the level of risk.</a:t>
            </a:r>
            <a:endParaRPr lang="en-US" sz="1600" kern="0" dirty="0">
              <a:cs typeface="Calibri" panose="020F0502020204030204" pitchFamily="34" charset="0"/>
            </a:endParaRPr>
          </a:p>
        </p:txBody>
      </p:sp>
      <p:pic>
        <p:nvPicPr>
          <p:cNvPr id="13" name="Obraz 12">
            <a:extLst>
              <a:ext uri="{FF2B5EF4-FFF2-40B4-BE49-F238E27FC236}">
                <a16:creationId xmlns:a16="http://schemas.microsoft.com/office/drawing/2014/main" id="{0FC86131-EDA9-E889-C0AF-CFB502FF3F69}"/>
              </a:ext>
            </a:extLst>
          </p:cNvPr>
          <p:cNvPicPr>
            <a:picLocks noChangeAspect="1"/>
          </p:cNvPicPr>
          <p:nvPr/>
        </p:nvPicPr>
        <p:blipFill>
          <a:blip r:embed="rId3"/>
          <a:stretch>
            <a:fillRect/>
          </a:stretch>
        </p:blipFill>
        <p:spPr>
          <a:xfrm>
            <a:off x="2373805" y="2780928"/>
            <a:ext cx="7444390" cy="2590492"/>
          </a:xfrm>
          <a:prstGeom prst="rect">
            <a:avLst/>
          </a:prstGeom>
        </p:spPr>
      </p:pic>
    </p:spTree>
    <p:extLst>
      <p:ext uri="{BB962C8B-B14F-4D97-AF65-F5344CB8AC3E}">
        <p14:creationId xmlns:p14="http://schemas.microsoft.com/office/powerpoint/2010/main" val="3551024549"/>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Results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9C4CDEA6-8B9E-1CD2-DC32-84A9CD176729}"/>
              </a:ext>
            </a:extLst>
          </p:cNvPr>
          <p:cNvSpPr txBox="1">
            <a:spLocks/>
          </p:cNvSpPr>
          <p:nvPr/>
        </p:nvSpPr>
        <p:spPr bwMode="auto">
          <a:xfrm>
            <a:off x="1017981" y="2027887"/>
            <a:ext cx="10766651" cy="9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dirty="0"/>
              <a:t>Due to the high turnover rate of employees responsible for handling CARGO loads in the examined warehouse, it is necessary to implement training tools that will allow you to effectively acquire the required theoretical knowledge and practical skills in a relatively short time.</a:t>
            </a:r>
          </a:p>
          <a:p>
            <a:pPr marL="0" indent="0">
              <a:buFontTx/>
              <a:buNone/>
            </a:pPr>
            <a:r>
              <a:rPr lang="en-US" sz="2000" dirty="0"/>
              <a:t>There is a need to </a:t>
            </a:r>
            <a:r>
              <a:rPr lang="en-US" sz="2000" b="1" dirty="0"/>
              <a:t>implement active forms of employee training</a:t>
            </a:r>
            <a:r>
              <a:rPr lang="en-US" sz="2000" dirty="0"/>
              <a:t>, which allow them to acquire the required skills in a shorter time and more effectively than in the case of traditional training. One of such solutions is the </a:t>
            </a:r>
            <a:r>
              <a:rPr lang="en-US" sz="2000" b="1" dirty="0"/>
              <a:t>use of virtual reality technology </a:t>
            </a:r>
            <a:r>
              <a:rPr lang="en-US" sz="2000" dirty="0"/>
              <a:t>both in the process of training new employees and in improving the skills of employees with extensive experience.</a:t>
            </a:r>
          </a:p>
          <a:p>
            <a:pPr marL="0" indent="0">
              <a:buFontTx/>
              <a:buNone/>
            </a:pPr>
            <a:r>
              <a:rPr lang="en-US" sz="2000" dirty="0"/>
              <a:t>In the case of experienced employees, </a:t>
            </a:r>
            <a:r>
              <a:rPr lang="en-US" sz="2000" b="1" dirty="0"/>
              <a:t>training programs should be focused on improving selected skills related to the response to non-standard or random events</a:t>
            </a:r>
            <a:r>
              <a:rPr lang="en-US" sz="2000" dirty="0"/>
              <a:t>. Their mapping in virtual reality will allow the trainee to get used to the emotions accompanying a given situation.</a:t>
            </a:r>
          </a:p>
          <a:p>
            <a:pPr marL="0" indent="0">
              <a:buNone/>
            </a:pPr>
            <a:r>
              <a:rPr lang="en-US" sz="2000" kern="0" dirty="0">
                <a:cs typeface="Calibri" panose="020F0502020204030204" pitchFamily="34" charset="0"/>
              </a:rPr>
              <a:t>In the EU co-financed project, research is conducted to develop training scenarios implemented in a virtual reality environment that will meet the needs of warehouse operators at airports. </a:t>
            </a:r>
            <a:r>
              <a:rPr lang="en-US" sz="2000" dirty="0"/>
              <a:t> </a:t>
            </a:r>
          </a:p>
          <a:p>
            <a:pPr marL="0" indent="0">
              <a:buFontTx/>
              <a:buNone/>
            </a:pPr>
            <a:endParaRPr lang="en-US" sz="2000" kern="0" dirty="0">
              <a:cs typeface="Calibri" panose="020F0502020204030204" pitchFamily="34" charset="0"/>
            </a:endParaRPr>
          </a:p>
        </p:txBody>
      </p:sp>
    </p:spTree>
    <p:extLst>
      <p:ext uri="{BB962C8B-B14F-4D97-AF65-F5344CB8AC3E}">
        <p14:creationId xmlns:p14="http://schemas.microsoft.com/office/powerpoint/2010/main" val="633585155"/>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Conclusion</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9C4CDEA6-8B9E-1CD2-DC32-84A9CD176729}"/>
              </a:ext>
            </a:extLst>
          </p:cNvPr>
          <p:cNvSpPr txBox="1">
            <a:spLocks/>
          </p:cNvSpPr>
          <p:nvPr/>
        </p:nvSpPr>
        <p:spPr bwMode="auto">
          <a:xfrm>
            <a:off x="1017981" y="2027887"/>
            <a:ext cx="10766651" cy="9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kern="0" dirty="0">
                <a:cs typeface="Calibri" panose="020F0502020204030204" pitchFamily="34" charset="0"/>
              </a:rPr>
              <a:t>The studies carried out on the risk assessment related to the handling of cargo in a selected airport prove that the cause of many adverse events is employees' lack of knowledge and skills. </a:t>
            </a:r>
          </a:p>
          <a:p>
            <a:pPr marL="0" indent="0">
              <a:buFontTx/>
              <a:buNone/>
            </a:pPr>
            <a:r>
              <a:rPr lang="en-US" sz="2000" kern="0" dirty="0">
                <a:cs typeface="Calibri" panose="020F0502020204030204" pitchFamily="34" charset="0"/>
              </a:rPr>
              <a:t>Inference based on the results of the risk assessment showed that most adverse events occur due to a lack of knowledge and skills that can be acquired through properly prepared training.</a:t>
            </a:r>
          </a:p>
          <a:p>
            <a:pPr marL="0" indent="0">
              <a:buFontTx/>
              <a:buNone/>
            </a:pPr>
            <a:r>
              <a:rPr lang="en-US" sz="2000" kern="0" dirty="0">
                <a:cs typeface="Calibri" panose="020F0502020204030204" pitchFamily="34" charset="0"/>
              </a:rPr>
              <a:t>In the project "The use of a virtual reality environment in the training system of handling employees in the field of handling goods transported by air", research is conducted to develop training scenarios implemented in a virtual reality environment that will meet the needs of warehouse operators at airports. </a:t>
            </a:r>
          </a:p>
          <a:p>
            <a:pPr marL="0" indent="0">
              <a:buFontTx/>
              <a:buNone/>
            </a:pPr>
            <a:r>
              <a:rPr lang="en-US" sz="2000" kern="0" dirty="0">
                <a:cs typeface="Calibri" panose="020F0502020204030204" pitchFamily="34" charset="0"/>
              </a:rPr>
              <a:t>The use of the HFACS framework additionally allowed researchers to focus their attention of researchers primarily on events, the risk of which may be limited by an appropriately selected training system.</a:t>
            </a:r>
          </a:p>
          <a:p>
            <a:pPr marL="0" indent="0">
              <a:buFontTx/>
              <a:buNone/>
            </a:pPr>
            <a:endParaRPr lang="en-US" sz="2000" kern="0" dirty="0">
              <a:cs typeface="Calibri" panose="020F0502020204030204" pitchFamily="34" charset="0"/>
            </a:endParaRPr>
          </a:p>
        </p:txBody>
      </p:sp>
    </p:spTree>
    <p:extLst>
      <p:ext uri="{BB962C8B-B14F-4D97-AF65-F5344CB8AC3E}">
        <p14:creationId xmlns:p14="http://schemas.microsoft.com/office/powerpoint/2010/main" val="457263019"/>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2">
            <a:extLst>
              <a:ext uri="{FF2B5EF4-FFF2-40B4-BE49-F238E27FC236}">
                <a16:creationId xmlns:a16="http://schemas.microsoft.com/office/drawing/2014/main" id="{DE836042-0957-81E6-4FAD-FF75F9E97109}"/>
              </a:ext>
            </a:extLst>
          </p:cNvPr>
          <p:cNvSpPr>
            <a:spLocks noGrp="1"/>
          </p:cNvSpPr>
          <p:nvPr>
            <p:ph type="body" idx="11"/>
          </p:nvPr>
        </p:nvSpPr>
        <p:spPr>
          <a:xfrm>
            <a:off x="1847527" y="2060848"/>
            <a:ext cx="10176540" cy="1477462"/>
          </a:xfrm>
        </p:spPr>
        <p:txBody>
          <a:bodyPr/>
          <a:lstStyle/>
          <a:p>
            <a:pPr algn="ctr"/>
            <a:r>
              <a:rPr lang="pl-PL" sz="3600" dirty="0" err="1">
                <a:cs typeface="Calibri" panose="020F0502020204030204" pitchFamily="34" charset="0"/>
              </a:rPr>
              <a:t>An</a:t>
            </a:r>
            <a:r>
              <a:rPr lang="pl-PL" sz="3600" dirty="0">
                <a:cs typeface="Calibri" panose="020F0502020204030204" pitchFamily="34" charset="0"/>
              </a:rPr>
              <a:t> </a:t>
            </a:r>
            <a:r>
              <a:rPr lang="pl-PL" sz="3600" dirty="0" err="1">
                <a:cs typeface="Calibri" panose="020F0502020204030204" pitchFamily="34" charset="0"/>
              </a:rPr>
              <a:t>innovative</a:t>
            </a:r>
            <a:r>
              <a:rPr lang="pl-PL" sz="3600" dirty="0">
                <a:cs typeface="Calibri" panose="020F0502020204030204" pitchFamily="34" charset="0"/>
              </a:rPr>
              <a:t> system for </a:t>
            </a:r>
            <a:r>
              <a:rPr lang="pl-PL" sz="3600" dirty="0" err="1">
                <a:cs typeface="Calibri" panose="020F0502020204030204" pitchFamily="34" charset="0"/>
              </a:rPr>
              <a:t>predictive</a:t>
            </a:r>
            <a:r>
              <a:rPr lang="pl-PL" sz="3600" dirty="0">
                <a:cs typeface="Calibri" panose="020F0502020204030204" pitchFamily="34" charset="0"/>
              </a:rPr>
              <a:t> </a:t>
            </a:r>
            <a:r>
              <a:rPr lang="pl-PL" sz="3600" dirty="0" err="1">
                <a:cs typeface="Calibri" panose="020F0502020204030204" pitchFamily="34" charset="0"/>
              </a:rPr>
              <a:t>operation</a:t>
            </a:r>
            <a:r>
              <a:rPr lang="pl-PL" sz="3600" dirty="0">
                <a:cs typeface="Calibri" panose="020F0502020204030204" pitchFamily="34" charset="0"/>
              </a:rPr>
              <a:t> of the </a:t>
            </a:r>
            <a:r>
              <a:rPr lang="pl-PL" sz="3600" dirty="0" err="1">
                <a:cs typeface="Calibri" panose="020F0502020204030204" pitchFamily="34" charset="0"/>
              </a:rPr>
              <a:t>locomotive</a:t>
            </a:r>
            <a:r>
              <a:rPr lang="pl-PL" sz="3600" dirty="0">
                <a:cs typeface="Calibri" panose="020F0502020204030204" pitchFamily="34" charset="0"/>
              </a:rPr>
              <a:t>-environment system </a:t>
            </a:r>
            <a:r>
              <a:rPr lang="pl-PL" sz="3600" dirty="0" err="1">
                <a:cs typeface="Calibri" panose="020F0502020204030204" pitchFamily="34" charset="0"/>
              </a:rPr>
              <a:t>using</a:t>
            </a:r>
            <a:r>
              <a:rPr lang="pl-PL" sz="3600" dirty="0">
                <a:cs typeface="Calibri" panose="020F0502020204030204" pitchFamily="34" charset="0"/>
              </a:rPr>
              <a:t> </a:t>
            </a:r>
            <a:r>
              <a:rPr lang="pl-PL" sz="3600" dirty="0" err="1">
                <a:cs typeface="Calibri" panose="020F0502020204030204" pitchFamily="34" charset="0"/>
              </a:rPr>
              <a:t>augmented</a:t>
            </a:r>
            <a:r>
              <a:rPr lang="pl-PL" sz="3600" dirty="0">
                <a:cs typeface="Calibri" panose="020F0502020204030204" pitchFamily="34" charset="0"/>
              </a:rPr>
              <a:t> </a:t>
            </a:r>
            <a:r>
              <a:rPr lang="pl-PL" sz="3600" dirty="0" err="1">
                <a:cs typeface="Calibri" panose="020F0502020204030204" pitchFamily="34" charset="0"/>
              </a:rPr>
              <a:t>reality</a:t>
            </a:r>
            <a:r>
              <a:rPr lang="pl-PL" sz="3600" dirty="0">
                <a:cs typeface="Calibri" panose="020F0502020204030204" pitchFamily="34" charset="0"/>
              </a:rPr>
              <a:t> </a:t>
            </a:r>
            <a:r>
              <a:rPr lang="pl-PL" sz="3600" dirty="0" err="1">
                <a:cs typeface="Calibri" panose="020F0502020204030204" pitchFamily="34" charset="0"/>
              </a:rPr>
              <a:t>technology</a:t>
            </a:r>
            <a:endParaRPr lang="pl-PL" sz="3600" dirty="0">
              <a:cs typeface="Calibri" panose="020F0502020204030204" pitchFamily="34" charset="0"/>
            </a:endParaRPr>
          </a:p>
        </p:txBody>
      </p:sp>
      <p:sp>
        <p:nvSpPr>
          <p:cNvPr id="5" name="pole tekstowe 4">
            <a:extLst>
              <a:ext uri="{FF2B5EF4-FFF2-40B4-BE49-F238E27FC236}">
                <a16:creationId xmlns:a16="http://schemas.microsoft.com/office/drawing/2014/main" id="{9479997E-B4A1-1BD2-6636-A5B0DAF450A0}"/>
              </a:ext>
            </a:extLst>
          </p:cNvPr>
          <p:cNvSpPr txBox="1"/>
          <p:nvPr/>
        </p:nvSpPr>
        <p:spPr>
          <a:xfrm>
            <a:off x="1775520" y="3671370"/>
            <a:ext cx="10369152" cy="646331"/>
          </a:xfrm>
          <a:prstGeom prst="rect">
            <a:avLst/>
          </a:prstGeom>
          <a:noFill/>
        </p:spPr>
        <p:txBody>
          <a:bodyPr wrap="square">
            <a:spAutoFit/>
          </a:bodyPr>
          <a:lstStyle/>
          <a:p>
            <a:pPr algn="ctr"/>
            <a:r>
              <a:rPr lang="pl-PL" dirty="0">
                <a:latin typeface="Calibri" panose="020F0502020204030204" pitchFamily="34" charset="0"/>
                <a:cs typeface="Calibri" panose="020F0502020204030204" pitchFamily="34" charset="0"/>
              </a:rPr>
              <a:t>Innowacyjny system predykcyjnej eksploatacji układu lokomotywa-otoczenie z wykorzystaniem technologii rozszerzonej rzeczywistości</a:t>
            </a:r>
          </a:p>
        </p:txBody>
      </p:sp>
      <p:sp>
        <p:nvSpPr>
          <p:cNvPr id="7" name="pole tekstowe 6">
            <a:extLst>
              <a:ext uri="{FF2B5EF4-FFF2-40B4-BE49-F238E27FC236}">
                <a16:creationId xmlns:a16="http://schemas.microsoft.com/office/drawing/2014/main" id="{5AF469B9-BB79-4856-6302-4C83857EB4F6}"/>
              </a:ext>
            </a:extLst>
          </p:cNvPr>
          <p:cNvSpPr txBox="1"/>
          <p:nvPr/>
        </p:nvSpPr>
        <p:spPr>
          <a:xfrm>
            <a:off x="1847528"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a:t>
            </a:r>
            <a:r>
              <a:rPr lang="pl-PL" sz="900" b="1" dirty="0"/>
              <a:t>„Innowacyjny system predykcyjnej eksploatacji układu lokomotywa-otoczenie z wykorzystaniem technologii rozszerzonej rzeczywistoścį</a:t>
            </a:r>
            <a:r>
              <a:rPr lang="pl-PL" sz="900" b="1" dirty="0">
                <a:effectLst/>
                <a:latin typeface="Arial" panose="020B0604020202020204" pitchFamily="34" charset="0"/>
              </a:rPr>
              <a:t>”</a:t>
            </a:r>
          </a:p>
          <a:p>
            <a:pPr algn="ctr"/>
            <a:r>
              <a:rPr lang="pl-PL" sz="900" b="1" dirty="0"/>
              <a:t>Project: „</a:t>
            </a:r>
            <a:r>
              <a:rPr lang="pl-PL" sz="900" b="1" dirty="0" err="1"/>
              <a:t>An</a:t>
            </a:r>
            <a:r>
              <a:rPr lang="pl-PL" sz="900" b="1" dirty="0"/>
              <a:t> </a:t>
            </a:r>
            <a:r>
              <a:rPr lang="pl-PL" sz="900" b="1" dirty="0" err="1"/>
              <a:t>innovative</a:t>
            </a:r>
            <a:r>
              <a:rPr lang="pl-PL" sz="900" b="1" dirty="0"/>
              <a:t> system for </a:t>
            </a:r>
            <a:r>
              <a:rPr lang="pl-PL" sz="900" b="1" dirty="0" err="1"/>
              <a:t>predictive</a:t>
            </a:r>
            <a:r>
              <a:rPr lang="pl-PL" sz="900" b="1" dirty="0"/>
              <a:t> </a:t>
            </a:r>
            <a:r>
              <a:rPr lang="pl-PL" sz="900" b="1" dirty="0" err="1"/>
              <a:t>operation</a:t>
            </a:r>
            <a:r>
              <a:rPr lang="pl-PL" sz="900" b="1" dirty="0"/>
              <a:t> of the </a:t>
            </a:r>
            <a:r>
              <a:rPr lang="pl-PL" sz="900" b="1" dirty="0" err="1"/>
              <a:t>locomotive</a:t>
            </a:r>
            <a:r>
              <a:rPr lang="pl-PL" sz="900" b="1" dirty="0"/>
              <a:t>-environment system </a:t>
            </a:r>
            <a:r>
              <a:rPr lang="pl-PL" sz="900" b="1" dirty="0" err="1"/>
              <a:t>using</a:t>
            </a:r>
            <a:r>
              <a:rPr lang="pl-PL" sz="900" b="1" dirty="0"/>
              <a:t> </a:t>
            </a:r>
            <a:r>
              <a:rPr lang="pl-PL" sz="900" b="1" dirty="0" err="1"/>
              <a:t>augmented</a:t>
            </a:r>
            <a:r>
              <a:rPr lang="pl-PL" sz="900" b="1" dirty="0"/>
              <a:t> </a:t>
            </a:r>
            <a:r>
              <a:rPr lang="pl-PL" sz="900" b="1" dirty="0" err="1"/>
              <a:t>reality</a:t>
            </a:r>
            <a:r>
              <a:rPr lang="pl-PL" sz="900" b="1" dirty="0"/>
              <a:t> </a:t>
            </a:r>
            <a:r>
              <a:rPr lang="pl-PL" sz="900" b="1" dirty="0" err="1"/>
              <a:t>technology</a:t>
            </a:r>
            <a:r>
              <a:rPr lang="pl-PL" sz="900" b="1" dirty="0"/>
              <a:t>”</a:t>
            </a:r>
            <a:br>
              <a:rPr lang="pl-PL" sz="900" b="1" dirty="0">
                <a:effectLst/>
                <a:latin typeface="Arial" panose="020B0604020202020204" pitchFamily="34" charset="0"/>
              </a:rPr>
            </a:br>
            <a:r>
              <a:rPr lang="pl-PL" sz="900" b="1" dirty="0"/>
              <a:t>POIR.01.01.01-00-0158/21</a:t>
            </a:r>
            <a:endParaRPr lang="pl-PL" sz="2000" dirty="0"/>
          </a:p>
        </p:txBody>
      </p:sp>
      <p:pic>
        <p:nvPicPr>
          <p:cNvPr id="8" name="Obraz 7">
            <a:extLst>
              <a:ext uri="{FF2B5EF4-FFF2-40B4-BE49-F238E27FC236}">
                <a16:creationId xmlns:a16="http://schemas.microsoft.com/office/drawing/2014/main" id="{61EC5907-24B2-1BC9-B201-7560AC77D6AF}"/>
              </a:ext>
            </a:extLst>
          </p:cNvPr>
          <p:cNvPicPr>
            <a:picLocks noChangeAspect="1"/>
          </p:cNvPicPr>
          <p:nvPr/>
        </p:nvPicPr>
        <p:blipFill>
          <a:blip r:embed="rId2"/>
          <a:stretch>
            <a:fillRect/>
          </a:stretch>
        </p:blipFill>
        <p:spPr>
          <a:xfrm>
            <a:off x="2867980" y="0"/>
            <a:ext cx="8184232" cy="1116504"/>
          </a:xfrm>
          <a:prstGeom prst="rect">
            <a:avLst/>
          </a:prstGeom>
        </p:spPr>
      </p:pic>
      <p:sp>
        <p:nvSpPr>
          <p:cNvPr id="10" name="pole tekstowe 9">
            <a:extLst>
              <a:ext uri="{FF2B5EF4-FFF2-40B4-BE49-F238E27FC236}">
                <a16:creationId xmlns:a16="http://schemas.microsoft.com/office/drawing/2014/main" id="{56253248-F08D-B8CA-9BFE-EF3E821717F0}"/>
              </a:ext>
            </a:extLst>
          </p:cNvPr>
          <p:cNvSpPr txBox="1"/>
          <p:nvPr/>
        </p:nvSpPr>
        <p:spPr>
          <a:xfrm>
            <a:off x="2867980"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pic>
        <p:nvPicPr>
          <p:cNvPr id="9" name="Picture 2">
            <a:extLst>
              <a:ext uri="{FF2B5EF4-FFF2-40B4-BE49-F238E27FC236}">
                <a16:creationId xmlns:a16="http://schemas.microsoft.com/office/drawing/2014/main" id="{C02ECC57-F066-828B-1AAE-4D14686A7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652" y="4581128"/>
            <a:ext cx="8688289" cy="147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33195"/>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2">
            <a:extLst>
              <a:ext uri="{FF2B5EF4-FFF2-40B4-BE49-F238E27FC236}">
                <a16:creationId xmlns:a16="http://schemas.microsoft.com/office/drawing/2014/main" id="{DE836042-0957-81E6-4FAD-FF75F9E97109}"/>
              </a:ext>
            </a:extLst>
          </p:cNvPr>
          <p:cNvSpPr>
            <a:spLocks noGrp="1"/>
          </p:cNvSpPr>
          <p:nvPr>
            <p:ph type="body" idx="11"/>
          </p:nvPr>
        </p:nvSpPr>
        <p:spPr>
          <a:xfrm>
            <a:off x="1850028" y="3284984"/>
            <a:ext cx="10176540" cy="1477462"/>
          </a:xfrm>
        </p:spPr>
        <p:txBody>
          <a:bodyPr/>
          <a:lstStyle/>
          <a:p>
            <a:pPr algn="ctr"/>
            <a:r>
              <a:rPr lang="en-US" sz="4400" dirty="0"/>
              <a:t>Analysis of human errors in the cargo logistics process in the airport zone </a:t>
            </a:r>
            <a:endParaRPr lang="pl-PL" sz="4400" dirty="0"/>
          </a:p>
        </p:txBody>
      </p:sp>
      <p:sp>
        <p:nvSpPr>
          <p:cNvPr id="5" name="pole tekstowe 4">
            <a:extLst>
              <a:ext uri="{FF2B5EF4-FFF2-40B4-BE49-F238E27FC236}">
                <a16:creationId xmlns:a16="http://schemas.microsoft.com/office/drawing/2014/main" id="{9479997E-B4A1-1BD2-6636-A5B0DAF450A0}"/>
              </a:ext>
            </a:extLst>
          </p:cNvPr>
          <p:cNvSpPr txBox="1"/>
          <p:nvPr/>
        </p:nvSpPr>
        <p:spPr>
          <a:xfrm>
            <a:off x="1775520" y="4941168"/>
            <a:ext cx="10369152" cy="1200329"/>
          </a:xfrm>
          <a:prstGeom prst="rect">
            <a:avLst/>
          </a:prstGeom>
          <a:noFill/>
        </p:spPr>
        <p:txBody>
          <a:bodyPr wrap="square">
            <a:spAutoFit/>
          </a:bodyPr>
          <a:lstStyle/>
          <a:p>
            <a:pPr algn="ctr"/>
            <a:r>
              <a:rPr lang="pl-PL" dirty="0">
                <a:latin typeface="Calibri" panose="020F0502020204030204" pitchFamily="34" charset="0"/>
                <a:cs typeface="Calibri" panose="020F0502020204030204" pitchFamily="34" charset="0"/>
              </a:rPr>
              <a:t>Agnieszka </a:t>
            </a:r>
            <a:r>
              <a:rPr lang="pl-PL" dirty="0" err="1">
                <a:latin typeface="Calibri" panose="020F0502020204030204" pitchFamily="34" charset="0"/>
                <a:cs typeface="Calibri" panose="020F0502020204030204" pitchFamily="34" charset="0"/>
              </a:rPr>
              <a:t>Tubis</a:t>
            </a:r>
            <a:r>
              <a:rPr lang="pl-PL" dirty="0">
                <a:latin typeface="Calibri" panose="020F0502020204030204" pitchFamily="34" charset="0"/>
                <a:cs typeface="Calibri" panose="020F0502020204030204" pitchFamily="34" charset="0"/>
              </a:rPr>
              <a:t>, </a:t>
            </a:r>
            <a:r>
              <a:rPr lang="pl-PL" u="sng" dirty="0">
                <a:latin typeface="Calibri" panose="020F0502020204030204" pitchFamily="34" charset="0"/>
                <a:cs typeface="Calibri" panose="020F0502020204030204" pitchFamily="34" charset="0"/>
              </a:rPr>
              <a:t>Szymon Haładyn</a:t>
            </a:r>
            <a:r>
              <a:rPr lang="pl-PL" dirty="0">
                <a:latin typeface="Calibri" panose="020F0502020204030204" pitchFamily="34" charset="0"/>
                <a:cs typeface="Calibri" panose="020F0502020204030204" pitchFamily="34" charset="0"/>
              </a:rPr>
              <a:t>, Artur Kierzkowski, Tomasz Kisiel, Franciszek Restel, Łukasz Wolniewicz</a:t>
            </a:r>
          </a:p>
          <a:p>
            <a:pPr algn="ctr"/>
            <a:r>
              <a:rPr lang="pl-PL" dirty="0" err="1">
                <a:latin typeface="Calibri" panose="020F0502020204030204" pitchFamily="34" charset="0"/>
                <a:cs typeface="Calibri" panose="020F0502020204030204" pitchFamily="34" charset="0"/>
              </a:rPr>
              <a:t>Wroclaw</a:t>
            </a:r>
            <a:r>
              <a:rPr lang="pl-PL" dirty="0">
                <a:latin typeface="Calibri" panose="020F0502020204030204" pitchFamily="34" charset="0"/>
                <a:cs typeface="Calibri" panose="020F0502020204030204" pitchFamily="34" charset="0"/>
              </a:rPr>
              <a:t> University of Science and Technology</a:t>
            </a:r>
          </a:p>
          <a:p>
            <a:pPr algn="ctr"/>
            <a:endParaRPr lang="pl-PL" dirty="0">
              <a:latin typeface="Calibri" panose="020F0502020204030204" pitchFamily="34" charset="0"/>
              <a:cs typeface="Calibri" panose="020F0502020204030204" pitchFamily="34" charset="0"/>
            </a:endParaRPr>
          </a:p>
          <a:p>
            <a:pPr algn="ctr"/>
            <a:r>
              <a:rPr lang="pl-PL" dirty="0">
                <a:latin typeface="Calibri" panose="020F0502020204030204" pitchFamily="34" charset="0"/>
                <a:cs typeface="Calibri" panose="020F0502020204030204" pitchFamily="34" charset="0"/>
              </a:rPr>
              <a:t>Honolulu, USA – </a:t>
            </a:r>
            <a:r>
              <a:rPr lang="pl-PL" dirty="0" err="1">
                <a:latin typeface="Calibri" panose="020F0502020204030204" pitchFamily="34" charset="0"/>
                <a:cs typeface="Calibri" panose="020F0502020204030204" pitchFamily="34" charset="0"/>
              </a:rPr>
              <a:t>June</a:t>
            </a:r>
            <a:r>
              <a:rPr lang="pl-PL" dirty="0">
                <a:latin typeface="Calibri" panose="020F0502020204030204" pitchFamily="34" charset="0"/>
                <a:cs typeface="Calibri" panose="020F0502020204030204" pitchFamily="34" charset="0"/>
              </a:rPr>
              <a:t> 28</a:t>
            </a:r>
            <a:r>
              <a:rPr lang="pl-PL" baseline="30000" dirty="0">
                <a:latin typeface="Calibri" panose="020F0502020204030204" pitchFamily="34" charset="0"/>
                <a:cs typeface="Calibri" panose="020F0502020204030204" pitchFamily="34" charset="0"/>
              </a:rPr>
              <a:t>th</a:t>
            </a:r>
            <a:r>
              <a:rPr lang="pl-PL" dirty="0">
                <a:latin typeface="Calibri" panose="020F0502020204030204" pitchFamily="34" charset="0"/>
                <a:cs typeface="Calibri" panose="020F0502020204030204" pitchFamily="34" charset="0"/>
              </a:rPr>
              <a:t>, 2022</a:t>
            </a:r>
          </a:p>
        </p:txBody>
      </p:sp>
      <p:pic>
        <p:nvPicPr>
          <p:cNvPr id="6" name="Picture 2">
            <a:extLst>
              <a:ext uri="{FF2B5EF4-FFF2-40B4-BE49-F238E27FC236}">
                <a16:creationId xmlns:a16="http://schemas.microsoft.com/office/drawing/2014/main" id="{121F96B8-D642-4D79-84F1-15F1AC13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287" y="1735514"/>
            <a:ext cx="8688289" cy="1477462"/>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5AF469B9-BB79-4856-6302-4C83857EB4F6}"/>
              </a:ext>
            </a:extLst>
          </p:cNvPr>
          <p:cNvSpPr txBox="1"/>
          <p:nvPr/>
        </p:nvSpPr>
        <p:spPr>
          <a:xfrm>
            <a:off x="1847528"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8" name="Obraz 7">
            <a:extLst>
              <a:ext uri="{FF2B5EF4-FFF2-40B4-BE49-F238E27FC236}">
                <a16:creationId xmlns:a16="http://schemas.microsoft.com/office/drawing/2014/main" id="{61EC5907-24B2-1BC9-B201-7560AC77D6AF}"/>
              </a:ext>
            </a:extLst>
          </p:cNvPr>
          <p:cNvPicPr>
            <a:picLocks noChangeAspect="1"/>
          </p:cNvPicPr>
          <p:nvPr/>
        </p:nvPicPr>
        <p:blipFill>
          <a:blip r:embed="rId3"/>
          <a:stretch>
            <a:fillRect/>
          </a:stretch>
        </p:blipFill>
        <p:spPr>
          <a:xfrm>
            <a:off x="2867980" y="0"/>
            <a:ext cx="8184232" cy="1116504"/>
          </a:xfrm>
          <a:prstGeom prst="rect">
            <a:avLst/>
          </a:prstGeom>
        </p:spPr>
      </p:pic>
      <p:sp>
        <p:nvSpPr>
          <p:cNvPr id="10" name="pole tekstowe 9">
            <a:extLst>
              <a:ext uri="{FF2B5EF4-FFF2-40B4-BE49-F238E27FC236}">
                <a16:creationId xmlns:a16="http://schemas.microsoft.com/office/drawing/2014/main" id="{56253248-F08D-B8CA-9BFE-EF3E821717F0}"/>
              </a:ext>
            </a:extLst>
          </p:cNvPr>
          <p:cNvSpPr txBox="1"/>
          <p:nvPr/>
        </p:nvSpPr>
        <p:spPr>
          <a:xfrm>
            <a:off x="2867980"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Tree>
    <p:extLst>
      <p:ext uri="{BB962C8B-B14F-4D97-AF65-F5344CB8AC3E}">
        <p14:creationId xmlns:p14="http://schemas.microsoft.com/office/powerpoint/2010/main" val="287773136"/>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E2AAE20-17DA-2151-1341-66622A0CB416}"/>
              </a:ext>
            </a:extLst>
          </p:cNvPr>
          <p:cNvSpPr>
            <a:spLocks noGrp="1"/>
          </p:cNvSpPr>
          <p:nvPr>
            <p:ph sz="half" idx="1"/>
          </p:nvPr>
        </p:nvSpPr>
        <p:spPr>
          <a:xfrm>
            <a:off x="1007433" y="2204864"/>
            <a:ext cx="11016635" cy="3528392"/>
          </a:xfrm>
        </p:spPr>
        <p:txBody>
          <a:bodyPr/>
          <a:lstStyle/>
          <a:p>
            <a:pPr marL="514350" indent="-514350">
              <a:buAutoNum type="arabicPeriod"/>
            </a:pPr>
            <a:r>
              <a:rPr lang="pl-PL" sz="2400" dirty="0" err="1">
                <a:cs typeface="Calibri" panose="020F0502020204030204" pitchFamily="34" charset="0"/>
              </a:rPr>
              <a:t>Introduction</a:t>
            </a:r>
            <a:endParaRPr lang="pl-PL" sz="2400" dirty="0">
              <a:cs typeface="Calibri" panose="020F0502020204030204" pitchFamily="34" charset="0"/>
            </a:endParaRPr>
          </a:p>
          <a:p>
            <a:pPr marL="514350" indent="-514350">
              <a:buAutoNum type="arabicPeriod"/>
            </a:pPr>
            <a:r>
              <a:rPr lang="en-US" sz="2400" dirty="0">
                <a:cs typeface="Calibri" panose="020F0502020204030204" pitchFamily="34" charset="0"/>
              </a:rPr>
              <a:t>Methodology of research works</a:t>
            </a:r>
          </a:p>
          <a:p>
            <a:pPr marL="914400" lvl="1" indent="-514350">
              <a:buAutoNum type="arabicPeriod"/>
            </a:pPr>
            <a:r>
              <a:rPr lang="en-US" dirty="0">
                <a:cs typeface="Calibri" panose="020F0502020204030204" pitchFamily="34" charset="0"/>
              </a:rPr>
              <a:t>Identification of undesirable events</a:t>
            </a:r>
          </a:p>
          <a:p>
            <a:pPr marL="914400" lvl="1" indent="-514350">
              <a:buAutoNum type="arabicPeriod"/>
            </a:pPr>
            <a:r>
              <a:rPr lang="en-US" dirty="0">
                <a:cs typeface="Calibri" panose="020F0502020204030204" pitchFamily="34" charset="0"/>
              </a:rPr>
              <a:t>Risk analysis</a:t>
            </a:r>
          </a:p>
          <a:p>
            <a:pPr marL="914400" lvl="1" indent="-514350">
              <a:buAutoNum type="arabicPeriod"/>
            </a:pPr>
            <a:r>
              <a:rPr lang="en-US" dirty="0">
                <a:cs typeface="Calibri" panose="020F0502020204030204" pitchFamily="34" charset="0"/>
              </a:rPr>
              <a:t>Evaluation of risk</a:t>
            </a:r>
          </a:p>
          <a:p>
            <a:pPr marL="914400" lvl="1" indent="-514350">
              <a:buAutoNum type="arabicPeriod"/>
            </a:pPr>
            <a:r>
              <a:rPr lang="en-US" dirty="0">
                <a:cs typeface="Calibri" panose="020F0502020204030204" pitchFamily="34" charset="0"/>
              </a:rPr>
              <a:t>Changing direction of training process</a:t>
            </a:r>
          </a:p>
          <a:p>
            <a:pPr marL="514350" indent="-514350">
              <a:buAutoNum type="arabicPeriod"/>
            </a:pPr>
            <a:r>
              <a:rPr lang="en-US" sz="2400" dirty="0">
                <a:cs typeface="Calibri" panose="020F0502020204030204" pitchFamily="34" charset="0"/>
              </a:rPr>
              <a:t>Results of analysis</a:t>
            </a:r>
          </a:p>
          <a:p>
            <a:pPr marL="514350" indent="-514350">
              <a:buAutoNum type="arabicPeriod"/>
            </a:pPr>
            <a:r>
              <a:rPr lang="en-US" sz="2400" dirty="0">
                <a:cs typeface="Calibri" panose="020F0502020204030204" pitchFamily="34" charset="0"/>
              </a:rPr>
              <a:t>Conclusions</a:t>
            </a:r>
          </a:p>
        </p:txBody>
      </p:sp>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Agenda</a:t>
            </a:r>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Tree>
    <p:extLst>
      <p:ext uri="{BB962C8B-B14F-4D97-AF65-F5344CB8AC3E}">
        <p14:creationId xmlns:p14="http://schemas.microsoft.com/office/powerpoint/2010/main" val="4032476958"/>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E2AAE20-17DA-2151-1341-66622A0CB416}"/>
              </a:ext>
            </a:extLst>
          </p:cNvPr>
          <p:cNvSpPr>
            <a:spLocks noGrp="1"/>
          </p:cNvSpPr>
          <p:nvPr>
            <p:ph sz="half" idx="1"/>
          </p:nvPr>
        </p:nvSpPr>
        <p:spPr>
          <a:xfrm>
            <a:off x="1007433" y="2204864"/>
            <a:ext cx="11016635" cy="3528392"/>
          </a:xfrm>
        </p:spPr>
        <p:txBody>
          <a:bodyPr/>
          <a:lstStyle/>
          <a:p>
            <a:r>
              <a:rPr lang="en-US" sz="2000" dirty="0">
                <a:cs typeface="Calibri" panose="020F0502020204030204" pitchFamily="34" charset="0"/>
              </a:rPr>
              <a:t>High employee turnover increases the risk of human error due to new employees' lack of knowledge and experience but the existing employees who already have the necessary experience and knowledge are also exposed to the risk of making mistakes.</a:t>
            </a:r>
          </a:p>
          <a:p>
            <a:r>
              <a:rPr lang="en-US" sz="2000" dirty="0">
                <a:cs typeface="Calibri" panose="020F0502020204030204" pitchFamily="34" charset="0"/>
              </a:rPr>
              <a:t>For this reason, many logistics operators point to the need for changes in the systems of training new employees and training experienced employees.</a:t>
            </a:r>
          </a:p>
          <a:p>
            <a:r>
              <a:rPr lang="en-US" sz="2000" dirty="0">
                <a:cs typeface="Calibri" panose="020F0502020204030204" pitchFamily="34" charset="0"/>
              </a:rPr>
              <a:t>In this case we are looking for solutions that allow employees to improve the required competencies related to their daily duties faster and more effectively.</a:t>
            </a:r>
          </a:p>
          <a:p>
            <a:r>
              <a:rPr lang="en-US" sz="2000" dirty="0">
                <a:cs typeface="Calibri" panose="020F0502020204030204" pitchFamily="34" charset="0"/>
              </a:rPr>
              <a:t>The preferred employee training system is active forms of teaching that enable employees to acquire the required knowledge and improve the necessary skills in practice.</a:t>
            </a:r>
          </a:p>
        </p:txBody>
      </p:sp>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Introduction</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Tree>
    <p:extLst>
      <p:ext uri="{BB962C8B-B14F-4D97-AF65-F5344CB8AC3E}">
        <p14:creationId xmlns:p14="http://schemas.microsoft.com/office/powerpoint/2010/main" val="963402990"/>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E2AAE20-17DA-2151-1341-66622A0CB416}"/>
              </a:ext>
            </a:extLst>
          </p:cNvPr>
          <p:cNvSpPr>
            <a:spLocks noGrp="1"/>
          </p:cNvSpPr>
          <p:nvPr>
            <p:ph sz="half" idx="1"/>
          </p:nvPr>
        </p:nvSpPr>
        <p:spPr>
          <a:xfrm>
            <a:off x="7104112" y="2238888"/>
            <a:ext cx="4912026" cy="3528392"/>
          </a:xfrm>
        </p:spPr>
        <p:txBody>
          <a:bodyPr/>
          <a:lstStyle/>
          <a:p>
            <a:r>
              <a:rPr lang="en-US" sz="2000" dirty="0">
                <a:cs typeface="Calibri" panose="020F0502020204030204" pitchFamily="34" charset="0"/>
              </a:rPr>
              <a:t>Research on the identification of adverse events using the HFACS framework and risk assessment was carried out in a selected cargo warehouse in one of the airports in Poland. </a:t>
            </a:r>
          </a:p>
          <a:p>
            <a:r>
              <a:rPr lang="en-US" sz="2000" dirty="0">
                <a:cs typeface="Calibri" panose="020F0502020204030204" pitchFamily="34" charset="0"/>
              </a:rPr>
              <a:t>The research on risk assessment was qualitative and quantitative and was carried out in four steps.</a:t>
            </a:r>
          </a:p>
        </p:txBody>
      </p:sp>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err="1"/>
              <a:t>Methodology</a:t>
            </a:r>
            <a:r>
              <a:rPr lang="pl-PL" b="1" dirty="0"/>
              <a:t> of </a:t>
            </a:r>
            <a:r>
              <a:rPr lang="pl-PL" b="1" dirty="0" err="1"/>
              <a:t>research</a:t>
            </a:r>
            <a:r>
              <a:rPr lang="pl-PL" b="1" dirty="0"/>
              <a:t> </a:t>
            </a:r>
            <a:r>
              <a:rPr lang="pl-PL" b="1" dirty="0" err="1"/>
              <a:t>works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pic>
        <p:nvPicPr>
          <p:cNvPr id="7" name="Obraz 6">
            <a:extLst>
              <a:ext uri="{FF2B5EF4-FFF2-40B4-BE49-F238E27FC236}">
                <a16:creationId xmlns:a16="http://schemas.microsoft.com/office/drawing/2014/main" id="{355C5FD1-9C1B-2093-E5E9-7087C982908E}"/>
              </a:ext>
            </a:extLst>
          </p:cNvPr>
          <p:cNvPicPr>
            <a:picLocks noChangeAspect="1"/>
          </p:cNvPicPr>
          <p:nvPr/>
        </p:nvPicPr>
        <p:blipFill>
          <a:blip r:embed="rId3"/>
          <a:stretch>
            <a:fillRect/>
          </a:stretch>
        </p:blipFill>
        <p:spPr>
          <a:xfrm>
            <a:off x="993910" y="2101719"/>
            <a:ext cx="5983763" cy="4207601"/>
          </a:xfrm>
          <a:prstGeom prst="rect">
            <a:avLst/>
          </a:prstGeom>
        </p:spPr>
      </p:pic>
    </p:spTree>
    <p:extLst>
      <p:ext uri="{BB962C8B-B14F-4D97-AF65-F5344CB8AC3E}">
        <p14:creationId xmlns:p14="http://schemas.microsoft.com/office/powerpoint/2010/main" val="3031478504"/>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E2AAE20-17DA-2151-1341-66622A0CB416}"/>
              </a:ext>
            </a:extLst>
          </p:cNvPr>
          <p:cNvSpPr>
            <a:spLocks noGrp="1"/>
          </p:cNvSpPr>
          <p:nvPr>
            <p:ph sz="half" idx="1"/>
          </p:nvPr>
        </p:nvSpPr>
        <p:spPr>
          <a:xfrm>
            <a:off x="993910" y="3429000"/>
            <a:ext cx="11022228" cy="2338280"/>
          </a:xfrm>
        </p:spPr>
        <p:txBody>
          <a:bodyPr/>
          <a:lstStyle/>
          <a:p>
            <a:pPr marL="0" indent="0">
              <a:buNone/>
            </a:pPr>
            <a:r>
              <a:rPr lang="en-US" sz="2000" dirty="0">
                <a:cs typeface="Calibri" panose="020F0502020204030204" pitchFamily="34" charset="0"/>
              </a:rPr>
              <a:t>Identification of adverse events was carried out based on two sources of information: </a:t>
            </a:r>
          </a:p>
          <a:p>
            <a:pPr marL="457200" indent="-457200">
              <a:buAutoNum type="arabicParenBoth"/>
            </a:pPr>
            <a:r>
              <a:rPr lang="en-US" sz="2000" dirty="0">
                <a:cs typeface="Calibri" panose="020F0502020204030204" pitchFamily="34" charset="0"/>
              </a:rPr>
              <a:t>historical data recorded in the internal documentation of the warehouse </a:t>
            </a:r>
          </a:p>
          <a:p>
            <a:pPr marL="457200" indent="-457200">
              <a:buAutoNum type="arabicParenBoth"/>
            </a:pPr>
            <a:r>
              <a:rPr lang="en-US" sz="2000" dirty="0">
                <a:cs typeface="Calibri" panose="020F0502020204030204" pitchFamily="34" charset="0"/>
              </a:rPr>
              <a:t>unstructured interviews conducted among the staff and managers responsible for servicing the CARGO warehouse. Brainstorming was used for unstructured interviews, and adverse events were generated according to the structure of the HFACS analysis.</a:t>
            </a:r>
          </a:p>
        </p:txBody>
      </p:sp>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1: </a:t>
            </a:r>
            <a:r>
              <a:rPr lang="pl-PL" b="1" dirty="0" err="1"/>
              <a:t>Identification</a:t>
            </a:r>
            <a:r>
              <a:rPr lang="pl-PL" b="1" dirty="0"/>
              <a:t> of </a:t>
            </a:r>
            <a:r>
              <a:rPr lang="pl-PL" b="1" dirty="0" err="1"/>
              <a:t>undesirable</a:t>
            </a:r>
            <a:r>
              <a:rPr lang="pl-PL" b="1" dirty="0"/>
              <a:t> </a:t>
            </a:r>
            <a:r>
              <a:rPr lang="pl-PL" b="1" dirty="0" err="1"/>
              <a:t>events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pic>
        <p:nvPicPr>
          <p:cNvPr id="7" name="Obraz 6">
            <a:extLst>
              <a:ext uri="{FF2B5EF4-FFF2-40B4-BE49-F238E27FC236}">
                <a16:creationId xmlns:a16="http://schemas.microsoft.com/office/drawing/2014/main" id="{355C5FD1-9C1B-2093-E5E9-7087C982908E}"/>
              </a:ext>
            </a:extLst>
          </p:cNvPr>
          <p:cNvPicPr>
            <a:picLocks noChangeAspect="1"/>
          </p:cNvPicPr>
          <p:nvPr/>
        </p:nvPicPr>
        <p:blipFill rotWithShape="1">
          <a:blip r:embed="rId3"/>
          <a:srcRect r="7514" b="71878"/>
          <a:stretch/>
        </p:blipFill>
        <p:spPr>
          <a:xfrm>
            <a:off x="6518133" y="2155271"/>
            <a:ext cx="5534138" cy="1183265"/>
          </a:xfrm>
          <a:prstGeom prst="rect">
            <a:avLst/>
          </a:prstGeom>
        </p:spPr>
      </p:pic>
    </p:spTree>
    <p:extLst>
      <p:ext uri="{BB962C8B-B14F-4D97-AF65-F5344CB8AC3E}">
        <p14:creationId xmlns:p14="http://schemas.microsoft.com/office/powerpoint/2010/main" val="2489066128"/>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2: </a:t>
            </a:r>
            <a:r>
              <a:rPr lang="pl-PL" b="1" dirty="0" err="1"/>
              <a:t>Risk</a:t>
            </a:r>
            <a:r>
              <a:rPr lang="pl-PL" b="1" dirty="0"/>
              <a:t> </a:t>
            </a:r>
            <a:r>
              <a:rPr lang="pl-PL" b="1" dirty="0" err="1"/>
              <a:t>analysis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graphicFrame>
        <p:nvGraphicFramePr>
          <p:cNvPr id="7" name="Diagram 6">
            <a:extLst>
              <a:ext uri="{FF2B5EF4-FFF2-40B4-BE49-F238E27FC236}">
                <a16:creationId xmlns:a16="http://schemas.microsoft.com/office/drawing/2014/main" id="{94FC1B13-CF7D-2E90-CFEB-CAF15B0B0237}"/>
              </a:ext>
            </a:extLst>
          </p:cNvPr>
          <p:cNvGraphicFramePr/>
          <p:nvPr>
            <p:extLst>
              <p:ext uri="{D42A27DB-BD31-4B8C-83A1-F6EECF244321}">
                <p14:modId xmlns:p14="http://schemas.microsoft.com/office/powerpoint/2010/main" val="398784576"/>
              </p:ext>
            </p:extLst>
          </p:nvPr>
        </p:nvGraphicFramePr>
        <p:xfrm>
          <a:off x="3359696" y="3445633"/>
          <a:ext cx="6048672" cy="273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ole tekstowe 13">
            <a:extLst>
              <a:ext uri="{FF2B5EF4-FFF2-40B4-BE49-F238E27FC236}">
                <a16:creationId xmlns:a16="http://schemas.microsoft.com/office/drawing/2014/main" id="{9E4F44B1-A113-F0D9-37E2-A79B1FF45C14}"/>
              </a:ext>
            </a:extLst>
          </p:cNvPr>
          <p:cNvSpPr txBox="1"/>
          <p:nvPr/>
        </p:nvSpPr>
        <p:spPr>
          <a:xfrm>
            <a:off x="976329" y="2060848"/>
            <a:ext cx="11046299" cy="1569660"/>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analysis of the risk of adverse events was carried out </a:t>
            </a:r>
            <a:r>
              <a:rPr lang="en-US" sz="2400" b="1" dirty="0">
                <a:latin typeface="Calibri" panose="020F0502020204030204" pitchFamily="34" charset="0"/>
                <a:cs typeface="Calibri" panose="020F0502020204030204" pitchFamily="34" charset="0"/>
              </a:rPr>
              <a:t>based on a structured interview</a:t>
            </a:r>
            <a:r>
              <a:rPr lang="en-US" sz="2400" dirty="0">
                <a:latin typeface="Calibri" panose="020F0502020204030204" pitchFamily="34" charset="0"/>
                <a:cs typeface="Calibri" panose="020F0502020204030204" pitchFamily="34" charset="0"/>
              </a:rPr>
              <a:t>. Its purpose was to </a:t>
            </a:r>
            <a:r>
              <a:rPr lang="en-US" sz="2400" b="1" dirty="0">
                <a:latin typeface="Calibri" panose="020F0502020204030204" pitchFamily="34" charset="0"/>
                <a:cs typeface="Calibri" panose="020F0502020204030204" pitchFamily="34" charset="0"/>
              </a:rPr>
              <a:t>determine the frequency and effects of each of the analyzed events</a:t>
            </a:r>
            <a:r>
              <a:rPr lang="en-US" sz="2400" dirty="0">
                <a:latin typeface="Calibri" panose="020F0502020204030204" pitchFamily="34" charset="0"/>
                <a:cs typeface="Calibri" panose="020F0502020204030204" pitchFamily="34" charset="0"/>
              </a:rPr>
              <a:t>. Structured interviews were conducted among managers responsible for servicing the CARGO warehouse. </a:t>
            </a:r>
            <a:endParaRPr lang="pl-P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536530"/>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E2AAE20-17DA-2151-1341-66622A0CB416}"/>
              </a:ext>
            </a:extLst>
          </p:cNvPr>
          <p:cNvSpPr>
            <a:spLocks noGrp="1"/>
          </p:cNvSpPr>
          <p:nvPr>
            <p:ph sz="half" idx="1"/>
          </p:nvPr>
        </p:nvSpPr>
        <p:spPr>
          <a:xfrm>
            <a:off x="1017981" y="2027888"/>
            <a:ext cx="11022228" cy="1920240"/>
          </a:xfrm>
        </p:spPr>
        <p:txBody>
          <a:bodyPr/>
          <a:lstStyle/>
          <a:p>
            <a:pPr marL="0" indent="0">
              <a:buNone/>
            </a:pPr>
            <a:r>
              <a:rPr lang="en-US" sz="2000" dirty="0">
                <a:cs typeface="Calibri" panose="020F0502020204030204" pitchFamily="34" charset="0"/>
              </a:rPr>
              <a:t>Historical data recorded in the internal documentation of the airport was used to estimate the initial frequency of each event. However, due to some adverse events (no measurement or the requirement to record their occurrence), the estimated frequency was verified by the managers participating in the study. The frequency of occurrences estimated by managers was expressed by linguistic variables and a numerical value was assigned to each variable to calculate the risk index.</a:t>
            </a:r>
          </a:p>
        </p:txBody>
      </p:sp>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2: </a:t>
            </a:r>
            <a:r>
              <a:rPr lang="pl-PL" b="1" dirty="0" err="1"/>
              <a:t>Risk</a:t>
            </a:r>
            <a:r>
              <a:rPr lang="pl-PL" b="1" dirty="0"/>
              <a:t> </a:t>
            </a:r>
            <a:r>
              <a:rPr lang="pl-PL" b="1" dirty="0" err="1"/>
              <a:t>analysis</a:t>
            </a:r>
            <a:r>
              <a:rPr lang="pl-PL" b="1" dirty="0"/>
              <a:t> – </a:t>
            </a:r>
            <a:r>
              <a:rPr lang="pl-PL" b="1" dirty="0" err="1"/>
              <a:t>probability</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graphicFrame>
        <p:nvGraphicFramePr>
          <p:cNvPr id="5" name="Tabela 4">
            <a:extLst>
              <a:ext uri="{FF2B5EF4-FFF2-40B4-BE49-F238E27FC236}">
                <a16:creationId xmlns:a16="http://schemas.microsoft.com/office/drawing/2014/main" id="{718B8A85-5866-F5B8-4D1A-F5DAC83A060F}"/>
              </a:ext>
            </a:extLst>
          </p:cNvPr>
          <p:cNvGraphicFramePr>
            <a:graphicFrameLocks noGrp="1"/>
          </p:cNvGraphicFramePr>
          <p:nvPr>
            <p:extLst>
              <p:ext uri="{D42A27DB-BD31-4B8C-83A1-F6EECF244321}">
                <p14:modId xmlns:p14="http://schemas.microsoft.com/office/powerpoint/2010/main" val="172228038"/>
              </p:ext>
            </p:extLst>
          </p:nvPr>
        </p:nvGraphicFramePr>
        <p:xfrm>
          <a:off x="2706407" y="4293096"/>
          <a:ext cx="7691877" cy="1920240"/>
        </p:xfrm>
        <a:graphic>
          <a:graphicData uri="http://schemas.openxmlformats.org/drawingml/2006/table">
            <a:tbl>
              <a:tblPr>
                <a:tableStyleId>{073A0DAA-6AF3-43AB-8588-CEC1D06C72B9}</a:tableStyleId>
              </a:tblPr>
              <a:tblGrid>
                <a:gridCol w="2074183">
                  <a:extLst>
                    <a:ext uri="{9D8B030D-6E8A-4147-A177-3AD203B41FA5}">
                      <a16:colId xmlns:a16="http://schemas.microsoft.com/office/drawing/2014/main" val="1344032701"/>
                    </a:ext>
                  </a:extLst>
                </a:gridCol>
                <a:gridCol w="1049520">
                  <a:extLst>
                    <a:ext uri="{9D8B030D-6E8A-4147-A177-3AD203B41FA5}">
                      <a16:colId xmlns:a16="http://schemas.microsoft.com/office/drawing/2014/main" val="1868000193"/>
                    </a:ext>
                  </a:extLst>
                </a:gridCol>
                <a:gridCol w="4568174">
                  <a:extLst>
                    <a:ext uri="{9D8B030D-6E8A-4147-A177-3AD203B41FA5}">
                      <a16:colId xmlns:a16="http://schemas.microsoft.com/office/drawing/2014/main" val="150671323"/>
                    </a:ext>
                  </a:extLst>
                </a:gridCol>
              </a:tblGrid>
              <a:tr h="0">
                <a:tc>
                  <a:txBody>
                    <a:bodyPr/>
                    <a:lstStyle/>
                    <a:p>
                      <a:pPr algn="ctr"/>
                      <a:r>
                        <a:rPr lang="en-US" sz="1800" b="1" dirty="0">
                          <a:effectLst/>
                          <a:latin typeface="Calibri" panose="020F0502020204030204" pitchFamily="34" charset="0"/>
                          <a:cs typeface="Calibri" panose="020F0502020204030204" pitchFamily="34" charset="0"/>
                        </a:rPr>
                        <a:t>Rating Category</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a:effectLst/>
                          <a:latin typeface="Calibri" panose="020F0502020204030204" pitchFamily="34" charset="0"/>
                          <a:cs typeface="Calibri" panose="020F0502020204030204" pitchFamily="34" charset="0"/>
                        </a:rPr>
                        <a:t>Value</a:t>
                      </a:r>
                      <a:endParaRPr lang="pl-PL" sz="1800" b="1">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dirty="0">
                          <a:effectLst/>
                          <a:latin typeface="Calibri" panose="020F0502020204030204" pitchFamily="34" charset="0"/>
                          <a:cs typeface="Calibri" panose="020F0502020204030204" pitchFamily="34" charset="0"/>
                        </a:rPr>
                        <a:t>Description</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2684000415"/>
                  </a:ext>
                </a:extLst>
              </a:tr>
              <a:tr h="0">
                <a:tc>
                  <a:txBody>
                    <a:bodyPr/>
                    <a:lstStyle/>
                    <a:p>
                      <a:pPr algn="ctr"/>
                      <a:r>
                        <a:rPr lang="en-US" sz="1800" dirty="0">
                          <a:effectLst/>
                          <a:latin typeface="Calibri" panose="020F0502020204030204" pitchFamily="34" charset="0"/>
                          <a:cs typeface="Calibri" panose="020F0502020204030204" pitchFamily="34" charset="0"/>
                        </a:rPr>
                        <a:t>RARE (F1)</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800" dirty="0">
                          <a:effectLst/>
                          <a:latin typeface="Calibri" panose="020F0502020204030204" pitchFamily="34" charset="0"/>
                          <a:cs typeface="Calibri" panose="020F0502020204030204" pitchFamily="34" charset="0"/>
                        </a:rPr>
                        <a:t>1</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dirty="0">
                          <a:effectLst/>
                          <a:latin typeface="Calibri" panose="020F0502020204030204" pitchFamily="34" charset="0"/>
                          <a:cs typeface="Calibri" panose="020F0502020204030204" pitchFamily="34" charset="0"/>
                        </a:rPr>
                        <a:t>Could happen but probably never will</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009289492"/>
                  </a:ext>
                </a:extLst>
              </a:tr>
              <a:tr h="0">
                <a:tc>
                  <a:txBody>
                    <a:bodyPr/>
                    <a:lstStyle/>
                    <a:p>
                      <a:pPr algn="ctr"/>
                      <a:r>
                        <a:rPr lang="en-US" sz="1800" dirty="0">
                          <a:effectLst/>
                          <a:latin typeface="Calibri" panose="020F0502020204030204" pitchFamily="34" charset="0"/>
                          <a:cs typeface="Calibri" panose="020F0502020204030204" pitchFamily="34" charset="0"/>
                        </a:rPr>
                        <a:t>UNLIKELY(F2)</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2</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dirty="0">
                          <a:effectLst/>
                          <a:latin typeface="Calibri" panose="020F0502020204030204" pitchFamily="34" charset="0"/>
                          <a:cs typeface="Calibri" panose="020F0502020204030204" pitchFamily="34" charset="0"/>
                        </a:rPr>
                        <a:t>Not likely to occur in normal circumstances</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3659707059"/>
                  </a:ext>
                </a:extLst>
              </a:tr>
              <a:tr h="0">
                <a:tc>
                  <a:txBody>
                    <a:bodyPr/>
                    <a:lstStyle/>
                    <a:p>
                      <a:pPr algn="ctr"/>
                      <a:r>
                        <a:rPr lang="en-US" sz="1800" dirty="0">
                          <a:effectLst/>
                          <a:latin typeface="Calibri" panose="020F0502020204030204" pitchFamily="34" charset="0"/>
                          <a:cs typeface="Calibri" panose="020F0502020204030204" pitchFamily="34" charset="0"/>
                        </a:rPr>
                        <a:t>POSSIBLE (F3)</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tc>
                  <a:txBody>
                    <a:bodyPr/>
                    <a:lstStyle/>
                    <a:p>
                      <a:pPr algn="ctr"/>
                      <a:r>
                        <a:rPr lang="en-US" sz="1800" dirty="0">
                          <a:effectLst/>
                          <a:latin typeface="Calibri" panose="020F0502020204030204" pitchFamily="34" charset="0"/>
                          <a:cs typeface="Calibri" panose="020F0502020204030204" pitchFamily="34" charset="0"/>
                        </a:rPr>
                        <a:t>3</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dirty="0">
                          <a:effectLst/>
                          <a:latin typeface="Calibri" panose="020F0502020204030204" pitchFamily="34" charset="0"/>
                          <a:cs typeface="Calibri" panose="020F0502020204030204" pitchFamily="34" charset="0"/>
                        </a:rPr>
                        <a:t>May occur at some time</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300803795"/>
                  </a:ext>
                </a:extLst>
              </a:tr>
              <a:tr h="0">
                <a:tc>
                  <a:txBody>
                    <a:bodyPr/>
                    <a:lstStyle/>
                    <a:p>
                      <a:pPr algn="ctr"/>
                      <a:r>
                        <a:rPr lang="en-US" sz="1800">
                          <a:effectLst/>
                          <a:latin typeface="Calibri" panose="020F0502020204030204" pitchFamily="34" charset="0"/>
                          <a:cs typeface="Calibri" panose="020F0502020204030204" pitchFamily="34" charset="0"/>
                        </a:rPr>
                        <a:t>VERY LIKELY (F4)</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4</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Expected to occur at some time</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522258024"/>
                  </a:ext>
                </a:extLst>
              </a:tr>
              <a:tr h="0">
                <a:tc>
                  <a:txBody>
                    <a:bodyPr/>
                    <a:lstStyle/>
                    <a:p>
                      <a:pPr algn="ctr"/>
                      <a:r>
                        <a:rPr lang="en-US" sz="1800" dirty="0">
                          <a:effectLst/>
                          <a:latin typeface="Calibri" panose="020F0502020204030204" pitchFamily="34" charset="0"/>
                          <a:cs typeface="Calibri" panose="020F0502020204030204" pitchFamily="34" charset="0"/>
                        </a:rPr>
                        <a:t>CERTAIN (F5)</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dirty="0">
                          <a:effectLst/>
                          <a:latin typeface="Calibri" panose="020F0502020204030204" pitchFamily="34" charset="0"/>
                          <a:cs typeface="Calibri" panose="020F0502020204030204" pitchFamily="34" charset="0"/>
                        </a:rPr>
                        <a:t>5</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dirty="0">
                          <a:effectLst/>
                          <a:latin typeface="Calibri" panose="020F0502020204030204" pitchFamily="34" charset="0"/>
                          <a:cs typeface="Calibri" panose="020F0502020204030204" pitchFamily="34" charset="0"/>
                        </a:rPr>
                        <a:t>Expected to occur regularly under normal circumstances</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nchor="ctr"/>
                </a:tc>
                <a:extLst>
                  <a:ext uri="{0D108BD9-81ED-4DB2-BD59-A6C34878D82A}">
                    <a16:rowId xmlns:a16="http://schemas.microsoft.com/office/drawing/2014/main" val="2831671930"/>
                  </a:ext>
                </a:extLst>
              </a:tr>
            </a:tbl>
          </a:graphicData>
        </a:graphic>
      </p:graphicFrame>
      <p:sp>
        <p:nvSpPr>
          <p:cNvPr id="13" name="pole tekstowe 12">
            <a:extLst>
              <a:ext uri="{FF2B5EF4-FFF2-40B4-BE49-F238E27FC236}">
                <a16:creationId xmlns:a16="http://schemas.microsoft.com/office/drawing/2014/main" id="{4B728F09-C551-B34A-9A40-57CF5633A3DE}"/>
              </a:ext>
            </a:extLst>
          </p:cNvPr>
          <p:cNvSpPr txBox="1"/>
          <p:nvPr/>
        </p:nvSpPr>
        <p:spPr>
          <a:xfrm>
            <a:off x="2639616" y="3923764"/>
            <a:ext cx="5702524" cy="369332"/>
          </a:xfrm>
          <a:prstGeom prst="rect">
            <a:avLst/>
          </a:prstGeom>
          <a:noFill/>
        </p:spPr>
        <p:txBody>
          <a:bodyPr wrap="square">
            <a:spAutoFit/>
          </a:bodyPr>
          <a:lstStyle/>
          <a:p>
            <a:r>
              <a:rPr lang="en-US" sz="1800" b="1" dirty="0">
                <a:effectLst/>
                <a:latin typeface="Calibri" panose="020F0502020204030204" pitchFamily="34" charset="0"/>
                <a:ea typeface="PMingLiU" panose="02020500000000000000" pitchFamily="18" charset="-120"/>
                <a:cs typeface="Calibri" panose="020F0502020204030204" pitchFamily="34" charset="0"/>
              </a:rPr>
              <a:t>Scale for assessing the frequency of adverse events</a:t>
            </a:r>
            <a:r>
              <a:rPr lang="pl-PL" dirty="0">
                <a:effectLst/>
                <a:latin typeface="Calibri" panose="020F0502020204030204" pitchFamily="34" charset="0"/>
                <a:cs typeface="Calibri" panose="020F0502020204030204" pitchFamily="34" charset="0"/>
              </a:rPr>
              <a:t> </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986298"/>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2: </a:t>
            </a:r>
            <a:r>
              <a:rPr lang="pl-PL" b="1" dirty="0" err="1"/>
              <a:t>Risk</a:t>
            </a:r>
            <a:r>
              <a:rPr lang="pl-PL" b="1" dirty="0"/>
              <a:t> </a:t>
            </a:r>
            <a:r>
              <a:rPr lang="pl-PL" b="1" dirty="0" err="1"/>
              <a:t>analysis</a:t>
            </a:r>
            <a:r>
              <a:rPr lang="pl-PL" b="1" dirty="0"/>
              <a:t> – </a:t>
            </a:r>
            <a:r>
              <a:rPr lang="pl-PL" b="1" dirty="0" err="1"/>
              <a:t>consequences</a:t>
            </a:r>
            <a:endParaRPr lang="pl-PL" b="1" dirty="0"/>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F0760655-0ED3-B4EB-BB9E-1BE86CBFB80C}"/>
              </a:ext>
            </a:extLst>
          </p:cNvPr>
          <p:cNvSpPr txBox="1">
            <a:spLocks/>
          </p:cNvSpPr>
          <p:nvPr/>
        </p:nvSpPr>
        <p:spPr bwMode="auto">
          <a:xfrm>
            <a:off x="1017981" y="2027888"/>
            <a:ext cx="1102222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kern="0" dirty="0">
                <a:cs typeface="Calibri" panose="020F0502020204030204" pitchFamily="34" charset="0"/>
              </a:rPr>
              <a:t>The potential effects of adverse events were also determined by management cooperating with a group of researchers. The consequences were related to the aspects of logistics services expressed mainly by the indicator of timely delivery and damage to the cargo. The scale of assessed adverse event effects estimated by managers was expressed by linguistic variables and a numerical value was assigned to each variable to calculate the risk index.</a:t>
            </a:r>
          </a:p>
        </p:txBody>
      </p:sp>
      <p:graphicFrame>
        <p:nvGraphicFramePr>
          <p:cNvPr id="6" name="Tabela 5">
            <a:extLst>
              <a:ext uri="{FF2B5EF4-FFF2-40B4-BE49-F238E27FC236}">
                <a16:creationId xmlns:a16="http://schemas.microsoft.com/office/drawing/2014/main" id="{DCDDC323-174C-00ED-5FE4-81A7289B3F2F}"/>
              </a:ext>
            </a:extLst>
          </p:cNvPr>
          <p:cNvGraphicFramePr>
            <a:graphicFrameLocks noGrp="1"/>
          </p:cNvGraphicFramePr>
          <p:nvPr>
            <p:extLst>
              <p:ext uri="{D42A27DB-BD31-4B8C-83A1-F6EECF244321}">
                <p14:modId xmlns:p14="http://schemas.microsoft.com/office/powerpoint/2010/main" val="414041601"/>
              </p:ext>
            </p:extLst>
          </p:nvPr>
        </p:nvGraphicFramePr>
        <p:xfrm>
          <a:off x="1958596" y="4047063"/>
          <a:ext cx="9140997" cy="2194560"/>
        </p:xfrm>
        <a:graphic>
          <a:graphicData uri="http://schemas.openxmlformats.org/drawingml/2006/table">
            <a:tbl>
              <a:tblPr>
                <a:tableStyleId>{073A0DAA-6AF3-43AB-8588-CEC1D06C72B9}</a:tableStyleId>
              </a:tblPr>
              <a:tblGrid>
                <a:gridCol w="2273644">
                  <a:extLst>
                    <a:ext uri="{9D8B030D-6E8A-4147-A177-3AD203B41FA5}">
                      <a16:colId xmlns:a16="http://schemas.microsoft.com/office/drawing/2014/main" val="3898950558"/>
                    </a:ext>
                  </a:extLst>
                </a:gridCol>
                <a:gridCol w="1002098">
                  <a:extLst>
                    <a:ext uri="{9D8B030D-6E8A-4147-A177-3AD203B41FA5}">
                      <a16:colId xmlns:a16="http://schemas.microsoft.com/office/drawing/2014/main" val="383085464"/>
                    </a:ext>
                  </a:extLst>
                </a:gridCol>
                <a:gridCol w="3004278">
                  <a:extLst>
                    <a:ext uri="{9D8B030D-6E8A-4147-A177-3AD203B41FA5}">
                      <a16:colId xmlns:a16="http://schemas.microsoft.com/office/drawing/2014/main" val="3552115321"/>
                    </a:ext>
                  </a:extLst>
                </a:gridCol>
                <a:gridCol w="2860977">
                  <a:extLst>
                    <a:ext uri="{9D8B030D-6E8A-4147-A177-3AD203B41FA5}">
                      <a16:colId xmlns:a16="http://schemas.microsoft.com/office/drawing/2014/main" val="3306124195"/>
                    </a:ext>
                  </a:extLst>
                </a:gridCol>
              </a:tblGrid>
              <a:tr h="0">
                <a:tc>
                  <a:txBody>
                    <a:bodyPr/>
                    <a:lstStyle/>
                    <a:p>
                      <a:pPr algn="ctr"/>
                      <a:r>
                        <a:rPr lang="en-US" sz="1800" b="1" dirty="0">
                          <a:effectLst/>
                          <a:latin typeface="Calibri" panose="020F0502020204030204" pitchFamily="34" charset="0"/>
                          <a:cs typeface="Calibri" panose="020F0502020204030204" pitchFamily="34" charset="0"/>
                        </a:rPr>
                        <a:t>Rating Category</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a:effectLst/>
                          <a:latin typeface="Calibri" panose="020F0502020204030204" pitchFamily="34" charset="0"/>
                          <a:cs typeface="Calibri" panose="020F0502020204030204" pitchFamily="34" charset="0"/>
                        </a:rPr>
                        <a:t>Value</a:t>
                      </a:r>
                      <a:endParaRPr lang="pl-PL" sz="1800" b="1">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dirty="0">
                          <a:effectLst/>
                          <a:latin typeface="Calibri" panose="020F0502020204030204" pitchFamily="34" charset="0"/>
                          <a:cs typeface="Calibri" panose="020F0502020204030204" pitchFamily="34" charset="0"/>
                        </a:rPr>
                        <a:t>Punctuality</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dirty="0">
                          <a:effectLst/>
                          <a:latin typeface="Calibri" panose="020F0502020204030204" pitchFamily="34" charset="0"/>
                          <a:cs typeface="Calibri" panose="020F0502020204030204" pitchFamily="34" charset="0"/>
                        </a:rPr>
                        <a:t>Cargo</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216699304"/>
                  </a:ext>
                </a:extLst>
              </a:tr>
              <a:tr h="0">
                <a:tc>
                  <a:txBody>
                    <a:bodyPr/>
                    <a:lstStyle/>
                    <a:p>
                      <a:pPr algn="l"/>
                      <a:r>
                        <a:rPr lang="en-US" sz="1800">
                          <a:effectLst/>
                          <a:latin typeface="Calibri" panose="020F0502020204030204" pitchFamily="34" charset="0"/>
                          <a:cs typeface="Calibri" panose="020F0502020204030204" pitchFamily="34" charset="0"/>
                        </a:rPr>
                        <a:t>NEGLIGIBLE (C1)</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1</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dirty="0">
                          <a:effectLst/>
                          <a:latin typeface="Calibri" panose="020F0502020204030204" pitchFamily="34" charset="0"/>
                          <a:cs typeface="Calibri" panose="020F0502020204030204" pitchFamily="34" charset="0"/>
                        </a:rPr>
                        <a:t>Without affecting the process</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dirty="0">
                          <a:effectLst/>
                          <a:latin typeface="Calibri" panose="020F0502020204030204" pitchFamily="34" charset="0"/>
                          <a:cs typeface="Calibri" panose="020F0502020204030204" pitchFamily="34" charset="0"/>
                        </a:rPr>
                        <a:t>Damaged packaging without affecting the cargo</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401924587"/>
                  </a:ext>
                </a:extLst>
              </a:tr>
              <a:tr h="0">
                <a:tc>
                  <a:txBody>
                    <a:bodyPr/>
                    <a:lstStyle/>
                    <a:p>
                      <a:pPr algn="l"/>
                      <a:r>
                        <a:rPr lang="en-US" sz="1800">
                          <a:effectLst/>
                          <a:latin typeface="Calibri" panose="020F0502020204030204" pitchFamily="34" charset="0"/>
                          <a:cs typeface="Calibri" panose="020F0502020204030204" pitchFamily="34" charset="0"/>
                        </a:rPr>
                        <a:t>MODERATE (C2)</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2</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Delay at the reloading airport</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Damage to the cargo</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748067011"/>
                  </a:ext>
                </a:extLst>
              </a:tr>
              <a:tr h="0">
                <a:tc>
                  <a:txBody>
                    <a:bodyPr/>
                    <a:lstStyle/>
                    <a:p>
                      <a:pPr algn="l"/>
                      <a:r>
                        <a:rPr lang="en-US" sz="1800">
                          <a:effectLst/>
                          <a:latin typeface="Calibri" panose="020F0502020204030204" pitchFamily="34" charset="0"/>
                          <a:cs typeface="Calibri" panose="020F0502020204030204" pitchFamily="34" charset="0"/>
                        </a:rPr>
                        <a:t>HIGH (C3)</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3</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Delay at the destination airport</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Total cargo loss</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3569764683"/>
                  </a:ext>
                </a:extLst>
              </a:tr>
              <a:tr h="0">
                <a:tc>
                  <a:txBody>
                    <a:bodyPr/>
                    <a:lstStyle/>
                    <a:p>
                      <a:pPr algn="l"/>
                      <a:r>
                        <a:rPr lang="en-US" sz="1800">
                          <a:effectLst/>
                          <a:latin typeface="Calibri" panose="020F0502020204030204" pitchFamily="34" charset="0"/>
                          <a:cs typeface="Calibri" panose="020F0502020204030204" pitchFamily="34" charset="0"/>
                        </a:rPr>
                        <a:t>CATASTROPHIC (C4)</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4</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dirty="0">
                          <a:effectLst/>
                          <a:latin typeface="Calibri" panose="020F0502020204030204" pitchFamily="34" charset="0"/>
                          <a:cs typeface="Calibri" panose="020F0502020204030204" pitchFamily="34" charset="0"/>
                        </a:rPr>
                        <a:t>Negative effect of the cargo on the environment (fire, spillage)</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398914350"/>
                  </a:ext>
                </a:extLst>
              </a:tr>
            </a:tbl>
          </a:graphicData>
        </a:graphic>
      </p:graphicFrame>
      <p:sp>
        <p:nvSpPr>
          <p:cNvPr id="14" name="pole tekstowe 13">
            <a:extLst>
              <a:ext uri="{FF2B5EF4-FFF2-40B4-BE49-F238E27FC236}">
                <a16:creationId xmlns:a16="http://schemas.microsoft.com/office/drawing/2014/main" id="{BF347CD3-21AA-3EAF-2F83-35B5ECFBDC37}"/>
              </a:ext>
            </a:extLst>
          </p:cNvPr>
          <p:cNvSpPr txBox="1"/>
          <p:nvPr/>
        </p:nvSpPr>
        <p:spPr>
          <a:xfrm>
            <a:off x="1870552" y="3717032"/>
            <a:ext cx="6097656" cy="369332"/>
          </a:xfrm>
          <a:prstGeom prst="rect">
            <a:avLst/>
          </a:prstGeom>
          <a:noFill/>
        </p:spPr>
        <p:txBody>
          <a:bodyPr wrap="square">
            <a:spAutoFit/>
          </a:bodyPr>
          <a:lstStyle/>
          <a:p>
            <a:r>
              <a:rPr lang="en-US" sz="1800" b="1" dirty="0">
                <a:effectLst/>
                <a:latin typeface="Calibri" panose="020F0502020204030204" pitchFamily="34" charset="0"/>
                <a:ea typeface="PMingLiU" panose="02020500000000000000" pitchFamily="18" charset="-120"/>
                <a:cs typeface="Calibri" panose="020F0502020204030204" pitchFamily="34" charset="0"/>
              </a:rPr>
              <a:t>Scale for assessing the consequences of adverse events</a:t>
            </a:r>
            <a:r>
              <a:rPr lang="pl-PL" dirty="0">
                <a:effectLst/>
                <a:latin typeface="Calibri" panose="020F0502020204030204" pitchFamily="34" charset="0"/>
                <a:cs typeface="Calibri" panose="020F0502020204030204" pitchFamily="34" charset="0"/>
              </a:rPr>
              <a:t> </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757887"/>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516C6D0-8978-95E7-D872-9193B54EB278}"/>
              </a:ext>
            </a:extLst>
          </p:cNvPr>
          <p:cNvSpPr>
            <a:spLocks noGrp="1"/>
          </p:cNvSpPr>
          <p:nvPr>
            <p:ph type="body" idx="11"/>
          </p:nvPr>
        </p:nvSpPr>
        <p:spPr>
          <a:xfrm>
            <a:off x="993910" y="1340768"/>
            <a:ext cx="11046299" cy="864096"/>
          </a:xfrm>
        </p:spPr>
        <p:txBody>
          <a:bodyPr/>
          <a:lstStyle/>
          <a:p>
            <a:r>
              <a:rPr lang="pl-PL" b="1" dirty="0"/>
              <a:t>STEP 3: Evaluation of </a:t>
            </a:r>
            <a:r>
              <a:rPr lang="pl-PL" b="1" dirty="0" err="1"/>
              <a:t>risk</a:t>
            </a:r>
            <a:r>
              <a:rPr lang="pl-PL" b="1" dirty="0"/>
              <a:t> – </a:t>
            </a:r>
            <a:r>
              <a:rPr lang="pl-PL" b="1" dirty="0" err="1"/>
              <a:t>risk</a:t>
            </a:r>
            <a:r>
              <a:rPr lang="pl-PL" b="1" dirty="0"/>
              <a:t> matrix</a:t>
            </a:r>
          </a:p>
        </p:txBody>
      </p:sp>
      <p:sp>
        <p:nvSpPr>
          <p:cNvPr id="9" name="pole tekstowe 8">
            <a:extLst>
              <a:ext uri="{FF2B5EF4-FFF2-40B4-BE49-F238E27FC236}">
                <a16:creationId xmlns:a16="http://schemas.microsoft.com/office/drawing/2014/main" id="{68E48D75-7833-773D-C363-1D9FDB1C807D}"/>
              </a:ext>
            </a:extLst>
          </p:cNvPr>
          <p:cNvSpPr txBox="1"/>
          <p:nvPr/>
        </p:nvSpPr>
        <p:spPr>
          <a:xfrm>
            <a:off x="1464077" y="6309320"/>
            <a:ext cx="10176539" cy="507831"/>
          </a:xfrm>
          <a:prstGeom prst="rect">
            <a:avLst/>
          </a:prstGeom>
          <a:noFill/>
        </p:spPr>
        <p:txBody>
          <a:bodyPr wrap="square">
            <a:spAutoFit/>
          </a:bodyPr>
          <a:lstStyle/>
          <a:p>
            <a:pPr algn="ctr"/>
            <a:r>
              <a:rPr lang="pl-PL" sz="900" b="1" dirty="0">
                <a:effectLst/>
                <a:latin typeface="Arial" panose="020B0604020202020204" pitchFamily="34" charset="0"/>
              </a:rPr>
              <a:t>Projekt: „Wykorzystanie </a:t>
            </a:r>
            <a:r>
              <a:rPr lang="pl-PL" sz="900" b="1" dirty="0" err="1">
                <a:effectLst/>
                <a:latin typeface="Arial" panose="020B0604020202020204" pitchFamily="34" charset="0"/>
              </a:rPr>
              <a:t>środowiska</a:t>
            </a:r>
            <a:r>
              <a:rPr lang="pl-PL" sz="900" b="1" dirty="0">
                <a:effectLst/>
                <a:latin typeface="Arial" panose="020B0604020202020204" pitchFamily="34" charset="0"/>
              </a:rPr>
              <a:t> wirtualnej </a:t>
            </a:r>
            <a:r>
              <a:rPr lang="pl-PL" sz="900" b="1" dirty="0" err="1">
                <a:effectLst/>
                <a:latin typeface="Arial" panose="020B0604020202020204" pitchFamily="34" charset="0"/>
              </a:rPr>
              <a:t>rzeczywistości</a:t>
            </a:r>
            <a:r>
              <a:rPr lang="pl-PL" sz="900" b="1" dirty="0">
                <a:effectLst/>
                <a:latin typeface="Arial" panose="020B0604020202020204" pitchFamily="34" charset="0"/>
              </a:rPr>
              <a:t> w systemie szkolenia </a:t>
            </a:r>
            <a:r>
              <a:rPr lang="pl-PL" sz="900" b="1" dirty="0" err="1">
                <a:effectLst/>
                <a:latin typeface="Arial" panose="020B0604020202020204" pitchFamily="34" charset="0"/>
              </a:rPr>
              <a:t>pracowników</a:t>
            </a:r>
            <a:r>
              <a:rPr lang="pl-PL" sz="900" b="1" dirty="0">
                <a:effectLst/>
                <a:latin typeface="Arial" panose="020B0604020202020204" pitchFamily="34" charset="0"/>
              </a:rPr>
              <a:t> </a:t>
            </a:r>
            <a:r>
              <a:rPr lang="pl-PL" sz="900" b="1" dirty="0" err="1">
                <a:effectLst/>
                <a:latin typeface="Arial" panose="020B0604020202020204" pitchFamily="34" charset="0"/>
              </a:rPr>
              <a:t>handlingu</a:t>
            </a:r>
            <a:r>
              <a:rPr lang="pl-PL" sz="900" b="1" dirty="0">
                <a:effectLst/>
                <a:latin typeface="Arial" panose="020B0604020202020204" pitchFamily="34" charset="0"/>
              </a:rPr>
              <a:t> w zakresie obsługi </a:t>
            </a:r>
            <a:r>
              <a:rPr lang="pl-PL" sz="900" b="1" dirty="0" err="1">
                <a:effectLst/>
                <a:latin typeface="Arial" panose="020B0604020202020204" pitchFamily="34" charset="0"/>
              </a:rPr>
              <a:t>towarów</a:t>
            </a:r>
            <a:r>
              <a:rPr lang="pl-PL" sz="900" b="1" dirty="0">
                <a:effectLst/>
                <a:latin typeface="Arial" panose="020B0604020202020204" pitchFamily="34" charset="0"/>
              </a:rPr>
              <a:t> </a:t>
            </a:r>
            <a:r>
              <a:rPr lang="pl-PL" sz="900" b="1" dirty="0" err="1">
                <a:effectLst/>
                <a:latin typeface="Arial" panose="020B0604020202020204" pitchFamily="34" charset="0"/>
              </a:rPr>
              <a:t>przewożonych</a:t>
            </a:r>
            <a:r>
              <a:rPr lang="pl-PL" sz="900" b="1" dirty="0">
                <a:effectLst/>
                <a:latin typeface="Arial" panose="020B0604020202020204" pitchFamily="34" charset="0"/>
              </a:rPr>
              <a:t> drogą powietrzną”</a:t>
            </a:r>
          </a:p>
          <a:p>
            <a:pPr algn="ctr"/>
            <a:r>
              <a:rPr lang="pl-PL" sz="900" b="1" dirty="0"/>
              <a:t>Project: „The </a:t>
            </a:r>
            <a:r>
              <a:rPr lang="pl-PL" sz="900" b="1" dirty="0" err="1"/>
              <a:t>use</a:t>
            </a:r>
            <a:r>
              <a:rPr lang="pl-PL" sz="900" b="1" dirty="0"/>
              <a:t> of a </a:t>
            </a:r>
            <a:r>
              <a:rPr lang="pl-PL" sz="900" b="1" dirty="0" err="1"/>
              <a:t>virtual</a:t>
            </a:r>
            <a:r>
              <a:rPr lang="pl-PL" sz="900" b="1" dirty="0"/>
              <a:t> </a:t>
            </a:r>
            <a:r>
              <a:rPr lang="pl-PL" sz="900" b="1" dirty="0" err="1"/>
              <a:t>reality</a:t>
            </a:r>
            <a:r>
              <a:rPr lang="pl-PL" sz="900" b="1" dirty="0"/>
              <a:t> environment in the </a:t>
            </a:r>
            <a:r>
              <a:rPr lang="pl-PL" sz="900" b="1" dirty="0" err="1"/>
              <a:t>training</a:t>
            </a:r>
            <a:r>
              <a:rPr lang="pl-PL" sz="900" b="1" dirty="0"/>
              <a:t> system of </a:t>
            </a:r>
            <a:r>
              <a:rPr lang="pl-PL" sz="900" b="1" dirty="0" err="1"/>
              <a:t>handling</a:t>
            </a:r>
            <a:r>
              <a:rPr lang="pl-PL" sz="900" b="1" dirty="0"/>
              <a:t> </a:t>
            </a:r>
            <a:r>
              <a:rPr lang="pl-PL" sz="900" b="1" dirty="0" err="1"/>
              <a:t>employees</a:t>
            </a:r>
            <a:r>
              <a:rPr lang="pl-PL" sz="900" b="1" dirty="0"/>
              <a:t> in the field of </a:t>
            </a:r>
            <a:r>
              <a:rPr lang="pl-PL" sz="900" b="1" dirty="0" err="1"/>
              <a:t>handling</a:t>
            </a:r>
            <a:r>
              <a:rPr lang="pl-PL" sz="900" b="1" dirty="0"/>
              <a:t> </a:t>
            </a:r>
            <a:r>
              <a:rPr lang="pl-PL" sz="900" b="1" dirty="0" err="1"/>
              <a:t>goods</a:t>
            </a:r>
            <a:r>
              <a:rPr lang="pl-PL" sz="900" b="1" dirty="0"/>
              <a:t> </a:t>
            </a:r>
            <a:r>
              <a:rPr lang="pl-PL" sz="900" b="1" dirty="0" err="1"/>
              <a:t>transported</a:t>
            </a:r>
            <a:r>
              <a:rPr lang="pl-PL" sz="900" b="1" dirty="0"/>
              <a:t> by </a:t>
            </a:r>
            <a:r>
              <a:rPr lang="pl-PL" sz="900" b="1" dirty="0" err="1"/>
              <a:t>air</a:t>
            </a:r>
            <a:r>
              <a:rPr lang="pl-PL" sz="900" b="1" dirty="0"/>
              <a:t>”</a:t>
            </a:r>
            <a:br>
              <a:rPr lang="pl-PL" sz="900" b="1" dirty="0">
                <a:effectLst/>
                <a:latin typeface="Arial" panose="020B0604020202020204" pitchFamily="34" charset="0"/>
              </a:rPr>
            </a:br>
            <a:r>
              <a:rPr lang="pl-PL" sz="900" b="1" dirty="0">
                <a:effectLst/>
                <a:latin typeface="Arial" panose="020B0604020202020204" pitchFamily="34" charset="0"/>
              </a:rPr>
              <a:t>POIR.04.01.04-00-0072/20 </a:t>
            </a:r>
            <a:endParaRPr lang="pl-PL" sz="2000" dirty="0"/>
          </a:p>
        </p:txBody>
      </p:sp>
      <p:pic>
        <p:nvPicPr>
          <p:cNvPr id="10" name="Obraz 9">
            <a:extLst>
              <a:ext uri="{FF2B5EF4-FFF2-40B4-BE49-F238E27FC236}">
                <a16:creationId xmlns:a16="http://schemas.microsoft.com/office/drawing/2014/main" id="{49F9419B-7C40-E887-2C66-F2DE81546D29}"/>
              </a:ext>
            </a:extLst>
          </p:cNvPr>
          <p:cNvPicPr>
            <a:picLocks noChangeAspect="1"/>
          </p:cNvPicPr>
          <p:nvPr/>
        </p:nvPicPr>
        <p:blipFill>
          <a:blip r:embed="rId2"/>
          <a:stretch>
            <a:fillRect/>
          </a:stretch>
        </p:blipFill>
        <p:spPr>
          <a:xfrm>
            <a:off x="2484529" y="0"/>
            <a:ext cx="8184232" cy="1116504"/>
          </a:xfrm>
          <a:prstGeom prst="rect">
            <a:avLst/>
          </a:prstGeom>
        </p:spPr>
      </p:pic>
      <p:sp>
        <p:nvSpPr>
          <p:cNvPr id="11" name="pole tekstowe 10">
            <a:extLst>
              <a:ext uri="{FF2B5EF4-FFF2-40B4-BE49-F238E27FC236}">
                <a16:creationId xmlns:a16="http://schemas.microsoft.com/office/drawing/2014/main" id="{4847D5AE-CDA7-0E60-C672-CCCDE5E1DC2D}"/>
              </a:ext>
            </a:extLst>
          </p:cNvPr>
          <p:cNvSpPr txBox="1"/>
          <p:nvPr/>
        </p:nvSpPr>
        <p:spPr>
          <a:xfrm>
            <a:off x="2484529" y="1094547"/>
            <a:ext cx="8184232" cy="230832"/>
          </a:xfrm>
          <a:prstGeom prst="rect">
            <a:avLst/>
          </a:prstGeom>
          <a:solidFill>
            <a:schemeClr val="bg1"/>
          </a:solidFill>
        </p:spPr>
        <p:txBody>
          <a:bodyPr wrap="square">
            <a:spAutoFit/>
          </a:bodyPr>
          <a:lstStyle/>
          <a:p>
            <a:pPr algn="ctr"/>
            <a:r>
              <a:rPr lang="pl-PL" sz="900" b="1" dirty="0"/>
              <a:t>The </a:t>
            </a:r>
            <a:r>
              <a:rPr lang="pl-PL" sz="900" b="1" dirty="0" err="1"/>
              <a:t>project</a:t>
            </a:r>
            <a:r>
              <a:rPr lang="pl-PL" sz="900" b="1" dirty="0"/>
              <a:t> </a:t>
            </a:r>
            <a:r>
              <a:rPr lang="pl-PL" sz="900" b="1" dirty="0" err="1"/>
              <a:t>is</a:t>
            </a:r>
            <a:r>
              <a:rPr lang="pl-PL" sz="900" b="1" dirty="0"/>
              <a:t> co-</a:t>
            </a:r>
            <a:r>
              <a:rPr lang="pl-PL" sz="900" b="1" dirty="0" err="1"/>
              <a:t>financed</a:t>
            </a:r>
            <a:r>
              <a:rPr lang="pl-PL" sz="900" b="1" dirty="0"/>
              <a:t> by </a:t>
            </a:r>
            <a:r>
              <a:rPr lang="pl-PL" sz="900" b="1" dirty="0" err="1"/>
              <a:t>European</a:t>
            </a:r>
            <a:r>
              <a:rPr lang="pl-PL" sz="900" b="1" dirty="0"/>
              <a:t> </a:t>
            </a:r>
            <a:r>
              <a:rPr lang="pl-PL" sz="900" b="1" dirty="0" err="1"/>
              <a:t>Regional</a:t>
            </a:r>
            <a:r>
              <a:rPr lang="pl-PL" sz="900" b="1" dirty="0"/>
              <a:t> Development Fund (ERDF) </a:t>
            </a:r>
            <a:r>
              <a:rPr lang="pl-PL" sz="900" b="1" dirty="0" err="1"/>
              <a:t>under</a:t>
            </a:r>
            <a:r>
              <a:rPr lang="pl-PL" sz="900" b="1" dirty="0"/>
              <a:t> the Smart </a:t>
            </a:r>
            <a:r>
              <a:rPr lang="pl-PL" sz="900" b="1" dirty="0" err="1"/>
              <a:t>Growth</a:t>
            </a:r>
            <a:r>
              <a:rPr lang="pl-PL" sz="900" b="1" dirty="0"/>
              <a:t> </a:t>
            </a:r>
            <a:r>
              <a:rPr lang="pl-PL" sz="900" b="1" dirty="0" err="1"/>
              <a:t>Operational</a:t>
            </a:r>
            <a:r>
              <a:rPr lang="pl-PL" sz="900" b="1" dirty="0"/>
              <a:t> </a:t>
            </a:r>
            <a:r>
              <a:rPr lang="pl-PL" sz="900" b="1" dirty="0" err="1"/>
              <a:t>Programme</a:t>
            </a:r>
            <a:endParaRPr lang="pl-PL" sz="900" b="1" dirty="0"/>
          </a:p>
        </p:txBody>
      </p:sp>
      <p:sp>
        <p:nvSpPr>
          <p:cNvPr id="12" name="Symbol zastępczy zawartości 1">
            <a:extLst>
              <a:ext uri="{FF2B5EF4-FFF2-40B4-BE49-F238E27FC236}">
                <a16:creationId xmlns:a16="http://schemas.microsoft.com/office/drawing/2014/main" id="{F0760655-0ED3-B4EB-BB9E-1BE86CBFB80C}"/>
              </a:ext>
            </a:extLst>
          </p:cNvPr>
          <p:cNvSpPr txBox="1">
            <a:spLocks/>
          </p:cNvSpPr>
          <p:nvPr/>
        </p:nvSpPr>
        <p:spPr bwMode="auto">
          <a:xfrm>
            <a:off x="1017981" y="2027888"/>
            <a:ext cx="1102222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sz="2000" kern="0" dirty="0">
                <a:cs typeface="Calibri" panose="020F0502020204030204" pitchFamily="34" charset="0"/>
              </a:rPr>
              <a:t>For the risk evaluation, a risk matrix was used, on which the individual levels of probability and effects were mapped. Based on direct interviews with the management staff, the level of risk acceptance was determined, and thresholds for the remaining values of the estimated risk were set. The matrix distinguishes three levels of risk evaluation along with the required response of managers.</a:t>
            </a:r>
          </a:p>
        </p:txBody>
      </p:sp>
      <p:sp>
        <p:nvSpPr>
          <p:cNvPr id="14" name="pole tekstowe 13">
            <a:extLst>
              <a:ext uri="{FF2B5EF4-FFF2-40B4-BE49-F238E27FC236}">
                <a16:creationId xmlns:a16="http://schemas.microsoft.com/office/drawing/2014/main" id="{BF347CD3-21AA-3EAF-2F83-35B5ECFBDC37}"/>
              </a:ext>
            </a:extLst>
          </p:cNvPr>
          <p:cNvSpPr txBox="1"/>
          <p:nvPr/>
        </p:nvSpPr>
        <p:spPr>
          <a:xfrm>
            <a:off x="1703512" y="3501905"/>
            <a:ext cx="6097656" cy="369332"/>
          </a:xfrm>
          <a:prstGeom prst="rect">
            <a:avLst/>
          </a:prstGeom>
          <a:noFill/>
        </p:spPr>
        <p:txBody>
          <a:bodyPr wrap="square">
            <a:spAutoFit/>
          </a:bodyPr>
          <a:lstStyle/>
          <a:p>
            <a:r>
              <a:rPr lang="en-US" sz="1800" b="1" dirty="0">
                <a:effectLst/>
                <a:latin typeface="Calibri" panose="020F0502020204030204" pitchFamily="34" charset="0"/>
                <a:ea typeface="PMingLiU" panose="02020500000000000000" pitchFamily="18" charset="-120"/>
                <a:cs typeface="Calibri" panose="020F0502020204030204" pitchFamily="34" charset="0"/>
              </a:rPr>
              <a:t>Scale for assessing the consequences of adverse events</a:t>
            </a:r>
            <a:r>
              <a:rPr lang="pl-PL" dirty="0">
                <a:effectLst/>
                <a:latin typeface="Calibri" panose="020F0502020204030204" pitchFamily="34" charset="0"/>
                <a:cs typeface="Calibri" panose="020F0502020204030204" pitchFamily="34" charset="0"/>
              </a:rPr>
              <a:t> </a:t>
            </a:r>
            <a:endParaRPr lang="pl-PL" dirty="0">
              <a:latin typeface="Calibri" panose="020F0502020204030204" pitchFamily="34" charset="0"/>
              <a:cs typeface="Calibri" panose="020F0502020204030204" pitchFamily="34" charset="0"/>
            </a:endParaRPr>
          </a:p>
        </p:txBody>
      </p:sp>
      <p:graphicFrame>
        <p:nvGraphicFramePr>
          <p:cNvPr id="2" name="Tabela 1">
            <a:extLst>
              <a:ext uri="{FF2B5EF4-FFF2-40B4-BE49-F238E27FC236}">
                <a16:creationId xmlns:a16="http://schemas.microsoft.com/office/drawing/2014/main" id="{4D38CA6E-AE1D-D55D-ABF8-61090281D8AE}"/>
              </a:ext>
            </a:extLst>
          </p:cNvPr>
          <p:cNvGraphicFramePr>
            <a:graphicFrameLocks noGrp="1"/>
          </p:cNvGraphicFramePr>
          <p:nvPr>
            <p:extLst>
              <p:ext uri="{D42A27DB-BD31-4B8C-83A1-F6EECF244321}">
                <p14:modId xmlns:p14="http://schemas.microsoft.com/office/powerpoint/2010/main" val="2701333573"/>
              </p:ext>
            </p:extLst>
          </p:nvPr>
        </p:nvGraphicFramePr>
        <p:xfrm>
          <a:off x="1793031" y="3871237"/>
          <a:ext cx="9577065" cy="2194560"/>
        </p:xfrm>
        <a:graphic>
          <a:graphicData uri="http://schemas.openxmlformats.org/drawingml/2006/table">
            <a:tbl>
              <a:tblPr>
                <a:tableStyleId>{073A0DAA-6AF3-43AB-8588-CEC1D06C72B9}</a:tableStyleId>
              </a:tblPr>
              <a:tblGrid>
                <a:gridCol w="2197844">
                  <a:extLst>
                    <a:ext uri="{9D8B030D-6E8A-4147-A177-3AD203B41FA5}">
                      <a16:colId xmlns:a16="http://schemas.microsoft.com/office/drawing/2014/main" val="3353879578"/>
                    </a:ext>
                  </a:extLst>
                </a:gridCol>
                <a:gridCol w="1186337">
                  <a:extLst>
                    <a:ext uri="{9D8B030D-6E8A-4147-A177-3AD203B41FA5}">
                      <a16:colId xmlns:a16="http://schemas.microsoft.com/office/drawing/2014/main" val="3263544635"/>
                    </a:ext>
                  </a:extLst>
                </a:gridCol>
                <a:gridCol w="2065682">
                  <a:extLst>
                    <a:ext uri="{9D8B030D-6E8A-4147-A177-3AD203B41FA5}">
                      <a16:colId xmlns:a16="http://schemas.microsoft.com/office/drawing/2014/main" val="2107059590"/>
                    </a:ext>
                  </a:extLst>
                </a:gridCol>
                <a:gridCol w="4127202">
                  <a:extLst>
                    <a:ext uri="{9D8B030D-6E8A-4147-A177-3AD203B41FA5}">
                      <a16:colId xmlns:a16="http://schemas.microsoft.com/office/drawing/2014/main" val="4050259167"/>
                    </a:ext>
                  </a:extLst>
                </a:gridCol>
              </a:tblGrid>
              <a:tr h="0">
                <a:tc>
                  <a:txBody>
                    <a:bodyPr/>
                    <a:lstStyle/>
                    <a:p>
                      <a:pPr algn="l"/>
                      <a:r>
                        <a:rPr lang="en-US" sz="1800" b="1" dirty="0">
                          <a:effectLst/>
                          <a:latin typeface="Calibri" panose="020F0502020204030204" pitchFamily="34" charset="0"/>
                          <a:cs typeface="Calibri" panose="020F0502020204030204" pitchFamily="34" charset="0"/>
                        </a:rPr>
                        <a:t>Rating Category</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b="1">
                          <a:effectLst/>
                          <a:latin typeface="Calibri" panose="020F0502020204030204" pitchFamily="34" charset="0"/>
                          <a:cs typeface="Calibri" panose="020F0502020204030204" pitchFamily="34" charset="0"/>
                        </a:rPr>
                        <a:t>Value</a:t>
                      </a:r>
                      <a:endParaRPr lang="pl-PL" sz="1800" b="1">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b="1" dirty="0">
                          <a:effectLst/>
                          <a:latin typeface="Calibri" panose="020F0502020204030204" pitchFamily="34" charset="0"/>
                          <a:cs typeface="Calibri" panose="020F0502020204030204" pitchFamily="34" charset="0"/>
                        </a:rPr>
                        <a:t>Acceptance level</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b="1" dirty="0">
                          <a:effectLst/>
                          <a:latin typeface="Calibri" panose="020F0502020204030204" pitchFamily="34" charset="0"/>
                          <a:cs typeface="Calibri" panose="020F0502020204030204" pitchFamily="34" charset="0"/>
                        </a:rPr>
                        <a:t>Description</a:t>
                      </a:r>
                      <a:endParaRPr lang="pl-PL" sz="1800" b="1"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350033899"/>
                  </a:ext>
                </a:extLst>
              </a:tr>
              <a:tr h="0">
                <a:tc>
                  <a:txBody>
                    <a:bodyPr/>
                    <a:lstStyle/>
                    <a:p>
                      <a:pPr algn="l"/>
                      <a:r>
                        <a:rPr lang="en-US" sz="1800" dirty="0">
                          <a:effectLst/>
                          <a:latin typeface="Calibri" panose="020F0502020204030204" pitchFamily="34" charset="0"/>
                          <a:cs typeface="Calibri" panose="020F0502020204030204" pitchFamily="34" charset="0"/>
                        </a:rPr>
                        <a:t>LOW (RL1)</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1 - 2</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Acceptable risk</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The risk should be monitored in the following periods</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116170915"/>
                  </a:ext>
                </a:extLst>
              </a:tr>
              <a:tr h="0">
                <a:tc>
                  <a:txBody>
                    <a:bodyPr/>
                    <a:lstStyle/>
                    <a:p>
                      <a:pPr algn="l"/>
                      <a:r>
                        <a:rPr lang="en-US" sz="1800">
                          <a:effectLst/>
                          <a:latin typeface="Calibri" panose="020F0502020204030204" pitchFamily="34" charset="0"/>
                          <a:cs typeface="Calibri" panose="020F0502020204030204" pitchFamily="34" charset="0"/>
                        </a:rPr>
                        <a:t>MEDIUM (RL2)</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4 – 7</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Unacceptable risk</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Risk mitigation measures should be implemented with due regard to economic viability</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2675010415"/>
                  </a:ext>
                </a:extLst>
              </a:tr>
              <a:tr h="0">
                <a:tc>
                  <a:txBody>
                    <a:bodyPr/>
                    <a:lstStyle/>
                    <a:p>
                      <a:pPr algn="l"/>
                      <a:r>
                        <a:rPr lang="en-US" sz="1800">
                          <a:effectLst/>
                          <a:latin typeface="Calibri" panose="020F0502020204030204" pitchFamily="34" charset="0"/>
                          <a:cs typeface="Calibri" panose="020F0502020204030204" pitchFamily="34" charset="0"/>
                        </a:rPr>
                        <a:t>HIGH (RL3)</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ctr"/>
                      <a:r>
                        <a:rPr lang="en-US" sz="1800">
                          <a:effectLst/>
                          <a:latin typeface="Calibri" panose="020F0502020204030204" pitchFamily="34" charset="0"/>
                          <a:cs typeface="Calibri" panose="020F0502020204030204" pitchFamily="34" charset="0"/>
                        </a:rPr>
                        <a:t>8 - 20</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a:effectLst/>
                          <a:latin typeface="Calibri" panose="020F0502020204030204" pitchFamily="34" charset="0"/>
                          <a:cs typeface="Calibri" panose="020F0502020204030204" pitchFamily="34" charset="0"/>
                        </a:rPr>
                        <a:t>Unacceptable risk</a:t>
                      </a:r>
                      <a:endParaRPr lang="pl-PL" sz="180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tc>
                  <a:txBody>
                    <a:bodyPr/>
                    <a:lstStyle/>
                    <a:p>
                      <a:pPr algn="l"/>
                      <a:r>
                        <a:rPr lang="en-US" sz="1800" dirty="0">
                          <a:effectLst/>
                          <a:latin typeface="Calibri" panose="020F0502020204030204" pitchFamily="34" charset="0"/>
                          <a:cs typeface="Calibri" panose="020F0502020204030204" pitchFamily="34" charset="0"/>
                        </a:rPr>
                        <a:t>Risk mitigation measures should be put in place immediately, no matter what the cost</a:t>
                      </a:r>
                      <a:endParaRPr lang="pl-PL" sz="1800" dirty="0">
                        <a:effectLst/>
                        <a:latin typeface="Calibri" panose="020F0502020204030204" pitchFamily="34" charset="0"/>
                        <a:ea typeface="PMingLiU" panose="02020500000000000000" pitchFamily="18" charset="-120"/>
                        <a:cs typeface="Calibri" panose="020F0502020204030204" pitchFamily="34" charset="0"/>
                      </a:endParaRPr>
                    </a:p>
                  </a:txBody>
                  <a:tcPr marL="6350" marR="6350" marT="0" marB="0"/>
                </a:tc>
                <a:extLst>
                  <a:ext uri="{0D108BD9-81ED-4DB2-BD59-A6C34878D82A}">
                    <a16:rowId xmlns:a16="http://schemas.microsoft.com/office/drawing/2014/main" val="3572154702"/>
                  </a:ext>
                </a:extLst>
              </a:tr>
            </a:tbl>
          </a:graphicData>
        </a:graphic>
      </p:graphicFrame>
    </p:spTree>
    <p:extLst>
      <p:ext uri="{BB962C8B-B14F-4D97-AF65-F5344CB8AC3E}">
        <p14:creationId xmlns:p14="http://schemas.microsoft.com/office/powerpoint/2010/main" val="2596785621"/>
      </p:ext>
    </p:extLst>
  </p:cSld>
  <p:clrMapOvr>
    <a:masterClrMapping/>
  </p:clrMapOvr>
  <p:transition>
    <p:randomBar/>
  </p:transition>
</p:sld>
</file>

<file path=ppt/theme/theme1.xml><?xml version="1.0" encoding="utf-8"?>
<a:theme xmlns:a="http://schemas.openxmlformats.org/drawingml/2006/main" name="szablon1-PL">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Projekt domyślny">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jekt domyślny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2_prezentacja_16x9_2022_pl_v1" id="{7C8E137C-2ED7-4AFE-A405-7D487AB91298}" vid="{AE871807-A9F5-4684-8D22-B412C7F46BD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szablon1-PL</Template>
  <TotalTime>258</TotalTime>
  <Words>2879</Words>
  <Application>Microsoft Macintosh PowerPoint</Application>
  <PresentationFormat>Panoramiczny</PresentationFormat>
  <Paragraphs>242</Paragraphs>
  <Slides>17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Cambria Math</vt:lpstr>
      <vt:lpstr>Trebuchet MS</vt:lpstr>
      <vt:lpstr>szablon1-PL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szymon.haladyn@pwr.edu.pl</dc:creator>
  <cp:lastModifiedBy>szymon.haladyn@pwr.edu.pl</cp:lastModifiedBy>
  <cp:revision>3</cp:revision>
  <cp:lastPrinted>2017-02-27T13:04:48Z</cp:lastPrinted>
  <dcterms:created xsi:type="dcterms:W3CDTF">2022-06-28T15:17:38Z</dcterms:created>
  <dcterms:modified xsi:type="dcterms:W3CDTF">2022-06-28T19:35:44Z</dcterms:modified>
</cp:coreProperties>
</file>