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6"/>
  </p:notesMasterIdLst>
  <p:sldIdLst>
    <p:sldId id="557" r:id="rId2"/>
    <p:sldId id="666" r:id="rId3"/>
    <p:sldId id="667" r:id="rId4"/>
    <p:sldId id="279" r:id="rId5"/>
    <p:sldId id="671" r:id="rId6"/>
    <p:sldId id="260" r:id="rId7"/>
    <p:sldId id="567" r:id="rId8"/>
    <p:sldId id="676" r:id="rId9"/>
    <p:sldId id="565" r:id="rId10"/>
    <p:sldId id="678" r:id="rId11"/>
    <p:sldId id="273" r:id="rId12"/>
    <p:sldId id="271" r:id="rId13"/>
    <p:sldId id="283" r:id="rId14"/>
    <p:sldId id="683" r:id="rId15"/>
    <p:sldId id="587" r:id="rId16"/>
    <p:sldId id="684" r:id="rId17"/>
    <p:sldId id="679" r:id="rId18"/>
    <p:sldId id="682" r:id="rId19"/>
    <p:sldId id="618" r:id="rId20"/>
    <p:sldId id="278" r:id="rId21"/>
    <p:sldId id="674" r:id="rId22"/>
    <p:sldId id="656" r:id="rId23"/>
    <p:sldId id="681" r:id="rId24"/>
    <p:sldId id="268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ED8"/>
    <a:srgbClr val="EEEAE7"/>
    <a:srgbClr val="F1F5FF"/>
    <a:srgbClr val="2B753E"/>
    <a:srgbClr val="9E8C78"/>
    <a:srgbClr val="135297"/>
    <a:srgbClr val="E5F6F7"/>
    <a:srgbClr val="63BE7B"/>
    <a:srgbClr val="C3DCF7"/>
    <a:srgbClr val="FEF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40" autoAdjust="0"/>
    <p:restoredTop sz="96036" autoAdjust="0"/>
  </p:normalViewPr>
  <p:slideViewPr>
    <p:cSldViewPr snapToGrid="0">
      <p:cViewPr>
        <p:scale>
          <a:sx n="80" d="100"/>
          <a:sy n="80" d="100"/>
        </p:scale>
        <p:origin x="966" y="462"/>
      </p:cViewPr>
      <p:guideLst/>
    </p:cSldViewPr>
  </p:slideViewPr>
  <p:outlineViewPr>
    <p:cViewPr>
      <p:scale>
        <a:sx n="33" d="100"/>
        <a:sy n="33" d="100"/>
      </p:scale>
      <p:origin x="0" y="-46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504B50-FB3F-48E7-8299-21C2E55E6F00}" type="datetimeFigureOut">
              <a:rPr lang="en-US" smtClean="0"/>
              <a:t>06/21/22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D65217-E731-4ABA-A351-16876F68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  <a:cs typeface="Calibri"/>
              </a:rPr>
              <a:t>MVC software architecture -- multiple user views can be built on same underlying models</a:t>
            </a:r>
          </a:p>
          <a:p>
            <a:endParaRPr lang="en-US" dirty="0">
              <a:solidFill>
                <a:srgbClr val="595959"/>
              </a:solidFill>
              <a:cs typeface="Calibri"/>
            </a:endParaRPr>
          </a:p>
          <a:p>
            <a:pPr defTabSz="931672">
              <a:defRPr/>
            </a:pPr>
            <a:r>
              <a:rPr lang="en-US" dirty="0">
                <a:solidFill>
                  <a:srgbClr val="595959"/>
                </a:solidFill>
                <a:latin typeface="+mn-lt"/>
                <a:cs typeface="Calibri"/>
              </a:rPr>
              <a:t>Transformed “v0” (FY13 </a:t>
            </a:r>
            <a:r>
              <a:rPr lang="en-US" dirty="0" err="1">
                <a:solidFill>
                  <a:srgbClr val="595959"/>
                </a:solidFill>
                <a:latin typeface="+mn-lt"/>
                <a:cs typeface="Calibri"/>
              </a:rPr>
              <a:t>Matlab</a:t>
            </a:r>
            <a:r>
              <a:rPr lang="en-US" dirty="0">
                <a:solidFill>
                  <a:srgbClr val="595959"/>
                </a:solidFill>
                <a:latin typeface="+mn-lt"/>
                <a:cs typeface="Calibri"/>
              </a:rPr>
              <a:t> implementation) of QRA algorithm into “v1” (a useable tool for industry, per C&amp;S/QRA workshop)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821AE-E773-4D4B-A8A4-258A30BB0C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3AB69-DF8D-44C1-8D97-417AB578F4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3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27349"/>
          </a:xfrm>
          <a:prstGeom prst="rect">
            <a:avLst/>
          </a:prstGeom>
          <a:gradFill flip="none" rotWithShape="1">
            <a:gsLst>
              <a:gs pos="38000">
                <a:schemeClr val="tx2"/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29273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20612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" y="-8311"/>
            <a:ext cx="1523874" cy="152387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596205" y="4898960"/>
            <a:ext cx="1961365" cy="29845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2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7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5552"/>
            <a:ext cx="4040188" cy="42810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257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65552"/>
            <a:ext cx="4041775" cy="42810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5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0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8641-0769-46A8-A269-7044DAAD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1DCF7-6633-41E1-87BC-2F82790A04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F9592-8887-4C01-BF7F-9D7A5C5533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282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95888"/>
            <a:ext cx="5486400" cy="8048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C23E38-79D2-44E8-BA96-8ACB5741AF6C}"/>
              </a:ext>
            </a:extLst>
          </p:cNvPr>
          <p:cNvSpPr txBox="1">
            <a:spLocks/>
          </p:cNvSpPr>
          <p:nvPr/>
        </p:nvSpPr>
        <p:spPr bwMode="auto">
          <a:xfrm>
            <a:off x="457200" y="41565"/>
            <a:ext cx="77089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kern="1200" baseline="0">
                <a:solidFill>
                  <a:srgbClr val="102E54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defTabSz="91440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556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0629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/>
        </p:nvSpPr>
        <p:spPr>
          <a:xfrm>
            <a:off x="278606" y="1660873"/>
            <a:ext cx="2014960" cy="2011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/>
        </p:nvSpPr>
        <p:spPr>
          <a:xfrm>
            <a:off x="2487075" y="1660873"/>
            <a:ext cx="2014960" cy="2011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/>
        </p:nvSpPr>
        <p:spPr>
          <a:xfrm>
            <a:off x="4695543" y="1660873"/>
            <a:ext cx="2014960" cy="20116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/>
        </p:nvSpPr>
        <p:spPr>
          <a:xfrm>
            <a:off x="6904012" y="1660873"/>
            <a:ext cx="2014960" cy="2011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60351"/>
            <a:ext cx="8640366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/>
        </p:nvCxnSpPr>
        <p:spPr>
          <a:xfrm>
            <a:off x="3592997" y="6917634"/>
            <a:ext cx="14386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686" y="1752313"/>
            <a:ext cx="18288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580155" y="1752313"/>
            <a:ext cx="18288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88623" y="1752313"/>
            <a:ext cx="18288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97092" y="1752313"/>
            <a:ext cx="18288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8606" y="3797962"/>
            <a:ext cx="201496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8606" y="4553336"/>
            <a:ext cx="201496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87075" y="3797962"/>
            <a:ext cx="201496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87075" y="4553336"/>
            <a:ext cx="201496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95543" y="3797962"/>
            <a:ext cx="201496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95543" y="4553336"/>
            <a:ext cx="201496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04012" y="3797962"/>
            <a:ext cx="201496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04012" y="4553336"/>
            <a:ext cx="2014960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FDEB6BAD-C3D2-4A24-8D08-DD27C29E8E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0" y="6477493"/>
            <a:ext cx="609600" cy="301752"/>
          </a:xfrm>
        </p:spPr>
        <p:txBody>
          <a:bodyPr/>
          <a:lstStyle/>
          <a:p>
            <a:fld id="{F54A21E8-9977-4704-B177-06FB2897296D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19525D20-8B5C-4FC4-8EC0-A5621F4FE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47950" y="6494579"/>
            <a:ext cx="4571999" cy="284666"/>
          </a:xfrm>
        </p:spPr>
        <p:txBody>
          <a:bodyPr/>
          <a:lstStyle/>
          <a:p>
            <a:r>
              <a:rPr lang="en-US"/>
              <a:t>UNCLASSIFIED </a:t>
            </a:r>
          </a:p>
        </p:txBody>
      </p:sp>
    </p:spTree>
    <p:extLst>
      <p:ext uri="{BB962C8B-B14F-4D97-AF65-F5344CB8AC3E}">
        <p14:creationId xmlns:p14="http://schemas.microsoft.com/office/powerpoint/2010/main" val="12923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/>
        </p:nvSpPr>
        <p:spPr>
          <a:xfrm>
            <a:off x="278606" y="1526387"/>
            <a:ext cx="2696766" cy="45624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/>
        </p:nvSpPr>
        <p:spPr>
          <a:xfrm>
            <a:off x="6168629" y="1526387"/>
            <a:ext cx="2696766" cy="45624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769" y="1724025"/>
            <a:ext cx="2357438" cy="4191000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462" y="1712119"/>
            <a:ext cx="2357100" cy="4191000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5374" y="1233488"/>
            <a:ext cx="3193256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3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55A4E7F-4FAD-4DE6-A623-2019C28CB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47950" y="6494579"/>
            <a:ext cx="4571999" cy="284666"/>
          </a:xfrm>
        </p:spPr>
        <p:txBody>
          <a:bodyPr/>
          <a:lstStyle/>
          <a:p>
            <a:r>
              <a:rPr lang="en-US"/>
              <a:t>UNCLASSIFIED </a:t>
            </a:r>
          </a:p>
        </p:txBody>
      </p:sp>
    </p:spTree>
    <p:extLst>
      <p:ext uri="{BB962C8B-B14F-4D97-AF65-F5344CB8AC3E}">
        <p14:creationId xmlns:p14="http://schemas.microsoft.com/office/powerpoint/2010/main" val="1573542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" y="3715498"/>
            <a:ext cx="4343400" cy="2514600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1B65EFD-272B-4368-90FD-4769339329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50" y="3715498"/>
            <a:ext cx="4343400" cy="2514600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786C41-33FE-4443-8898-76F7D40D54D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09550" y="1143748"/>
            <a:ext cx="4343400" cy="2514600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BDAB0A6-8AB4-4308-875D-DA7D71FFAC4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29150" y="1143748"/>
            <a:ext cx="4343400" cy="2514600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764968-F38B-4E73-8FEA-BC21B084C9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29025" y="3114675"/>
            <a:ext cx="1876425" cy="61608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493E2079-A2EF-4B88-9FE9-D253F3BFA5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47950" y="6494579"/>
            <a:ext cx="4571999" cy="284666"/>
          </a:xfrm>
        </p:spPr>
        <p:txBody>
          <a:bodyPr/>
          <a:lstStyle/>
          <a:p>
            <a:r>
              <a:rPr lang="en-US"/>
              <a:t>UNCLASSIFIED </a:t>
            </a:r>
          </a:p>
        </p:txBody>
      </p:sp>
    </p:spTree>
    <p:extLst>
      <p:ext uri="{BB962C8B-B14F-4D97-AF65-F5344CB8AC3E}">
        <p14:creationId xmlns:p14="http://schemas.microsoft.com/office/powerpoint/2010/main" val="285638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/>
        </p:nvSpPr>
        <p:spPr>
          <a:xfrm>
            <a:off x="0" y="0"/>
            <a:ext cx="9144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8606" y="260350"/>
            <a:ext cx="8640366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3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/>
        </p:nvSpPr>
        <p:spPr>
          <a:xfrm>
            <a:off x="1184058" y="2299953"/>
            <a:ext cx="3315007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/>
        </p:nvSpPr>
        <p:spPr>
          <a:xfrm>
            <a:off x="4638368" y="2299953"/>
            <a:ext cx="3315007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0" y="1233488"/>
            <a:ext cx="6762745" cy="761076"/>
          </a:xfrm>
        </p:spPr>
        <p:txBody>
          <a:bodyPr anchor="ctr">
            <a:no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6068" y="2424864"/>
            <a:ext cx="3099600" cy="2833200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116" y="2424869"/>
            <a:ext cx="3098888" cy="283210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F7D4FAC-2FA3-47DB-9254-DC5E7868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0775" y="6494579"/>
            <a:ext cx="4467225" cy="284666"/>
          </a:xfrm>
        </p:spPr>
        <p:txBody>
          <a:bodyPr/>
          <a:lstStyle/>
          <a:p>
            <a:r>
              <a:rPr lang="en-US"/>
              <a:t>UNCLASSIFIED </a:t>
            </a:r>
          </a:p>
        </p:txBody>
      </p:sp>
    </p:spTree>
    <p:extLst>
      <p:ext uri="{BB962C8B-B14F-4D97-AF65-F5344CB8AC3E}">
        <p14:creationId xmlns:p14="http://schemas.microsoft.com/office/powerpoint/2010/main" val="112765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87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9" y="260356"/>
            <a:ext cx="8640365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8606" y="1233488"/>
            <a:ext cx="18495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3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/>
        </p:nvSpPr>
        <p:spPr>
          <a:xfrm>
            <a:off x="2169214" y="1233492"/>
            <a:ext cx="2407754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3334" y="1330963"/>
            <a:ext cx="2239514" cy="1076636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/>
        </p:nvSpPr>
        <p:spPr>
          <a:xfrm>
            <a:off x="2169214" y="2542921"/>
            <a:ext cx="2407754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3334" y="2623930"/>
            <a:ext cx="2239514" cy="34488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3806" y="1233487"/>
            <a:ext cx="184868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3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/>
        </p:nvSpPr>
        <p:spPr>
          <a:xfrm>
            <a:off x="6504850" y="1233492"/>
            <a:ext cx="2407754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/>
        </p:nvSpPr>
        <p:spPr>
          <a:xfrm>
            <a:off x="6504850" y="2542921"/>
            <a:ext cx="2407754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9574" y="1333189"/>
            <a:ext cx="2238300" cy="1074410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9574" y="2623935"/>
            <a:ext cx="2238300" cy="344888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396B5A2-1204-4601-B20C-6280F68F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0775" y="6494579"/>
            <a:ext cx="4467225" cy="284666"/>
          </a:xfrm>
        </p:spPr>
        <p:txBody>
          <a:bodyPr/>
          <a:lstStyle/>
          <a:p>
            <a:r>
              <a:rPr lang="en-US"/>
              <a:t>UNCLASSIFIED </a:t>
            </a:r>
          </a:p>
        </p:txBody>
      </p:sp>
    </p:spTree>
    <p:extLst>
      <p:ext uri="{BB962C8B-B14F-4D97-AF65-F5344CB8AC3E}">
        <p14:creationId xmlns:p14="http://schemas.microsoft.com/office/powerpoint/2010/main" val="3822919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9" y="260356"/>
            <a:ext cx="8640365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7873" y="1233488"/>
            <a:ext cx="3621101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3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/>
        </p:nvSpPr>
        <p:spPr>
          <a:xfrm>
            <a:off x="278608" y="1233492"/>
            <a:ext cx="2407754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28" y="1330963"/>
            <a:ext cx="2239514" cy="1076636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/>
        </p:nvSpPr>
        <p:spPr>
          <a:xfrm>
            <a:off x="278608" y="2542921"/>
            <a:ext cx="2407754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728" y="2623930"/>
            <a:ext cx="2239514" cy="34488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/>
        </p:nvSpPr>
        <p:spPr>
          <a:xfrm>
            <a:off x="2788240" y="1233492"/>
            <a:ext cx="2407754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/>
        </p:nvSpPr>
        <p:spPr>
          <a:xfrm>
            <a:off x="2788240" y="2542921"/>
            <a:ext cx="2407754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72965" y="1333189"/>
            <a:ext cx="2238300" cy="1074410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72965" y="2623935"/>
            <a:ext cx="2238300" cy="344888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3CDFF12C-F152-402E-915E-09AD1E58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0775" y="6494579"/>
            <a:ext cx="4467225" cy="284666"/>
          </a:xfrm>
        </p:spPr>
        <p:txBody>
          <a:bodyPr/>
          <a:lstStyle/>
          <a:p>
            <a:r>
              <a:rPr lang="en-US"/>
              <a:t>UNCLASSIFIED </a:t>
            </a:r>
          </a:p>
        </p:txBody>
      </p:sp>
    </p:spTree>
    <p:extLst>
      <p:ext uri="{BB962C8B-B14F-4D97-AF65-F5344CB8AC3E}">
        <p14:creationId xmlns:p14="http://schemas.microsoft.com/office/powerpoint/2010/main" val="3437531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Choic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CD43-6FEF-3C4B-947A-2F4B26CB9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multiple choice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501E6-0927-9247-99B8-8820F65095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7064" y="3416631"/>
            <a:ext cx="6718286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option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3F9D24D-0BFB-9B45-BD40-AD0C2A58CA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7064" y="2680908"/>
            <a:ext cx="6718286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option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1D1DFAA-856C-BD49-95ED-4428C1D997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7064" y="4152354"/>
            <a:ext cx="6718286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option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ED7F4D0-919F-C14C-A338-804F204F3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7064" y="4884304"/>
            <a:ext cx="6718286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option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18C4912-9759-7246-878B-2791CDE175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064" y="1948958"/>
            <a:ext cx="6718286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option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29E88-315D-4F7E-B10E-066F29163A6B}"/>
              </a:ext>
            </a:extLst>
          </p:cNvPr>
          <p:cNvSpPr txBox="1"/>
          <p:nvPr/>
        </p:nvSpPr>
        <p:spPr>
          <a:xfrm>
            <a:off x="371475" y="1276350"/>
            <a:ext cx="81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39F322B-0031-428C-9D7B-23D05DD4EB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2000" y="6477493"/>
            <a:ext cx="609600" cy="301752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00903C6-98FB-446D-9D63-59551E0B01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390775" y="6494579"/>
            <a:ext cx="4467225" cy="284666"/>
          </a:xfrm>
        </p:spPr>
        <p:txBody>
          <a:bodyPr/>
          <a:lstStyle/>
          <a:p>
            <a:r>
              <a:rPr lang="en-US"/>
              <a:t>UNCLASSIFIED </a:t>
            </a:r>
          </a:p>
        </p:txBody>
      </p:sp>
    </p:spTree>
    <p:extLst>
      <p:ext uri="{BB962C8B-B14F-4D97-AF65-F5344CB8AC3E}">
        <p14:creationId xmlns:p14="http://schemas.microsoft.com/office/powerpoint/2010/main" val="4072138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_Multiple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60351"/>
            <a:ext cx="8640366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608" y="1233488"/>
            <a:ext cx="3105668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3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/>
        </p:nvSpPr>
        <p:spPr>
          <a:xfrm>
            <a:off x="3461443" y="1233489"/>
            <a:ext cx="1778964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/>
        </p:nvGrpSpPr>
        <p:grpSpPr>
          <a:xfrm>
            <a:off x="3631580" y="2462886"/>
            <a:ext cx="1438689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/>
        </p:nvGrpSpPr>
        <p:grpSpPr>
          <a:xfrm>
            <a:off x="5317577" y="2462886"/>
            <a:ext cx="3601397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4883" y="1463643"/>
            <a:ext cx="3544091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74883" y="2741755"/>
            <a:ext cx="3544091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74883" y="4069997"/>
            <a:ext cx="3544091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74883" y="5394355"/>
            <a:ext cx="3544091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0679" y="1437542"/>
            <a:ext cx="860494" cy="81103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20679" y="2715655"/>
            <a:ext cx="860494" cy="81103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920679" y="4043897"/>
            <a:ext cx="860494" cy="81103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20679" y="5368255"/>
            <a:ext cx="860494" cy="81103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A81D75DE-3B2F-4BF5-A286-ECBC1BFD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0775" y="6494579"/>
            <a:ext cx="4467225" cy="284666"/>
          </a:xfrm>
        </p:spPr>
        <p:txBody>
          <a:bodyPr/>
          <a:lstStyle/>
          <a:p>
            <a:r>
              <a:rPr lang="en-US"/>
              <a:t>UNCLASSIFIED </a:t>
            </a:r>
            <a:endParaRPr lang="en-US" dirty="0"/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357E049A-D3AC-4CE1-A2CA-DDCEFBED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477493"/>
            <a:ext cx="609600" cy="301752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66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60351"/>
            <a:ext cx="8640366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609" y="1233488"/>
            <a:ext cx="8640365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3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0035" y="2999731"/>
            <a:ext cx="1054307" cy="116264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81103" y="2999731"/>
            <a:ext cx="1054307" cy="116264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62170" y="2999731"/>
            <a:ext cx="1054307" cy="116264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76318" y="2999731"/>
            <a:ext cx="1054307" cy="116264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/>
        </p:nvSpPr>
        <p:spPr>
          <a:xfrm>
            <a:off x="734940" y="4514252"/>
            <a:ext cx="1784494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/>
        </p:nvSpPr>
        <p:spPr>
          <a:xfrm>
            <a:off x="2716008" y="4514252"/>
            <a:ext cx="1784494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/>
        </p:nvSpPr>
        <p:spPr>
          <a:xfrm>
            <a:off x="4697076" y="4514252"/>
            <a:ext cx="1784494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/>
        </p:nvSpPr>
        <p:spPr>
          <a:xfrm>
            <a:off x="6678141" y="4514252"/>
            <a:ext cx="1784494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599" y="4598182"/>
            <a:ext cx="1617176" cy="1330436"/>
          </a:xfrm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99666" y="4598182"/>
            <a:ext cx="1617176" cy="1330436"/>
          </a:xfrm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0735" y="4598182"/>
            <a:ext cx="1617176" cy="1330436"/>
          </a:xfrm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61800" y="4598182"/>
            <a:ext cx="1617176" cy="1330436"/>
          </a:xfrm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/>
        </p:nvCxnSpPr>
        <p:spPr>
          <a:xfrm>
            <a:off x="734940" y="4357837"/>
            <a:ext cx="178449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/>
        </p:nvCxnSpPr>
        <p:spPr>
          <a:xfrm>
            <a:off x="2716008" y="4357837"/>
            <a:ext cx="178449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/>
        </p:nvCxnSpPr>
        <p:spPr>
          <a:xfrm>
            <a:off x="4697076" y="4357837"/>
            <a:ext cx="178449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/>
        </p:nvCxnSpPr>
        <p:spPr>
          <a:xfrm>
            <a:off x="6678143" y="4357837"/>
            <a:ext cx="178449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E23E1BC2-B3CB-429E-9E14-AC13D98C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0775" y="6494579"/>
            <a:ext cx="4467225" cy="284666"/>
          </a:xfrm>
        </p:spPr>
        <p:txBody>
          <a:bodyPr/>
          <a:lstStyle/>
          <a:p>
            <a:r>
              <a:rPr lang="en-US"/>
              <a:t>UNCLASSIFIED </a:t>
            </a:r>
            <a:endParaRPr lang="en-US" dirty="0"/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D8E1DAB1-5F80-4167-B203-91C7A2F1B845}"/>
              </a:ext>
            </a:extLst>
          </p:cNvPr>
          <p:cNvSpPr txBox="1">
            <a:spLocks/>
          </p:cNvSpPr>
          <p:nvPr/>
        </p:nvSpPr>
        <p:spPr bwMode="auto">
          <a:xfrm>
            <a:off x="8382000" y="6477493"/>
            <a:ext cx="6096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69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9" y="260351"/>
            <a:ext cx="4626355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/>
        </p:nvSpPr>
        <p:spPr>
          <a:xfrm>
            <a:off x="5076826" y="0"/>
            <a:ext cx="203331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/>
        </p:nvSpPr>
        <p:spPr>
          <a:xfrm>
            <a:off x="7110688" y="2286000"/>
            <a:ext cx="203331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/>
        </p:nvSpPr>
        <p:spPr>
          <a:xfrm>
            <a:off x="5076826" y="4572000"/>
            <a:ext cx="203331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/>
        </p:nvSpPr>
        <p:spPr>
          <a:xfrm>
            <a:off x="7110688" y="0"/>
            <a:ext cx="203331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/>
        </p:nvSpPr>
        <p:spPr>
          <a:xfrm>
            <a:off x="5076274" y="2286000"/>
            <a:ext cx="203331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/>
        </p:nvSpPr>
        <p:spPr>
          <a:xfrm>
            <a:off x="7110688" y="4572000"/>
            <a:ext cx="203331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/>
        </p:nvSpPr>
        <p:spPr>
          <a:xfrm rot="5400000">
            <a:off x="7029968" y="1073534"/>
            <a:ext cx="298174" cy="13894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/>
        </p:nvSpPr>
        <p:spPr>
          <a:xfrm rot="16200000">
            <a:off x="6891303" y="3359533"/>
            <a:ext cx="298174" cy="1389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/>
        </p:nvSpPr>
        <p:spPr>
          <a:xfrm rot="5400000">
            <a:off x="7029968" y="5645534"/>
            <a:ext cx="298174" cy="13894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0193" y="561678"/>
            <a:ext cx="1054307" cy="116264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65777" y="2847678"/>
            <a:ext cx="1054307" cy="116264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00193" y="5133678"/>
            <a:ext cx="1054307" cy="116264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7182" y="215900"/>
            <a:ext cx="17526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1044" y="2501900"/>
            <a:ext cx="17526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17181" y="4787900"/>
            <a:ext cx="17526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 sz="1200">
                <a:solidFill>
                  <a:schemeClr val="bg1"/>
                </a:solidFill>
              </a:defRPr>
            </a:lvl2pPr>
            <a:lvl3pPr marL="685783" indent="0">
              <a:buNone/>
              <a:defRPr sz="1050">
                <a:solidFill>
                  <a:schemeClr val="bg1"/>
                </a:solidFill>
              </a:defRPr>
            </a:lvl3pPr>
            <a:lvl4pPr marL="1028675" indent="0">
              <a:buNone/>
              <a:defRPr sz="900">
                <a:solidFill>
                  <a:schemeClr val="bg1"/>
                </a:solidFill>
              </a:defRPr>
            </a:lvl4pPr>
            <a:lvl5pPr marL="137156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41501-29A4-42E9-80C3-4955108F5F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77508" y="1101725"/>
            <a:ext cx="4627868" cy="5565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92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" y="0"/>
            <a:ext cx="2514600" cy="6857999"/>
          </a:xfrm>
          <a:prstGeom prst="rect">
            <a:avLst/>
          </a:prstGeom>
          <a:gradFill flip="none" rotWithShape="1">
            <a:gsLst>
              <a:gs pos="38000">
                <a:schemeClr val="tx2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64133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3" y="4831929"/>
            <a:ext cx="1523874" cy="15238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1250964"/>
            <a:ext cx="2514600" cy="24447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Images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748" y="3695699"/>
            <a:ext cx="1961365" cy="29845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" y="6407626"/>
            <a:ext cx="2406938" cy="42743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EA34CDA-0C37-4468-B643-BE901D8C1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245611"/>
            <a:ext cx="2514600" cy="24676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7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t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" y="0"/>
            <a:ext cx="2514600" cy="6857999"/>
          </a:xfrm>
          <a:prstGeom prst="rect">
            <a:avLst/>
          </a:prstGeom>
          <a:gradFill flip="none" rotWithShape="1">
            <a:gsLst>
              <a:gs pos="38000">
                <a:schemeClr val="tx2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3" y="4831929"/>
            <a:ext cx="1523874" cy="15238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1250964"/>
            <a:ext cx="2514600" cy="24447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Images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" y="6407626"/>
            <a:ext cx="2406938" cy="427436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959BF8C-E65F-40BF-AD6F-929513B36C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08731" y="1155682"/>
            <a:ext cx="5898776" cy="549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21B6C3-AC08-4DC1-A5BA-DD322014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730" y="41565"/>
            <a:ext cx="5898775" cy="98041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36ACC-3186-4062-8851-7EAC643CB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45611"/>
            <a:ext cx="2514600" cy="246767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368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571999" y="1"/>
            <a:ext cx="4572001" cy="261650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1999" y="5739331"/>
            <a:ext cx="4572001" cy="11186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tx2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4194264"/>
            <a:ext cx="4572000" cy="1467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129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129" y="2588978"/>
            <a:ext cx="37895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54" y="5838484"/>
            <a:ext cx="2248724" cy="936968"/>
          </a:xfrm>
          <a:prstGeom prst="rect">
            <a:avLst/>
          </a:prstGeom>
        </p:spPr>
      </p:pic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3342780" y="3871206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53553" y="3862585"/>
            <a:ext cx="1961365" cy="29845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00809" y="247253"/>
            <a:ext cx="3514381" cy="2380272"/>
            <a:chOff x="4781320" y="316820"/>
            <a:chExt cx="3514381" cy="23802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573" y="316820"/>
              <a:ext cx="1523874" cy="152387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81320" y="1867634"/>
              <a:ext cx="3514381" cy="82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3200" b="0" dirty="0">
                  <a:solidFill>
                    <a:schemeClr val="tx2"/>
                  </a:solidFill>
                  <a:latin typeface="Bodoni MT Condensed" panose="02070606080606020203" pitchFamily="18" charset="0"/>
                </a:rPr>
                <a:t>Systems Risk and Reliability Analysis Laboratory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23F9CB8-72F6-4166-8884-FF223931A669}"/>
              </a:ext>
            </a:extLst>
          </p:cNvPr>
          <p:cNvSpPr/>
          <p:nvPr/>
        </p:nvSpPr>
        <p:spPr>
          <a:xfrm>
            <a:off x="4583016" y="2678681"/>
            <a:ext cx="4572000" cy="1467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</p:spTree>
    <p:extLst>
      <p:ext uri="{BB962C8B-B14F-4D97-AF65-F5344CB8AC3E}">
        <p14:creationId xmlns:p14="http://schemas.microsoft.com/office/powerpoint/2010/main" val="27555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571999" y="1"/>
            <a:ext cx="4572001" cy="261650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1999" y="5739331"/>
            <a:ext cx="4572001" cy="11186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tx2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4194264"/>
            <a:ext cx="4572000" cy="1467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54" y="5838484"/>
            <a:ext cx="2248724" cy="936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00809" y="247253"/>
            <a:ext cx="3514381" cy="2380272"/>
            <a:chOff x="4781320" y="316820"/>
            <a:chExt cx="3514381" cy="23802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573" y="316820"/>
              <a:ext cx="1523874" cy="152387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81320" y="1867634"/>
              <a:ext cx="3514381" cy="82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3200" b="0" dirty="0">
                  <a:solidFill>
                    <a:schemeClr val="tx2"/>
                  </a:solidFill>
                  <a:latin typeface="Bodoni MT Condensed" panose="02070606080606020203" pitchFamily="18" charset="0"/>
                </a:rPr>
                <a:t>Systems Risk and Reliability Analysis Laboratory</a:t>
              </a:r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CC89930D-5CE9-4DCD-8B6B-67D4D5D685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0222" y="1279322"/>
            <a:ext cx="4305238" cy="549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0A0F2C9-8880-4D80-A0D0-9C961C65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" y="165205"/>
            <a:ext cx="4305238" cy="98041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B63F70-3B4A-4C3C-AB91-D257FF6E99E6}"/>
              </a:ext>
            </a:extLst>
          </p:cNvPr>
          <p:cNvSpPr/>
          <p:nvPr/>
        </p:nvSpPr>
        <p:spPr>
          <a:xfrm>
            <a:off x="4571999" y="2676740"/>
            <a:ext cx="4572000" cy="1467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</p:spTree>
    <p:extLst>
      <p:ext uri="{BB962C8B-B14F-4D97-AF65-F5344CB8AC3E}">
        <p14:creationId xmlns:p14="http://schemas.microsoft.com/office/powerpoint/2010/main" val="191924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565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567725"/>
            <a:ext cx="7772400" cy="1500187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/>
        </p:nvSpPr>
        <p:spPr>
          <a:xfrm>
            <a:off x="0" y="0"/>
            <a:ext cx="914400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8" y="3917954"/>
            <a:ext cx="5186363" cy="2268337"/>
          </a:xfrm>
        </p:spPr>
        <p:txBody>
          <a:bodyPr anchor="ctr"/>
          <a:lstStyle>
            <a:lvl1pPr>
              <a:defRPr lang="en-US" sz="4000" b="1" kern="1200" cap="none" baseline="0" noProof="0" dirty="0">
                <a:solidFill>
                  <a:srgbClr val="102E54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/>
        </p:nvSpPr>
        <p:spPr>
          <a:xfrm>
            <a:off x="3916636" y="2327279"/>
            <a:ext cx="1632347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/>
        </p:nvSpPr>
        <p:spPr>
          <a:xfrm>
            <a:off x="5601631" y="3917949"/>
            <a:ext cx="1632347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8608" y="260351"/>
            <a:ext cx="8640367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35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558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3758"/>
            <a:ext cx="4038600" cy="49217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3758"/>
            <a:ext cx="4038600" cy="49217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1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48656"/>
            <a:ext cx="9144000" cy="457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65"/>
            <a:ext cx="77089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5682"/>
            <a:ext cx="8229600" cy="49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0775" y="6494579"/>
            <a:ext cx="4467225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/>
              <a:t>UNCLASSIFIED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493"/>
            <a:ext cx="6096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fld id="{F54A21E8-9977-4704-B177-06FB2897296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47" y="-2338"/>
            <a:ext cx="1062853" cy="1062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" y="6433608"/>
            <a:ext cx="2295475" cy="40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9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7" r:id="rId16"/>
    <p:sldLayoutId id="2147483680" r:id="rId17"/>
    <p:sldLayoutId id="2147483686" r:id="rId18"/>
    <p:sldLayoutId id="2147483682" r:id="rId19"/>
    <p:sldLayoutId id="2147483683" r:id="rId20"/>
    <p:sldLayoutId id="2147483684" r:id="rId21"/>
    <p:sldLayoutId id="2147483689" r:id="rId22"/>
    <p:sldLayoutId id="2147483685" r:id="rId23"/>
    <p:sldLayoutId id="2147483687" r:id="rId24"/>
    <p:sldLayoutId id="2147483688" r:id="rId25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kern="1200" baseline="0">
          <a:solidFill>
            <a:srgbClr val="102E54"/>
          </a:solidFill>
          <a:latin typeface="Times New Roman" panose="02020603050405020304" pitchFamily="18" charset="0"/>
          <a:ea typeface="ＭＳ Ｐゴシック" charset="-128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Times New Roman" panose="02020603050405020304" pitchFamily="18" charset="0"/>
          <a:ea typeface="ＭＳ Ｐゴシック" charset="-128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Times New Roman" panose="02020603050405020304" pitchFamily="18" charset="0"/>
          <a:ea typeface="ＭＳ Ｐゴシック" pitchFamily="-112" charset="-128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Times New Roman" panose="02020603050405020304" pitchFamily="18" charset="0"/>
          <a:ea typeface="ＭＳ Ｐゴシック" pitchFamily="-112" charset="-128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anose="02020603050405020304" pitchFamily="18" charset="0"/>
          <a:ea typeface="ＭＳ Ｐゴシック" pitchFamily="-112" charset="-128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anose="02020603050405020304" pitchFamily="18" charset="0"/>
          <a:ea typeface="ＭＳ Ｐゴシック" pitchFamily="-112" charset="-128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kgroth@umd.edu" TargetMode="External"/><Relationship Id="rId7" Type="http://schemas.openxmlformats.org/officeDocument/2006/relationships/image" Target="../media/image21.png"/><Relationship Id="rId2" Type="http://schemas.openxmlformats.org/officeDocument/2006/relationships/hyperlink" Target="mailto:adlewis@umd.edu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emf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9611-ECFB-40B1-8B3A-D5524267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High-level presentation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F152-D77F-4ED2-BF39-AD103542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385888"/>
            <a:ext cx="8880475" cy="4086225"/>
          </a:xfrm>
        </p:spPr>
        <p:txBody>
          <a:bodyPr/>
          <a:lstStyle/>
          <a:p>
            <a:r>
              <a:rPr lang="en-US" dirty="0"/>
              <a:t>Background, Motivation, and Research Problem</a:t>
            </a:r>
          </a:p>
          <a:p>
            <a:endParaRPr lang="en-US" dirty="0"/>
          </a:p>
          <a:p>
            <a:r>
              <a:rPr lang="en-US" dirty="0"/>
              <a:t>Methodology</a:t>
            </a:r>
          </a:p>
          <a:p>
            <a:endParaRPr lang="en-US" dirty="0"/>
          </a:p>
          <a:p>
            <a:r>
              <a:rPr lang="en-US" dirty="0"/>
              <a:t>Results</a:t>
            </a:r>
          </a:p>
          <a:p>
            <a:endParaRPr lang="en-US" dirty="0"/>
          </a:p>
          <a:p>
            <a:r>
              <a:rPr lang="en-US" dirty="0"/>
              <a:t>Conclusion and Future 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B0814-0ADE-40D7-8093-725803724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8A46A-24F7-427C-BE79-8D0F6B68A4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57" y="1943311"/>
            <a:ext cx="4609496" cy="2483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877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DD99-4E06-4845-A28C-6C8BC970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9533A-FE6E-4776-83EE-E46D0A6BD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9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7BFEE9-AE7C-40E0-B34B-DF68CBA08B52}"/>
              </a:ext>
            </a:extLst>
          </p:cNvPr>
          <p:cNvGrpSpPr/>
          <p:nvPr/>
        </p:nvGrpSpPr>
        <p:grpSpPr>
          <a:xfrm>
            <a:off x="462358" y="1174426"/>
            <a:ext cx="8193734" cy="4388495"/>
            <a:chOff x="459778" y="1361943"/>
            <a:chExt cx="8193734" cy="438849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97CD10D-AE1F-4E61-855F-C0D324004999}"/>
                </a:ext>
              </a:extLst>
            </p:cNvPr>
            <p:cNvSpPr/>
            <p:nvPr/>
          </p:nvSpPr>
          <p:spPr>
            <a:xfrm>
              <a:off x="459778" y="1361943"/>
              <a:ext cx="2588660" cy="1005741"/>
            </a:xfrm>
            <a:custGeom>
              <a:avLst/>
              <a:gdLst>
                <a:gd name="connsiteX0" fmla="*/ 0 w 2514352"/>
                <a:gd name="connsiteY0" fmla="*/ 0 h 1005741"/>
                <a:gd name="connsiteX1" fmla="*/ 2514352 w 2514352"/>
                <a:gd name="connsiteY1" fmla="*/ 0 h 1005741"/>
                <a:gd name="connsiteX2" fmla="*/ 2514352 w 2514352"/>
                <a:gd name="connsiteY2" fmla="*/ 1005741 h 1005741"/>
                <a:gd name="connsiteX3" fmla="*/ 0 w 2514352"/>
                <a:gd name="connsiteY3" fmla="*/ 1005741 h 1005741"/>
                <a:gd name="connsiteX4" fmla="*/ 0 w 2514352"/>
                <a:gd name="connsiteY4" fmla="*/ 0 h 10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1005741">
                  <a:moveTo>
                    <a:pt x="0" y="0"/>
                  </a:moveTo>
                  <a:lnTo>
                    <a:pt x="2514352" y="0"/>
                  </a:lnTo>
                  <a:lnTo>
                    <a:pt x="2514352" y="1005741"/>
                  </a:lnTo>
                  <a:lnTo>
                    <a:pt x="0" y="100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Case Study DBN Node Structure</a:t>
              </a:r>
              <a:endParaRPr lang="en-US" sz="3200" b="1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FF855A-FD18-4149-9DB0-BE196A5B7411}"/>
                </a:ext>
              </a:extLst>
            </p:cNvPr>
            <p:cNvSpPr/>
            <p:nvPr/>
          </p:nvSpPr>
          <p:spPr>
            <a:xfrm>
              <a:off x="459778" y="2367684"/>
              <a:ext cx="2588660" cy="3382752"/>
            </a:xfrm>
            <a:custGeom>
              <a:avLst/>
              <a:gdLst>
                <a:gd name="connsiteX0" fmla="*/ 0 w 2514352"/>
                <a:gd name="connsiteY0" fmla="*/ 0 h 2854800"/>
                <a:gd name="connsiteX1" fmla="*/ 2514352 w 2514352"/>
                <a:gd name="connsiteY1" fmla="*/ 0 h 2854800"/>
                <a:gd name="connsiteX2" fmla="*/ 2514352 w 2514352"/>
                <a:gd name="connsiteY2" fmla="*/ 2854800 h 2854800"/>
                <a:gd name="connsiteX3" fmla="*/ 0 w 2514352"/>
                <a:gd name="connsiteY3" fmla="*/ 2854800 h 2854800"/>
                <a:gd name="connsiteX4" fmla="*/ 0 w 2514352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2854800">
                  <a:moveTo>
                    <a:pt x="0" y="0"/>
                  </a:moveTo>
                  <a:lnTo>
                    <a:pt x="2514352" y="0"/>
                  </a:lnTo>
                  <a:lnTo>
                    <a:pt x="2514352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900" kern="12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52DA68-F376-4FAF-9338-AE5221F5F06E}"/>
                </a:ext>
              </a:extLst>
            </p:cNvPr>
            <p:cNvSpPr/>
            <p:nvPr/>
          </p:nvSpPr>
          <p:spPr>
            <a:xfrm>
              <a:off x="3263223" y="1361943"/>
              <a:ext cx="2587752" cy="1005741"/>
            </a:xfrm>
            <a:custGeom>
              <a:avLst/>
              <a:gdLst>
                <a:gd name="connsiteX0" fmla="*/ 0 w 2514352"/>
                <a:gd name="connsiteY0" fmla="*/ 0 h 1005741"/>
                <a:gd name="connsiteX1" fmla="*/ 2514352 w 2514352"/>
                <a:gd name="connsiteY1" fmla="*/ 0 h 1005741"/>
                <a:gd name="connsiteX2" fmla="*/ 2514352 w 2514352"/>
                <a:gd name="connsiteY2" fmla="*/ 1005741 h 1005741"/>
                <a:gd name="connsiteX3" fmla="*/ 0 w 2514352"/>
                <a:gd name="connsiteY3" fmla="*/ 1005741 h 1005741"/>
                <a:gd name="connsiteX4" fmla="*/ 0 w 2514352"/>
                <a:gd name="connsiteY4" fmla="*/ 0 h 10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1005741">
                  <a:moveTo>
                    <a:pt x="0" y="0"/>
                  </a:moveTo>
                  <a:lnTo>
                    <a:pt x="2514352" y="0"/>
                  </a:lnTo>
                  <a:lnTo>
                    <a:pt x="2514352" y="1005741"/>
                  </a:lnTo>
                  <a:lnTo>
                    <a:pt x="0" y="100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Discretization Strategies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5D5687-F823-4F99-B6BF-83F049B919F7}"/>
                </a:ext>
              </a:extLst>
            </p:cNvPr>
            <p:cNvSpPr/>
            <p:nvPr/>
          </p:nvSpPr>
          <p:spPr>
            <a:xfrm>
              <a:off x="3263223" y="2367683"/>
              <a:ext cx="2587752" cy="3382753"/>
            </a:xfrm>
            <a:custGeom>
              <a:avLst/>
              <a:gdLst>
                <a:gd name="connsiteX0" fmla="*/ 0 w 2514352"/>
                <a:gd name="connsiteY0" fmla="*/ 0 h 2854800"/>
                <a:gd name="connsiteX1" fmla="*/ 2514352 w 2514352"/>
                <a:gd name="connsiteY1" fmla="*/ 0 h 2854800"/>
                <a:gd name="connsiteX2" fmla="*/ 2514352 w 2514352"/>
                <a:gd name="connsiteY2" fmla="*/ 2854800 h 2854800"/>
                <a:gd name="connsiteX3" fmla="*/ 0 w 2514352"/>
                <a:gd name="connsiteY3" fmla="*/ 2854800 h 2854800"/>
                <a:gd name="connsiteX4" fmla="*/ 0 w 2514352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2854800">
                  <a:moveTo>
                    <a:pt x="0" y="0"/>
                  </a:moveTo>
                  <a:lnTo>
                    <a:pt x="2514352" y="0"/>
                  </a:lnTo>
                  <a:lnTo>
                    <a:pt x="2514352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900" kern="12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6B5C67D-FC24-4BB8-A110-4138F1D729F0}"/>
                </a:ext>
              </a:extLst>
            </p:cNvPr>
            <p:cNvSpPr/>
            <p:nvPr/>
          </p:nvSpPr>
          <p:spPr>
            <a:xfrm>
              <a:off x="6065760" y="1361943"/>
              <a:ext cx="2587752" cy="1005741"/>
            </a:xfrm>
            <a:custGeom>
              <a:avLst/>
              <a:gdLst>
                <a:gd name="connsiteX0" fmla="*/ 0 w 2514352"/>
                <a:gd name="connsiteY0" fmla="*/ 0 h 1005741"/>
                <a:gd name="connsiteX1" fmla="*/ 2514352 w 2514352"/>
                <a:gd name="connsiteY1" fmla="*/ 0 h 1005741"/>
                <a:gd name="connsiteX2" fmla="*/ 2514352 w 2514352"/>
                <a:gd name="connsiteY2" fmla="*/ 1005741 h 1005741"/>
                <a:gd name="connsiteX3" fmla="*/ 0 w 2514352"/>
                <a:gd name="connsiteY3" fmla="*/ 1005741 h 1005741"/>
                <a:gd name="connsiteX4" fmla="*/ 0 w 2514352"/>
                <a:gd name="connsiteY4" fmla="*/ 0 h 10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1005741">
                  <a:moveTo>
                    <a:pt x="0" y="0"/>
                  </a:moveTo>
                  <a:lnTo>
                    <a:pt x="2514352" y="0"/>
                  </a:lnTo>
                  <a:lnTo>
                    <a:pt x="2514352" y="1005741"/>
                  </a:lnTo>
                  <a:lnTo>
                    <a:pt x="0" y="100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Performance Metric</a:t>
              </a:r>
              <a:endParaRPr lang="en-US" sz="3200" b="1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06B04C-214E-4807-97D0-7110D1BD454C}"/>
                </a:ext>
              </a:extLst>
            </p:cNvPr>
            <p:cNvSpPr/>
            <p:nvPr/>
          </p:nvSpPr>
          <p:spPr>
            <a:xfrm>
              <a:off x="6065760" y="2367684"/>
              <a:ext cx="2587752" cy="3382754"/>
            </a:xfrm>
            <a:custGeom>
              <a:avLst/>
              <a:gdLst>
                <a:gd name="connsiteX0" fmla="*/ 0 w 2514352"/>
                <a:gd name="connsiteY0" fmla="*/ 0 h 2854800"/>
                <a:gd name="connsiteX1" fmla="*/ 2514352 w 2514352"/>
                <a:gd name="connsiteY1" fmla="*/ 0 h 2854800"/>
                <a:gd name="connsiteX2" fmla="*/ 2514352 w 2514352"/>
                <a:gd name="connsiteY2" fmla="*/ 2854800 h 2854800"/>
                <a:gd name="connsiteX3" fmla="*/ 0 w 2514352"/>
                <a:gd name="connsiteY3" fmla="*/ 2854800 h 2854800"/>
                <a:gd name="connsiteX4" fmla="*/ 0 w 2514352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2854800">
                  <a:moveTo>
                    <a:pt x="0" y="0"/>
                  </a:moveTo>
                  <a:lnTo>
                    <a:pt x="2514352" y="0"/>
                  </a:lnTo>
                  <a:lnTo>
                    <a:pt x="2514352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900" kern="1200" dirty="0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C78B1F7B-1AC8-404F-B687-4C12FBF2E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6" r="8409" b="4126"/>
          <a:stretch/>
        </p:blipFill>
        <p:spPr>
          <a:xfrm>
            <a:off x="703335" y="4189332"/>
            <a:ext cx="2107615" cy="1301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52AE6A-25A5-4F9E-8A3C-FAD8361B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7" y="2270634"/>
            <a:ext cx="1588281" cy="134975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8B6D4EF-4131-4685-96A5-F0057E2ABFD2}"/>
              </a:ext>
            </a:extLst>
          </p:cNvPr>
          <p:cNvSpPr/>
          <p:nvPr/>
        </p:nvSpPr>
        <p:spPr>
          <a:xfrm rot="5400000">
            <a:off x="1562262" y="3809210"/>
            <a:ext cx="389761" cy="19305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AF6D0-5750-4C8F-9195-880EE9BA6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775" y="2209990"/>
            <a:ext cx="1369682" cy="109728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6800EBF-E80A-41DC-95BF-CAA8381097D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41" y="4427331"/>
            <a:ext cx="2266149" cy="99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B4D4132-AF81-4D04-9A74-847CB58FF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248" y="2430669"/>
            <a:ext cx="2405934" cy="1737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FA1F33-1C22-42CE-9AF6-117974994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7027" y="3318914"/>
            <a:ext cx="1373532" cy="1097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C680B1-9996-4C45-A535-1B07E08AE0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2264" y="4427331"/>
            <a:ext cx="1377863" cy="10972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2BF5D4-CD19-4614-A006-845D469E5F4B}"/>
              </a:ext>
            </a:extLst>
          </p:cNvPr>
          <p:cNvSpPr/>
          <p:nvPr/>
        </p:nvSpPr>
        <p:spPr>
          <a:xfrm>
            <a:off x="5062538" y="4443897"/>
            <a:ext cx="121443" cy="937728"/>
          </a:xfrm>
          <a:prstGeom prst="rect">
            <a:avLst/>
          </a:prstGeom>
          <a:solidFill>
            <a:srgbClr val="EEEAE7"/>
          </a:solidFill>
          <a:ln>
            <a:solidFill>
              <a:srgbClr val="EEEAE7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C80C51C-6F20-4B7C-A763-8BD0727B081E}"/>
              </a:ext>
            </a:extLst>
          </p:cNvPr>
          <p:cNvSpPr/>
          <p:nvPr/>
        </p:nvSpPr>
        <p:spPr>
          <a:xfrm>
            <a:off x="5062538" y="3323836"/>
            <a:ext cx="87589" cy="953860"/>
          </a:xfrm>
          <a:prstGeom prst="rect">
            <a:avLst/>
          </a:prstGeom>
          <a:solidFill>
            <a:srgbClr val="EEEAE7"/>
          </a:solidFill>
          <a:ln>
            <a:solidFill>
              <a:srgbClr val="EEEAE7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C0C939-C895-43F7-9D53-AF5793282804}"/>
              </a:ext>
            </a:extLst>
          </p:cNvPr>
          <p:cNvSpPr/>
          <p:nvPr/>
        </p:nvSpPr>
        <p:spPr>
          <a:xfrm>
            <a:off x="5072063" y="2218235"/>
            <a:ext cx="121443" cy="937729"/>
          </a:xfrm>
          <a:prstGeom prst="rect">
            <a:avLst/>
          </a:prstGeom>
          <a:solidFill>
            <a:srgbClr val="EEEAE7"/>
          </a:solidFill>
          <a:ln>
            <a:solidFill>
              <a:srgbClr val="EEEAE7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8CEA3-452F-3B7E-521F-3280A61971D9}"/>
              </a:ext>
            </a:extLst>
          </p:cNvPr>
          <p:cNvSpPr txBox="1"/>
          <p:nvPr/>
        </p:nvSpPr>
        <p:spPr>
          <a:xfrm>
            <a:off x="357611" y="5697189"/>
            <a:ext cx="878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Enables consistent basis for comparing discretization strategies viz-a-viz multiple performance metrics relevant to system-level PHM</a:t>
            </a:r>
          </a:p>
        </p:txBody>
      </p:sp>
    </p:spTree>
    <p:extLst>
      <p:ext uri="{BB962C8B-B14F-4D97-AF65-F5344CB8AC3E}">
        <p14:creationId xmlns:p14="http://schemas.microsoft.com/office/powerpoint/2010/main" val="122201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843ECB2-987B-47DE-AC24-09ACE2768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"/>
          <a:stretch/>
        </p:blipFill>
        <p:spPr>
          <a:xfrm>
            <a:off x="5496352" y="3174086"/>
            <a:ext cx="3450662" cy="2754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5E9EE8-05BD-400D-A027-41496958C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"/>
          <a:stretch/>
        </p:blipFill>
        <p:spPr>
          <a:xfrm>
            <a:off x="152400" y="3174086"/>
            <a:ext cx="3450662" cy="2754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1B146F-EC71-4934-BC5B-D6B9FE48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Case study: sodium fast reactor (SFR) experiencing a transient overpower (TOP)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4F680-BEFE-4C3B-B11B-D4B5AFE0C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10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5C9C9-64F0-4C5C-9370-6D65017357DC}"/>
              </a:ext>
            </a:extLst>
          </p:cNvPr>
          <p:cNvSpPr/>
          <p:nvPr/>
        </p:nvSpPr>
        <p:spPr>
          <a:xfrm>
            <a:off x="373811" y="1243890"/>
            <a:ext cx="8617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Case study published in: Lewis and Groth (2020) based on modified Level I PRA by Jankovsky et al. (2020) further simplified to enable DBN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failures considered are </a:t>
            </a:r>
            <a:r>
              <a:rPr lang="en-US" sz="2400" b="1" dirty="0"/>
              <a:t>fuel relocation</a:t>
            </a:r>
            <a:r>
              <a:rPr lang="en-US" sz="2400" dirty="0"/>
              <a:t> and </a:t>
            </a:r>
            <a:r>
              <a:rPr lang="en-US" sz="2400" b="1" dirty="0"/>
              <a:t>thermal clad failure</a:t>
            </a:r>
            <a:r>
              <a:rPr lang="en-US" sz="2400" dirty="0"/>
              <a:t> that may occur over the course of 24 hours (86,400s).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2002997-B099-4F96-9EAB-0437AD041AE4}"/>
              </a:ext>
            </a:extLst>
          </p:cNvPr>
          <p:cNvSpPr/>
          <p:nvPr/>
        </p:nvSpPr>
        <p:spPr>
          <a:xfrm>
            <a:off x="3428930" y="3568870"/>
            <a:ext cx="2286000" cy="1322703"/>
          </a:xfrm>
          <a:prstGeom prst="rightArrow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947FE1A1-5A0A-4401-ABE2-CFF3E3336277}"/>
              </a:ext>
            </a:extLst>
          </p:cNvPr>
          <p:cNvSpPr/>
          <p:nvPr/>
        </p:nvSpPr>
        <p:spPr>
          <a:xfrm rot="18932434">
            <a:off x="6992808" y="3928231"/>
            <a:ext cx="397836" cy="397836"/>
          </a:xfrm>
          <a:prstGeom prst="plus">
            <a:avLst>
              <a:gd name="adj" fmla="val 46901"/>
            </a:avLst>
          </a:prstGeom>
          <a:solidFill>
            <a:srgbClr val="FF0000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F452A4D4-3AB1-41A5-9146-B528CBCAA71B}"/>
              </a:ext>
            </a:extLst>
          </p:cNvPr>
          <p:cNvSpPr/>
          <p:nvPr/>
        </p:nvSpPr>
        <p:spPr>
          <a:xfrm>
            <a:off x="3508583" y="3324762"/>
            <a:ext cx="1871932" cy="1810918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111A7C-9759-4A0F-9B86-D67CC1CAF68B}"/>
              </a:ext>
            </a:extLst>
          </p:cNvPr>
          <p:cNvSpPr txBox="1"/>
          <p:nvPr/>
        </p:nvSpPr>
        <p:spPr>
          <a:xfrm>
            <a:off x="3704816" y="3845849"/>
            <a:ext cx="1357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Transient Overpower (TOP)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76299-9B5E-4291-8452-905E6FD899C2}"/>
              </a:ext>
            </a:extLst>
          </p:cNvPr>
          <p:cNvSpPr txBox="1"/>
          <p:nvPr/>
        </p:nvSpPr>
        <p:spPr>
          <a:xfrm>
            <a:off x="1001290" y="5744123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Generalized SFR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96D256-D0EB-B362-0067-EF086A409F0E}"/>
              </a:ext>
            </a:extLst>
          </p:cNvPr>
          <p:cNvSpPr txBox="1"/>
          <p:nvPr/>
        </p:nvSpPr>
        <p:spPr>
          <a:xfrm>
            <a:off x="2345949" y="6366759"/>
            <a:ext cx="66010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Lewis, AD &amp; Groth, KM “A Dynamic Bayesian Network Structure for Joint Diagnostics and Prognostics of Complex Engineering Systems,” </a:t>
            </a:r>
            <a:r>
              <a:rPr lang="en-US" sz="1400" i="1" dirty="0"/>
              <a:t>Algorithms, </a:t>
            </a:r>
            <a:r>
              <a:rPr lang="en-US" sz="1400" b="1" dirty="0"/>
              <a:t>2020</a:t>
            </a:r>
            <a:r>
              <a:rPr lang="en-US" sz="1400" i="1" dirty="0"/>
              <a:t>, 13</a:t>
            </a:r>
            <a:r>
              <a:rPr lang="en-US" sz="1400" dirty="0"/>
              <a:t>, 64+ </a:t>
            </a:r>
          </a:p>
        </p:txBody>
      </p:sp>
    </p:spTree>
    <p:extLst>
      <p:ext uri="{BB962C8B-B14F-4D97-AF65-F5344CB8AC3E}">
        <p14:creationId xmlns:p14="http://schemas.microsoft.com/office/powerpoint/2010/main" val="382982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2D809A-ADC7-49DA-B8EA-9DCDE3D07483}"/>
              </a:ext>
            </a:extLst>
          </p:cNvPr>
          <p:cNvSpPr/>
          <p:nvPr/>
        </p:nvSpPr>
        <p:spPr>
          <a:xfrm>
            <a:off x="1144690" y="1185640"/>
            <a:ext cx="6854620" cy="5009708"/>
          </a:xfrm>
          <a:prstGeom prst="roundRect">
            <a:avLst>
              <a:gd name="adj" fmla="val 829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DBDD0-B656-492F-8BAC-D5F35C573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6" r="8409" b="4126"/>
          <a:stretch/>
        </p:blipFill>
        <p:spPr>
          <a:xfrm>
            <a:off x="1224807" y="1644017"/>
            <a:ext cx="6708532" cy="4143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B72F0C-8001-43D0-8ECE-38AC6D70F81E}"/>
              </a:ext>
            </a:extLst>
          </p:cNvPr>
          <p:cNvSpPr/>
          <p:nvPr/>
        </p:nvSpPr>
        <p:spPr>
          <a:xfrm>
            <a:off x="2288677" y="1584777"/>
            <a:ext cx="5644661" cy="129247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9FABC-7664-4629-8A9E-72D9735E7A91}"/>
              </a:ext>
            </a:extLst>
          </p:cNvPr>
          <p:cNvSpPr/>
          <p:nvPr/>
        </p:nvSpPr>
        <p:spPr>
          <a:xfrm>
            <a:off x="1286355" y="3228939"/>
            <a:ext cx="6646984" cy="6506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C2F38-5715-49D0-AB03-078889DF9B16}"/>
              </a:ext>
            </a:extLst>
          </p:cNvPr>
          <p:cNvSpPr/>
          <p:nvPr/>
        </p:nvSpPr>
        <p:spPr>
          <a:xfrm>
            <a:off x="3976801" y="4163397"/>
            <a:ext cx="3956537" cy="6506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0429BA-7BD3-4657-BC09-C104F5D82C69}"/>
              </a:ext>
            </a:extLst>
          </p:cNvPr>
          <p:cNvSpPr/>
          <p:nvPr/>
        </p:nvSpPr>
        <p:spPr>
          <a:xfrm>
            <a:off x="1224807" y="2336520"/>
            <a:ext cx="975947" cy="54072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5AD8BB-2B50-45C4-8F50-D8B1C8F7559E}"/>
              </a:ext>
            </a:extLst>
          </p:cNvPr>
          <p:cNvSpPr/>
          <p:nvPr/>
        </p:nvSpPr>
        <p:spPr>
          <a:xfrm>
            <a:off x="5533038" y="5270816"/>
            <a:ext cx="949571" cy="50157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A1218-0329-49AE-AB8B-06D4510B391D}"/>
              </a:ext>
            </a:extLst>
          </p:cNvPr>
          <p:cNvSpPr txBox="1"/>
          <p:nvPr/>
        </p:nvSpPr>
        <p:spPr>
          <a:xfrm>
            <a:off x="1286354" y="3854910"/>
            <a:ext cx="1995854" cy="447073"/>
          </a:xfrm>
          <a:prstGeom prst="roundRect">
            <a:avLst/>
          </a:prstGeom>
          <a:solidFill>
            <a:srgbClr val="D5E3FF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Information/Sensor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548B0-1B9E-4380-8202-CC08B3911D79}"/>
              </a:ext>
            </a:extLst>
          </p:cNvPr>
          <p:cNvSpPr txBox="1"/>
          <p:nvPr/>
        </p:nvSpPr>
        <p:spPr>
          <a:xfrm>
            <a:off x="5111007" y="4271631"/>
            <a:ext cx="1821171" cy="459700"/>
          </a:xfrm>
          <a:prstGeom prst="roundRect">
            <a:avLst/>
          </a:prstGeom>
          <a:solidFill>
            <a:srgbClr val="D5E3FF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Failure Mode/Prognostics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87F42-F79C-4C9F-924A-DFC29498E3EE}"/>
              </a:ext>
            </a:extLst>
          </p:cNvPr>
          <p:cNvSpPr txBox="1"/>
          <p:nvPr/>
        </p:nvSpPr>
        <p:spPr>
          <a:xfrm>
            <a:off x="6358351" y="5312104"/>
            <a:ext cx="1355180" cy="459700"/>
          </a:xfrm>
          <a:prstGeom prst="roundRect">
            <a:avLst/>
          </a:prstGeom>
          <a:solidFill>
            <a:srgbClr val="D5E3FF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Health/Diagnostics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A1D4C-72AA-4B65-BA02-2EF7A19C520C}"/>
              </a:ext>
            </a:extLst>
          </p:cNvPr>
          <p:cNvSpPr txBox="1"/>
          <p:nvPr/>
        </p:nvSpPr>
        <p:spPr>
          <a:xfrm>
            <a:off x="1186620" y="1828078"/>
            <a:ext cx="1048819" cy="459700"/>
          </a:xfrm>
          <a:prstGeom prst="roundRect">
            <a:avLst/>
          </a:prstGeom>
          <a:solidFill>
            <a:srgbClr val="D5E3FF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Involvement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6D7F83-E33B-40A4-BF8C-096E896B9FF2}"/>
              </a:ext>
            </a:extLst>
          </p:cNvPr>
          <p:cNvSpPr txBox="1"/>
          <p:nvPr/>
        </p:nvSpPr>
        <p:spPr>
          <a:xfrm>
            <a:off x="2287195" y="1582304"/>
            <a:ext cx="1645644" cy="280928"/>
          </a:xfrm>
          <a:prstGeom prst="roundRect">
            <a:avLst/>
          </a:prstGeom>
          <a:solidFill>
            <a:srgbClr val="D5E3FF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Component State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53E71-17A7-4F0F-BB7E-DA473EC2C1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11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0326FD-8630-471C-BCDD-65CD975458A9}"/>
              </a:ext>
            </a:extLst>
          </p:cNvPr>
          <p:cNvSpPr txBox="1">
            <a:spLocks/>
          </p:cNvSpPr>
          <p:nvPr/>
        </p:nvSpPr>
        <p:spPr bwMode="auto">
          <a:xfrm>
            <a:off x="163403" y="193965"/>
            <a:ext cx="8155097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rgbClr val="102E54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defTabSz="914400"/>
            <a:r>
              <a:rPr lang="en-US" sz="3200" dirty="0"/>
              <a:t>DBN node structure used in the study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D5958-5666-B744-A74A-28936367D0BC}"/>
              </a:ext>
            </a:extLst>
          </p:cNvPr>
          <p:cNvSpPr txBox="1"/>
          <p:nvPr/>
        </p:nvSpPr>
        <p:spPr>
          <a:xfrm>
            <a:off x="2345949" y="6366759"/>
            <a:ext cx="66010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Lewis, AD &amp; Groth, KM “A Dynamic Bayesian Network Structure for Joint Diagnostics and Prognostics of Complex Engineering Systems,” </a:t>
            </a:r>
            <a:r>
              <a:rPr lang="en-US" sz="1400" i="1" dirty="0"/>
              <a:t>Algorithms, </a:t>
            </a:r>
            <a:r>
              <a:rPr lang="en-US" sz="1400" b="1" dirty="0"/>
              <a:t>2020</a:t>
            </a:r>
            <a:r>
              <a:rPr lang="en-US" sz="1400" i="1" dirty="0"/>
              <a:t>, 13</a:t>
            </a:r>
            <a:r>
              <a:rPr lang="en-US" sz="1400" dirty="0"/>
              <a:t>, 64+ </a:t>
            </a:r>
          </a:p>
        </p:txBody>
      </p:sp>
    </p:spTree>
    <p:extLst>
      <p:ext uri="{BB962C8B-B14F-4D97-AF65-F5344CB8AC3E}">
        <p14:creationId xmlns:p14="http://schemas.microsoft.com/office/powerpoint/2010/main" val="279054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08AD-DE0F-46BA-95F5-AA83C98A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45" y="122228"/>
            <a:ext cx="7039155" cy="991675"/>
          </a:xfrm>
        </p:spPr>
        <p:txBody>
          <a:bodyPr/>
          <a:lstStyle/>
          <a:p>
            <a:r>
              <a:rPr lang="en-US" sz="3200" dirty="0"/>
              <a:t>Case study data is simulated from dynamic event tree (DET) branches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EED48-7C54-4B21-86C2-7128EDFC7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253123-9D73-4C2F-92E1-CA8BB5E34957}"/>
              </a:ext>
            </a:extLst>
          </p:cNvPr>
          <p:cNvGrpSpPr/>
          <p:nvPr/>
        </p:nvGrpSpPr>
        <p:grpSpPr>
          <a:xfrm>
            <a:off x="337249" y="2041094"/>
            <a:ext cx="3744740" cy="3183410"/>
            <a:chOff x="10633" y="0"/>
            <a:chExt cx="5060315" cy="4054588"/>
          </a:xfrm>
        </p:grpSpPr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51A18DC3-1163-492C-8BEB-931C499B5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25" y="3349230"/>
              <a:ext cx="4665041" cy="7053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hangingPunct="0">
                <a:lnSpc>
                  <a:spcPts val="14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Modified DET used to define SFR health outcome [modified from work presented by </a:t>
              </a:r>
              <a:r>
                <a:rPr lang="en-US" sz="14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Jankovsky</a:t>
              </a:r>
              <a:r>
                <a:rPr lang="en-US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et al. [1]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6984BF-BBBA-4E9F-9172-E136F4C1C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3" y="0"/>
              <a:ext cx="5060315" cy="3444875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AD7D904-D36D-4095-8C7D-05B414668CF6}"/>
              </a:ext>
            </a:extLst>
          </p:cNvPr>
          <p:cNvSpPr/>
          <p:nvPr/>
        </p:nvSpPr>
        <p:spPr>
          <a:xfrm>
            <a:off x="457200" y="1208442"/>
            <a:ext cx="8272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DET provides structure and probabilities for 1,920 different scenarios that follow distinct outcomes of the tree’s branch conditions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4E01C-D40F-4347-AAC5-66F32DC4DD61}"/>
              </a:ext>
            </a:extLst>
          </p:cNvPr>
          <p:cNvSpPr txBox="1"/>
          <p:nvPr/>
        </p:nvSpPr>
        <p:spPr>
          <a:xfrm>
            <a:off x="232474" y="5399706"/>
            <a:ext cx="8798566" cy="783193"/>
          </a:xfrm>
          <a:prstGeom prst="roundRect">
            <a:avLst/>
          </a:prstGeom>
          <a:solidFill>
            <a:srgbClr val="D5E3FF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derived from scenarios constructed from this tree are used to define the conditional probability tables in the DBN. </a:t>
            </a:r>
            <a:endParaRPr lang="en-US" sz="2000" dirty="0"/>
          </a:p>
        </p:txBody>
      </p:sp>
      <p:pic>
        <p:nvPicPr>
          <p:cNvPr id="13" name="Content Placeholder 3" descr="CV4T1.png">
            <a:extLst>
              <a:ext uri="{FF2B5EF4-FFF2-40B4-BE49-F238E27FC236}">
                <a16:creationId xmlns:a16="http://schemas.microsoft.com/office/drawing/2014/main" id="{F7E62BD3-16F3-46CA-83BE-5BF5618E8B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18" b="23283"/>
          <a:stretch/>
        </p:blipFill>
        <p:spPr>
          <a:xfrm>
            <a:off x="5413292" y="1412758"/>
            <a:ext cx="3578307" cy="307640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A6BBC00-75E6-447B-A567-2C453DA7305A}"/>
              </a:ext>
            </a:extLst>
          </p:cNvPr>
          <p:cNvSpPr/>
          <p:nvPr/>
        </p:nvSpPr>
        <p:spPr>
          <a:xfrm>
            <a:off x="3976922" y="2973563"/>
            <a:ext cx="1507397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8E85FD6-C011-4938-A5C9-4FAF1C00B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096" y="4783755"/>
            <a:ext cx="3324878" cy="5538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 hangingPunct="0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 values of cold pool temperature across the different scenarios</a:t>
            </a:r>
            <a:endParaRPr lang="en-US" sz="1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1698F-285E-4AFA-B923-F81981955067}"/>
              </a:ext>
            </a:extLst>
          </p:cNvPr>
          <p:cNvSpPr txBox="1"/>
          <p:nvPr/>
        </p:nvSpPr>
        <p:spPr>
          <a:xfrm>
            <a:off x="3976921" y="2115666"/>
            <a:ext cx="1507398" cy="8172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Nuclear reaction simulations</a:t>
            </a:r>
          </a:p>
          <a:p>
            <a:pPr algn="ctr"/>
            <a:r>
              <a:rPr lang="en-US" sz="1400" dirty="0"/>
              <a:t>(SAS4A)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021AC6-E214-4D69-8C3B-BB0A318D024C}"/>
              </a:ext>
            </a:extLst>
          </p:cNvPr>
          <p:cNvSpPr txBox="1"/>
          <p:nvPr/>
        </p:nvSpPr>
        <p:spPr>
          <a:xfrm>
            <a:off x="3976920" y="3560711"/>
            <a:ext cx="1439905" cy="8172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Thermodynamic simulations</a:t>
            </a:r>
          </a:p>
          <a:p>
            <a:pPr algn="ctr"/>
            <a:r>
              <a:rPr lang="en-US" sz="1400" dirty="0"/>
              <a:t>(PRIMAR4)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2EC93-EBBC-221D-F617-8DE498DB1DF7}"/>
              </a:ext>
            </a:extLst>
          </p:cNvPr>
          <p:cNvSpPr txBox="1"/>
          <p:nvPr/>
        </p:nvSpPr>
        <p:spPr>
          <a:xfrm>
            <a:off x="2345949" y="6366759"/>
            <a:ext cx="66010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Lewis, AD &amp; Groth, KM “A Dynamic Bayesian Network Structure for Joint Diagnostics and Prognostics of Complex Engineering Systems,” </a:t>
            </a:r>
            <a:r>
              <a:rPr lang="en-US" sz="1400" i="1" dirty="0"/>
              <a:t>Algorithms, </a:t>
            </a:r>
            <a:r>
              <a:rPr lang="en-US" sz="1400" b="1" dirty="0"/>
              <a:t>2020</a:t>
            </a:r>
            <a:r>
              <a:rPr lang="en-US" sz="1400" i="1" dirty="0"/>
              <a:t>, 13</a:t>
            </a:r>
            <a:r>
              <a:rPr lang="en-US" sz="1400" dirty="0"/>
              <a:t>, 64+ </a:t>
            </a:r>
          </a:p>
        </p:txBody>
      </p:sp>
    </p:spTree>
    <p:extLst>
      <p:ext uri="{BB962C8B-B14F-4D97-AF65-F5344CB8AC3E}">
        <p14:creationId xmlns:p14="http://schemas.microsoft.com/office/powerpoint/2010/main" val="315144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DD99-4E06-4845-A28C-6C8BC970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Three different kinds of discretization techniques applied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9533A-FE6E-4776-83EE-E46D0A6BD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13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7BFEE9-AE7C-40E0-B34B-DF68CBA08B52}"/>
              </a:ext>
            </a:extLst>
          </p:cNvPr>
          <p:cNvGrpSpPr/>
          <p:nvPr/>
        </p:nvGrpSpPr>
        <p:grpSpPr>
          <a:xfrm>
            <a:off x="462358" y="1174426"/>
            <a:ext cx="8193734" cy="5079725"/>
            <a:chOff x="459778" y="1361943"/>
            <a:chExt cx="8193734" cy="438849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97CD10D-AE1F-4E61-855F-C0D324004999}"/>
                </a:ext>
              </a:extLst>
            </p:cNvPr>
            <p:cNvSpPr/>
            <p:nvPr/>
          </p:nvSpPr>
          <p:spPr>
            <a:xfrm>
              <a:off x="459778" y="1361943"/>
              <a:ext cx="2588660" cy="1005741"/>
            </a:xfrm>
            <a:custGeom>
              <a:avLst/>
              <a:gdLst>
                <a:gd name="connsiteX0" fmla="*/ 0 w 2514352"/>
                <a:gd name="connsiteY0" fmla="*/ 0 h 1005741"/>
                <a:gd name="connsiteX1" fmla="*/ 2514352 w 2514352"/>
                <a:gd name="connsiteY1" fmla="*/ 0 h 1005741"/>
                <a:gd name="connsiteX2" fmla="*/ 2514352 w 2514352"/>
                <a:gd name="connsiteY2" fmla="*/ 1005741 h 1005741"/>
                <a:gd name="connsiteX3" fmla="*/ 0 w 2514352"/>
                <a:gd name="connsiteY3" fmla="*/ 1005741 h 1005741"/>
                <a:gd name="connsiteX4" fmla="*/ 0 w 2514352"/>
                <a:gd name="connsiteY4" fmla="*/ 0 h 10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1005741">
                  <a:moveTo>
                    <a:pt x="0" y="0"/>
                  </a:moveTo>
                  <a:lnTo>
                    <a:pt x="2514352" y="0"/>
                  </a:lnTo>
                  <a:lnTo>
                    <a:pt x="2514352" y="1005741"/>
                  </a:lnTo>
                  <a:lnTo>
                    <a:pt x="0" y="100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Time-based Discretization</a:t>
              </a:r>
              <a:endParaRPr lang="en-US" sz="3200" b="1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FF855A-FD18-4149-9DB0-BE196A5B7411}"/>
                </a:ext>
              </a:extLst>
            </p:cNvPr>
            <p:cNvSpPr/>
            <p:nvPr/>
          </p:nvSpPr>
          <p:spPr>
            <a:xfrm>
              <a:off x="459778" y="2367684"/>
              <a:ext cx="2588660" cy="3382752"/>
            </a:xfrm>
            <a:custGeom>
              <a:avLst/>
              <a:gdLst>
                <a:gd name="connsiteX0" fmla="*/ 0 w 2514352"/>
                <a:gd name="connsiteY0" fmla="*/ 0 h 2854800"/>
                <a:gd name="connsiteX1" fmla="*/ 2514352 w 2514352"/>
                <a:gd name="connsiteY1" fmla="*/ 0 h 2854800"/>
                <a:gd name="connsiteX2" fmla="*/ 2514352 w 2514352"/>
                <a:gd name="connsiteY2" fmla="*/ 2854800 h 2854800"/>
                <a:gd name="connsiteX3" fmla="*/ 0 w 2514352"/>
                <a:gd name="connsiteY3" fmla="*/ 2854800 h 2854800"/>
                <a:gd name="connsiteX4" fmla="*/ 0 w 2514352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2854800">
                  <a:moveTo>
                    <a:pt x="0" y="0"/>
                  </a:moveTo>
                  <a:lnTo>
                    <a:pt x="2514352" y="0"/>
                  </a:lnTo>
                  <a:lnTo>
                    <a:pt x="2514352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900" kern="12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52DA68-F376-4FAF-9338-AE5221F5F06E}"/>
                </a:ext>
              </a:extLst>
            </p:cNvPr>
            <p:cNvSpPr/>
            <p:nvPr/>
          </p:nvSpPr>
          <p:spPr>
            <a:xfrm>
              <a:off x="3263223" y="1361943"/>
              <a:ext cx="2587752" cy="1005741"/>
            </a:xfrm>
            <a:custGeom>
              <a:avLst/>
              <a:gdLst>
                <a:gd name="connsiteX0" fmla="*/ 0 w 2514352"/>
                <a:gd name="connsiteY0" fmla="*/ 0 h 1005741"/>
                <a:gd name="connsiteX1" fmla="*/ 2514352 w 2514352"/>
                <a:gd name="connsiteY1" fmla="*/ 0 h 1005741"/>
                <a:gd name="connsiteX2" fmla="*/ 2514352 w 2514352"/>
                <a:gd name="connsiteY2" fmla="*/ 1005741 h 1005741"/>
                <a:gd name="connsiteX3" fmla="*/ 0 w 2514352"/>
                <a:gd name="connsiteY3" fmla="*/ 1005741 h 1005741"/>
                <a:gd name="connsiteX4" fmla="*/ 0 w 2514352"/>
                <a:gd name="connsiteY4" fmla="*/ 0 h 10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1005741">
                  <a:moveTo>
                    <a:pt x="0" y="0"/>
                  </a:moveTo>
                  <a:lnTo>
                    <a:pt x="2514352" y="0"/>
                  </a:lnTo>
                  <a:lnTo>
                    <a:pt x="2514352" y="1005741"/>
                  </a:lnTo>
                  <a:lnTo>
                    <a:pt x="0" y="100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State-based Discretization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5D5687-F823-4F99-B6BF-83F049B919F7}"/>
                </a:ext>
              </a:extLst>
            </p:cNvPr>
            <p:cNvSpPr/>
            <p:nvPr/>
          </p:nvSpPr>
          <p:spPr>
            <a:xfrm>
              <a:off x="3263223" y="2367683"/>
              <a:ext cx="2587752" cy="3382753"/>
            </a:xfrm>
            <a:custGeom>
              <a:avLst/>
              <a:gdLst>
                <a:gd name="connsiteX0" fmla="*/ 0 w 2514352"/>
                <a:gd name="connsiteY0" fmla="*/ 0 h 2854800"/>
                <a:gd name="connsiteX1" fmla="*/ 2514352 w 2514352"/>
                <a:gd name="connsiteY1" fmla="*/ 0 h 2854800"/>
                <a:gd name="connsiteX2" fmla="*/ 2514352 w 2514352"/>
                <a:gd name="connsiteY2" fmla="*/ 2854800 h 2854800"/>
                <a:gd name="connsiteX3" fmla="*/ 0 w 2514352"/>
                <a:gd name="connsiteY3" fmla="*/ 2854800 h 2854800"/>
                <a:gd name="connsiteX4" fmla="*/ 0 w 2514352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2854800">
                  <a:moveTo>
                    <a:pt x="0" y="0"/>
                  </a:moveTo>
                  <a:lnTo>
                    <a:pt x="2514352" y="0"/>
                  </a:lnTo>
                  <a:lnTo>
                    <a:pt x="2514352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900" kern="12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6B5C67D-FC24-4BB8-A110-4138F1D729F0}"/>
                </a:ext>
              </a:extLst>
            </p:cNvPr>
            <p:cNvSpPr/>
            <p:nvPr/>
          </p:nvSpPr>
          <p:spPr>
            <a:xfrm>
              <a:off x="6065760" y="1361943"/>
              <a:ext cx="2587752" cy="1005741"/>
            </a:xfrm>
            <a:custGeom>
              <a:avLst/>
              <a:gdLst>
                <a:gd name="connsiteX0" fmla="*/ 0 w 2514352"/>
                <a:gd name="connsiteY0" fmla="*/ 0 h 1005741"/>
                <a:gd name="connsiteX1" fmla="*/ 2514352 w 2514352"/>
                <a:gd name="connsiteY1" fmla="*/ 0 h 1005741"/>
                <a:gd name="connsiteX2" fmla="*/ 2514352 w 2514352"/>
                <a:gd name="connsiteY2" fmla="*/ 1005741 h 1005741"/>
                <a:gd name="connsiteX3" fmla="*/ 0 w 2514352"/>
                <a:gd name="connsiteY3" fmla="*/ 1005741 h 1005741"/>
                <a:gd name="connsiteX4" fmla="*/ 0 w 2514352"/>
                <a:gd name="connsiteY4" fmla="*/ 0 h 10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1005741">
                  <a:moveTo>
                    <a:pt x="0" y="0"/>
                  </a:moveTo>
                  <a:lnTo>
                    <a:pt x="2514352" y="0"/>
                  </a:lnTo>
                  <a:lnTo>
                    <a:pt x="2514352" y="1005741"/>
                  </a:lnTo>
                  <a:lnTo>
                    <a:pt x="0" y="100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 dirty="0"/>
                <a:t>Hybrid Time-based</a:t>
              </a:r>
              <a:r>
                <a:rPr lang="en-US" sz="2400" b="1" kern="1200" dirty="0"/>
                <a:t> </a:t>
              </a:r>
              <a:r>
                <a:rPr lang="en-US" sz="2100" b="1" kern="1200" dirty="0"/>
                <a:t>Discretization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06B04C-214E-4807-97D0-7110D1BD454C}"/>
                </a:ext>
              </a:extLst>
            </p:cNvPr>
            <p:cNvSpPr/>
            <p:nvPr/>
          </p:nvSpPr>
          <p:spPr>
            <a:xfrm>
              <a:off x="6065760" y="2367684"/>
              <a:ext cx="2587752" cy="3382754"/>
            </a:xfrm>
            <a:custGeom>
              <a:avLst/>
              <a:gdLst>
                <a:gd name="connsiteX0" fmla="*/ 0 w 2514352"/>
                <a:gd name="connsiteY0" fmla="*/ 0 h 2854800"/>
                <a:gd name="connsiteX1" fmla="*/ 2514352 w 2514352"/>
                <a:gd name="connsiteY1" fmla="*/ 0 h 2854800"/>
                <a:gd name="connsiteX2" fmla="*/ 2514352 w 2514352"/>
                <a:gd name="connsiteY2" fmla="*/ 2854800 h 2854800"/>
                <a:gd name="connsiteX3" fmla="*/ 0 w 2514352"/>
                <a:gd name="connsiteY3" fmla="*/ 2854800 h 2854800"/>
                <a:gd name="connsiteX4" fmla="*/ 0 w 2514352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2854800">
                  <a:moveTo>
                    <a:pt x="0" y="0"/>
                  </a:moveTo>
                  <a:lnTo>
                    <a:pt x="2514352" y="0"/>
                  </a:lnTo>
                  <a:lnTo>
                    <a:pt x="2514352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900" kern="12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2A812A-AFE5-48FD-9833-AAFB42CE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2505"/>
            <a:ext cx="2559993" cy="2050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E0F3D-F618-418E-90A3-C751ED258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30" y="2502505"/>
            <a:ext cx="2588660" cy="2073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617B55-5772-47ED-92F3-BC97F906D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012" y="2502505"/>
            <a:ext cx="2565384" cy="2046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1B2B3753-069E-4E78-8AEB-07F4C8291E62}"/>
                  </a:ext>
                </a:extLst>
              </p:cNvPr>
              <p:cNvSpPr/>
              <p:nvPr/>
            </p:nvSpPr>
            <p:spPr>
              <a:xfrm>
                <a:off x="566766" y="4767161"/>
                <a:ext cx="2393349" cy="57888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135297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Operational data discretized by a constant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”</a:t>
                </a: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1B2B3753-069E-4E78-8AEB-07F4C8291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66" y="4767161"/>
                <a:ext cx="2393349" cy="578882"/>
              </a:xfrm>
              <a:prstGeom prst="roundRect">
                <a:avLst/>
              </a:prstGeom>
              <a:blipFill>
                <a:blip r:embed="rId5"/>
                <a:stretch>
                  <a:fillRect b="-2000"/>
                </a:stretch>
              </a:blipFill>
              <a:ln w="28575">
                <a:solidFill>
                  <a:srgbClr val="13529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FCC9033-FF21-4AF3-9CA0-154FA5B30C12}"/>
              </a:ext>
            </a:extLst>
          </p:cNvPr>
          <p:cNvSpPr/>
          <p:nvPr/>
        </p:nvSpPr>
        <p:spPr>
          <a:xfrm>
            <a:off x="3353988" y="4767161"/>
            <a:ext cx="2379144" cy="8172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E8C78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Operational data discretized by threshold values of system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60CC1B28-ADA3-4076-8EAB-62B2F31E4269}"/>
                  </a:ext>
                </a:extLst>
              </p:cNvPr>
              <p:cNvSpPr/>
              <p:nvPr/>
            </p:nvSpPr>
            <p:spPr>
              <a:xfrm>
                <a:off x="6167887" y="4767161"/>
                <a:ext cx="2419229" cy="129397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2B753E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Operational data discretized by a constant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” until threshold value reached; then discretized by another constant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”</a:t>
                </a:r>
              </a:p>
            </p:txBody>
          </p:sp>
        </mc:Choice>
        <mc:Fallback xmlns="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60CC1B28-ADA3-4076-8EAB-62B2F31E4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887" y="4767161"/>
                <a:ext cx="2419229" cy="129397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2B753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6D55BB7-7C54-4E3C-801D-400666CD3F5C}"/>
              </a:ext>
            </a:extLst>
          </p:cNvPr>
          <p:cNvSpPr/>
          <p:nvPr/>
        </p:nvSpPr>
        <p:spPr>
          <a:xfrm>
            <a:off x="2871787" y="2531082"/>
            <a:ext cx="157216" cy="1784823"/>
          </a:xfrm>
          <a:prstGeom prst="rect">
            <a:avLst/>
          </a:prstGeom>
          <a:solidFill>
            <a:srgbClr val="F1F5FF"/>
          </a:solidFill>
          <a:ln>
            <a:solidFill>
              <a:srgbClr val="F1F5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BA2407-957B-469D-8E8D-3E38224597D4}"/>
              </a:ext>
            </a:extLst>
          </p:cNvPr>
          <p:cNvSpPr/>
          <p:nvPr/>
        </p:nvSpPr>
        <p:spPr>
          <a:xfrm>
            <a:off x="5677287" y="2512030"/>
            <a:ext cx="157216" cy="1784823"/>
          </a:xfrm>
          <a:prstGeom prst="rect">
            <a:avLst/>
          </a:prstGeom>
          <a:solidFill>
            <a:srgbClr val="EEEAE7"/>
          </a:solidFill>
          <a:ln>
            <a:solidFill>
              <a:srgbClr val="EEEAE7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C77C9A-8EAC-42F1-8F08-84F5740B95C0}"/>
              </a:ext>
            </a:extLst>
          </p:cNvPr>
          <p:cNvSpPr/>
          <p:nvPr/>
        </p:nvSpPr>
        <p:spPr>
          <a:xfrm>
            <a:off x="8473239" y="2507268"/>
            <a:ext cx="157216" cy="1784823"/>
          </a:xfrm>
          <a:prstGeom prst="rect">
            <a:avLst/>
          </a:prstGeom>
          <a:solidFill>
            <a:srgbClr val="D1EED8"/>
          </a:solidFill>
          <a:ln>
            <a:solidFill>
              <a:srgbClr val="D1EED8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E995B2-E181-4F2C-9BC0-742BA9743FE4}"/>
              </a:ext>
            </a:extLst>
          </p:cNvPr>
          <p:cNvSpPr/>
          <p:nvPr/>
        </p:nvSpPr>
        <p:spPr>
          <a:xfrm>
            <a:off x="8394631" y="2400261"/>
            <a:ext cx="75667" cy="323890"/>
          </a:xfrm>
          <a:prstGeom prst="rect">
            <a:avLst/>
          </a:prstGeom>
          <a:solidFill>
            <a:srgbClr val="D1EED8"/>
          </a:solidFill>
          <a:ln>
            <a:solidFill>
              <a:srgbClr val="D1EED8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943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DF28-BD24-47EC-BE4D-4C7B468A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04" y="41565"/>
            <a:ext cx="8054830" cy="991675"/>
          </a:xfrm>
        </p:spPr>
        <p:txBody>
          <a:bodyPr/>
          <a:lstStyle/>
          <a:p>
            <a:r>
              <a:rPr lang="en-US" sz="2800" dirty="0"/>
              <a:t>Metrics for comparison could be: taxonomy of 35 performance metrics for health monitoring models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768E3-7F2F-4C3E-9FDC-A34478DD4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F9161-A09A-46DC-B535-7B1B37622A68}"/>
              </a:ext>
            </a:extLst>
          </p:cNvPr>
          <p:cNvSpPr txBox="1"/>
          <p:nvPr/>
        </p:nvSpPr>
        <p:spPr>
          <a:xfrm>
            <a:off x="177483" y="5400409"/>
            <a:ext cx="8705260" cy="783193"/>
          </a:xfrm>
          <a:prstGeom prst="roundRect">
            <a:avLst/>
          </a:prstGeom>
          <a:solidFill>
            <a:srgbClr val="D5E3FF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These metrics provide a comprehensive set across SIPPRA phases and model functional groups.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C15CC8-55F7-45F9-B5BD-0B490620742D}"/>
              </a:ext>
            </a:extLst>
          </p:cNvPr>
          <p:cNvGrpSpPr/>
          <p:nvPr/>
        </p:nvGrpSpPr>
        <p:grpSpPr>
          <a:xfrm>
            <a:off x="373224" y="938238"/>
            <a:ext cx="7800392" cy="4398871"/>
            <a:chOff x="1497853" y="938239"/>
            <a:chExt cx="5654678" cy="459442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2849A64-6E01-43B2-8DEC-85E16993DDA7}"/>
                </a:ext>
              </a:extLst>
            </p:cNvPr>
            <p:cNvSpPr/>
            <p:nvPr/>
          </p:nvSpPr>
          <p:spPr>
            <a:xfrm>
              <a:off x="1497853" y="938239"/>
              <a:ext cx="942446" cy="471223"/>
            </a:xfrm>
            <a:custGeom>
              <a:avLst/>
              <a:gdLst>
                <a:gd name="connsiteX0" fmla="*/ 0 w 942446"/>
                <a:gd name="connsiteY0" fmla="*/ 47122 h 471223"/>
                <a:gd name="connsiteX1" fmla="*/ 47122 w 942446"/>
                <a:gd name="connsiteY1" fmla="*/ 0 h 471223"/>
                <a:gd name="connsiteX2" fmla="*/ 895324 w 942446"/>
                <a:gd name="connsiteY2" fmla="*/ 0 h 471223"/>
                <a:gd name="connsiteX3" fmla="*/ 942446 w 942446"/>
                <a:gd name="connsiteY3" fmla="*/ 47122 h 471223"/>
                <a:gd name="connsiteX4" fmla="*/ 942446 w 942446"/>
                <a:gd name="connsiteY4" fmla="*/ 424101 h 471223"/>
                <a:gd name="connsiteX5" fmla="*/ 895324 w 942446"/>
                <a:gd name="connsiteY5" fmla="*/ 471223 h 471223"/>
                <a:gd name="connsiteX6" fmla="*/ 47122 w 942446"/>
                <a:gd name="connsiteY6" fmla="*/ 471223 h 471223"/>
                <a:gd name="connsiteX7" fmla="*/ 0 w 942446"/>
                <a:gd name="connsiteY7" fmla="*/ 424101 h 471223"/>
                <a:gd name="connsiteX8" fmla="*/ 0 w 942446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446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895324" y="0"/>
                  </a:lnTo>
                  <a:cubicBezTo>
                    <a:pt x="921349" y="0"/>
                    <a:pt x="942446" y="21097"/>
                    <a:pt x="942446" y="47122"/>
                  </a:cubicBezTo>
                  <a:lnTo>
                    <a:pt x="942446" y="424101"/>
                  </a:lnTo>
                  <a:cubicBezTo>
                    <a:pt x="942446" y="450126"/>
                    <a:pt x="921349" y="471223"/>
                    <a:pt x="895324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62" tIns="29042" rIns="36662" bIns="2904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Input Metrics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727537-A388-4350-AD5C-1A9EF57EAD75}"/>
                </a:ext>
              </a:extLst>
            </p:cNvPr>
            <p:cNvSpPr/>
            <p:nvPr/>
          </p:nvSpPr>
          <p:spPr>
            <a:xfrm>
              <a:off x="1592097" y="1409462"/>
              <a:ext cx="94244" cy="3534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3417"/>
                  </a:lnTo>
                  <a:lnTo>
                    <a:pt x="94244" y="353417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0B63F0-28F5-4115-BF39-C5F57CD1B533}"/>
                </a:ext>
              </a:extLst>
            </p:cNvPr>
            <p:cNvSpPr/>
            <p:nvPr/>
          </p:nvSpPr>
          <p:spPr>
            <a:xfrm>
              <a:off x="1686342" y="1527268"/>
              <a:ext cx="731519" cy="471223"/>
            </a:xfrm>
            <a:custGeom>
              <a:avLst/>
              <a:gdLst>
                <a:gd name="connsiteX0" fmla="*/ 0 w 731519"/>
                <a:gd name="connsiteY0" fmla="*/ 47122 h 471223"/>
                <a:gd name="connsiteX1" fmla="*/ 47122 w 731519"/>
                <a:gd name="connsiteY1" fmla="*/ 0 h 471223"/>
                <a:gd name="connsiteX2" fmla="*/ 684397 w 731519"/>
                <a:gd name="connsiteY2" fmla="*/ 0 h 471223"/>
                <a:gd name="connsiteX3" fmla="*/ 731519 w 731519"/>
                <a:gd name="connsiteY3" fmla="*/ 47122 h 471223"/>
                <a:gd name="connsiteX4" fmla="*/ 731519 w 731519"/>
                <a:gd name="connsiteY4" fmla="*/ 424101 h 471223"/>
                <a:gd name="connsiteX5" fmla="*/ 684397 w 731519"/>
                <a:gd name="connsiteY5" fmla="*/ 471223 h 471223"/>
                <a:gd name="connsiteX6" fmla="*/ 47122 w 731519"/>
                <a:gd name="connsiteY6" fmla="*/ 471223 h 471223"/>
                <a:gd name="connsiteX7" fmla="*/ 0 w 731519"/>
                <a:gd name="connsiteY7" fmla="*/ 424101 h 471223"/>
                <a:gd name="connsiteX8" fmla="*/ 0 w 731519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1519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684397" y="0"/>
                  </a:lnTo>
                  <a:cubicBezTo>
                    <a:pt x="710422" y="0"/>
                    <a:pt x="731519" y="21097"/>
                    <a:pt x="731519" y="47122"/>
                  </a:cubicBezTo>
                  <a:lnTo>
                    <a:pt x="731519" y="424101"/>
                  </a:lnTo>
                  <a:cubicBezTo>
                    <a:pt x="731519" y="450126"/>
                    <a:pt x="710422" y="471223"/>
                    <a:pt x="684397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757" tIns="27772" rIns="34757" bIns="27772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50" kern="1200" dirty="0"/>
                <a:t>Age of information/ data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A8BE1A-C0F1-4D59-8B79-DAA2707F76E3}"/>
                </a:ext>
              </a:extLst>
            </p:cNvPr>
            <p:cNvSpPr/>
            <p:nvPr/>
          </p:nvSpPr>
          <p:spPr>
            <a:xfrm>
              <a:off x="1592097" y="1409462"/>
              <a:ext cx="94244" cy="9424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42446"/>
                  </a:lnTo>
                  <a:lnTo>
                    <a:pt x="94244" y="942446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7CF3B6B-7025-4F0A-95D4-306C1311D52C}"/>
                </a:ext>
              </a:extLst>
            </p:cNvPr>
            <p:cNvSpPr/>
            <p:nvPr/>
          </p:nvSpPr>
          <p:spPr>
            <a:xfrm>
              <a:off x="1686342" y="2116297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Availability of data collection equipment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43B4D5-CEC5-4AB8-9FCB-49DA562D8279}"/>
                </a:ext>
              </a:extLst>
            </p:cNvPr>
            <p:cNvSpPr/>
            <p:nvPr/>
          </p:nvSpPr>
          <p:spPr>
            <a:xfrm>
              <a:off x="1592097" y="1409462"/>
              <a:ext cx="94244" cy="15314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31475"/>
                  </a:lnTo>
                  <a:lnTo>
                    <a:pt x="94244" y="1531475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150CCF-15A6-49F9-8FAC-A211E002E164}"/>
                </a:ext>
              </a:extLst>
            </p:cNvPr>
            <p:cNvSpPr/>
            <p:nvPr/>
          </p:nvSpPr>
          <p:spPr>
            <a:xfrm>
              <a:off x="1686342" y="2705326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Data coverage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388259-8C6A-448C-92CC-238E3247DA62}"/>
                </a:ext>
              </a:extLst>
            </p:cNvPr>
            <p:cNvSpPr/>
            <p:nvPr/>
          </p:nvSpPr>
          <p:spPr>
            <a:xfrm>
              <a:off x="1592097" y="1409462"/>
              <a:ext cx="94244" cy="21205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20504"/>
                  </a:lnTo>
                  <a:lnTo>
                    <a:pt x="94244" y="2120504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D883FFA-3D7D-4473-B053-C084CB976A97}"/>
                </a:ext>
              </a:extLst>
            </p:cNvPr>
            <p:cNvSpPr/>
            <p:nvPr/>
          </p:nvSpPr>
          <p:spPr>
            <a:xfrm>
              <a:off x="1686342" y="3294355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Data redundancy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74D770-32D9-4653-BB38-6199636C5E16}"/>
                </a:ext>
              </a:extLst>
            </p:cNvPr>
            <p:cNvSpPr/>
            <p:nvPr/>
          </p:nvSpPr>
          <p:spPr>
            <a:xfrm>
              <a:off x="1592097" y="1409462"/>
              <a:ext cx="94244" cy="27095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09533"/>
                  </a:lnTo>
                  <a:lnTo>
                    <a:pt x="94244" y="2709533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96FB51D-93B9-446D-BF98-C1B7E5C059B6}"/>
                </a:ext>
              </a:extLst>
            </p:cNvPr>
            <p:cNvSpPr/>
            <p:nvPr/>
          </p:nvSpPr>
          <p:spPr>
            <a:xfrm>
              <a:off x="1686342" y="3883384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Information/ data collection costs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8DC4CE6-7325-4DA5-B2A9-6E700C32CE6E}"/>
                </a:ext>
              </a:extLst>
            </p:cNvPr>
            <p:cNvSpPr/>
            <p:nvPr/>
          </p:nvSpPr>
          <p:spPr>
            <a:xfrm>
              <a:off x="1592097" y="1409462"/>
              <a:ext cx="94244" cy="32985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98562"/>
                  </a:lnTo>
                  <a:lnTo>
                    <a:pt x="94244" y="3298562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E173613-A93F-4961-8A07-285B963806EB}"/>
                </a:ext>
              </a:extLst>
            </p:cNvPr>
            <p:cNvSpPr/>
            <p:nvPr/>
          </p:nvSpPr>
          <p:spPr>
            <a:xfrm>
              <a:off x="1686342" y="4472413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Number of data sources (total and inferred)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08C56C0-6ECB-4637-A44B-7DEAE1355147}"/>
                </a:ext>
              </a:extLst>
            </p:cNvPr>
            <p:cNvSpPr/>
            <p:nvPr/>
          </p:nvSpPr>
          <p:spPr>
            <a:xfrm>
              <a:off x="2675911" y="938239"/>
              <a:ext cx="942446" cy="471223"/>
            </a:xfrm>
            <a:custGeom>
              <a:avLst/>
              <a:gdLst>
                <a:gd name="connsiteX0" fmla="*/ 0 w 942446"/>
                <a:gd name="connsiteY0" fmla="*/ 47122 h 471223"/>
                <a:gd name="connsiteX1" fmla="*/ 47122 w 942446"/>
                <a:gd name="connsiteY1" fmla="*/ 0 h 471223"/>
                <a:gd name="connsiteX2" fmla="*/ 895324 w 942446"/>
                <a:gd name="connsiteY2" fmla="*/ 0 h 471223"/>
                <a:gd name="connsiteX3" fmla="*/ 942446 w 942446"/>
                <a:gd name="connsiteY3" fmla="*/ 47122 h 471223"/>
                <a:gd name="connsiteX4" fmla="*/ 942446 w 942446"/>
                <a:gd name="connsiteY4" fmla="*/ 424101 h 471223"/>
                <a:gd name="connsiteX5" fmla="*/ 895324 w 942446"/>
                <a:gd name="connsiteY5" fmla="*/ 471223 h 471223"/>
                <a:gd name="connsiteX6" fmla="*/ 47122 w 942446"/>
                <a:gd name="connsiteY6" fmla="*/ 471223 h 471223"/>
                <a:gd name="connsiteX7" fmla="*/ 0 w 942446"/>
                <a:gd name="connsiteY7" fmla="*/ 424101 h 471223"/>
                <a:gd name="connsiteX8" fmla="*/ 0 w 942446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446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895324" y="0"/>
                  </a:lnTo>
                  <a:cubicBezTo>
                    <a:pt x="921349" y="0"/>
                    <a:pt x="942446" y="21097"/>
                    <a:pt x="942446" y="47122"/>
                  </a:cubicBezTo>
                  <a:lnTo>
                    <a:pt x="942446" y="424101"/>
                  </a:lnTo>
                  <a:cubicBezTo>
                    <a:pt x="942446" y="450126"/>
                    <a:pt x="921349" y="471223"/>
                    <a:pt x="895324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62" tIns="29042" rIns="36662" bIns="2904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Assessment Metrics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F409334-0CD8-4839-AE20-39C5BC09BB62}"/>
                </a:ext>
              </a:extLst>
            </p:cNvPr>
            <p:cNvSpPr/>
            <p:nvPr/>
          </p:nvSpPr>
          <p:spPr>
            <a:xfrm>
              <a:off x="2770155" y="1409462"/>
              <a:ext cx="94244" cy="3534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3417"/>
                  </a:lnTo>
                  <a:lnTo>
                    <a:pt x="94244" y="353417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66D354-1D3E-4214-B8F1-2ED0049226EF}"/>
                </a:ext>
              </a:extLst>
            </p:cNvPr>
            <p:cNvSpPr/>
            <p:nvPr/>
          </p:nvSpPr>
          <p:spPr>
            <a:xfrm>
              <a:off x="2864400" y="1527268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Assessment accuracy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93CCE12-69C5-414F-ABB1-2A6C14AE766B}"/>
                </a:ext>
              </a:extLst>
            </p:cNvPr>
            <p:cNvSpPr/>
            <p:nvPr/>
          </p:nvSpPr>
          <p:spPr>
            <a:xfrm>
              <a:off x="2770155" y="1409462"/>
              <a:ext cx="94244" cy="9424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42446"/>
                  </a:lnTo>
                  <a:lnTo>
                    <a:pt x="94244" y="942446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E3D8313-8CC2-46F3-A70A-36C49450E843}"/>
                </a:ext>
              </a:extLst>
            </p:cNvPr>
            <p:cNvSpPr/>
            <p:nvPr/>
          </p:nvSpPr>
          <p:spPr>
            <a:xfrm>
              <a:off x="2864400" y="2116297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Assessment forecast window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1C7C239-77CE-4BDE-9750-A6FAEE8E8C0F}"/>
                </a:ext>
              </a:extLst>
            </p:cNvPr>
            <p:cNvSpPr/>
            <p:nvPr/>
          </p:nvSpPr>
          <p:spPr>
            <a:xfrm>
              <a:off x="2770155" y="1409462"/>
              <a:ext cx="94244" cy="15314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31475"/>
                  </a:lnTo>
                  <a:lnTo>
                    <a:pt x="94244" y="1531475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A00954C-EBA0-4361-B846-3D2FC9A718BD}"/>
                </a:ext>
              </a:extLst>
            </p:cNvPr>
            <p:cNvSpPr/>
            <p:nvPr/>
          </p:nvSpPr>
          <p:spPr>
            <a:xfrm>
              <a:off x="2864400" y="2705326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Assessment precision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310F3F0-84A2-483D-A039-256E43A83926}"/>
                </a:ext>
              </a:extLst>
            </p:cNvPr>
            <p:cNvSpPr/>
            <p:nvPr/>
          </p:nvSpPr>
          <p:spPr>
            <a:xfrm>
              <a:off x="2770155" y="1409462"/>
              <a:ext cx="94244" cy="21205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20504"/>
                  </a:lnTo>
                  <a:lnTo>
                    <a:pt x="94244" y="2120504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AABD8A-9334-4695-B9E2-1204E8CB08FB}"/>
                </a:ext>
              </a:extLst>
            </p:cNvPr>
            <p:cNvSpPr/>
            <p:nvPr/>
          </p:nvSpPr>
          <p:spPr>
            <a:xfrm>
              <a:off x="2864400" y="3294355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Assessment sensitivity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59E2CE-00EC-4787-837D-B400D614B0B0}"/>
                </a:ext>
              </a:extLst>
            </p:cNvPr>
            <p:cNvSpPr/>
            <p:nvPr/>
          </p:nvSpPr>
          <p:spPr>
            <a:xfrm>
              <a:off x="3853969" y="938239"/>
              <a:ext cx="942446" cy="471223"/>
            </a:xfrm>
            <a:custGeom>
              <a:avLst/>
              <a:gdLst>
                <a:gd name="connsiteX0" fmla="*/ 0 w 942446"/>
                <a:gd name="connsiteY0" fmla="*/ 47122 h 471223"/>
                <a:gd name="connsiteX1" fmla="*/ 47122 w 942446"/>
                <a:gd name="connsiteY1" fmla="*/ 0 h 471223"/>
                <a:gd name="connsiteX2" fmla="*/ 895324 w 942446"/>
                <a:gd name="connsiteY2" fmla="*/ 0 h 471223"/>
                <a:gd name="connsiteX3" fmla="*/ 942446 w 942446"/>
                <a:gd name="connsiteY3" fmla="*/ 47122 h 471223"/>
                <a:gd name="connsiteX4" fmla="*/ 942446 w 942446"/>
                <a:gd name="connsiteY4" fmla="*/ 424101 h 471223"/>
                <a:gd name="connsiteX5" fmla="*/ 895324 w 942446"/>
                <a:gd name="connsiteY5" fmla="*/ 471223 h 471223"/>
                <a:gd name="connsiteX6" fmla="*/ 47122 w 942446"/>
                <a:gd name="connsiteY6" fmla="*/ 471223 h 471223"/>
                <a:gd name="connsiteX7" fmla="*/ 0 w 942446"/>
                <a:gd name="connsiteY7" fmla="*/ 424101 h 471223"/>
                <a:gd name="connsiteX8" fmla="*/ 0 w 942446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446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895324" y="0"/>
                  </a:lnTo>
                  <a:cubicBezTo>
                    <a:pt x="921349" y="0"/>
                    <a:pt x="942446" y="21097"/>
                    <a:pt x="942446" y="47122"/>
                  </a:cubicBezTo>
                  <a:lnTo>
                    <a:pt x="942446" y="424101"/>
                  </a:lnTo>
                  <a:cubicBezTo>
                    <a:pt x="942446" y="450126"/>
                    <a:pt x="921349" y="471223"/>
                    <a:pt x="895324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62" tIns="29042" rIns="36662" bIns="2904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Model Structure Metrics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9BD0AA-9B1C-48E9-8C4A-F110B8FBD1C5}"/>
                </a:ext>
              </a:extLst>
            </p:cNvPr>
            <p:cNvSpPr/>
            <p:nvPr/>
          </p:nvSpPr>
          <p:spPr>
            <a:xfrm>
              <a:off x="3948213" y="1409462"/>
              <a:ext cx="94244" cy="3534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3417"/>
                  </a:lnTo>
                  <a:lnTo>
                    <a:pt x="94244" y="353417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76BB69-60D3-4F6E-8847-912EE7F63C76}"/>
                </a:ext>
              </a:extLst>
            </p:cNvPr>
            <p:cNvSpPr/>
            <p:nvPr/>
          </p:nvSpPr>
          <p:spPr>
            <a:xfrm>
              <a:off x="4042458" y="1527268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Ease of model modification for new failure modes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10A934-4311-4A23-B4B0-08DB5F11F017}"/>
                </a:ext>
              </a:extLst>
            </p:cNvPr>
            <p:cNvSpPr/>
            <p:nvPr/>
          </p:nvSpPr>
          <p:spPr>
            <a:xfrm>
              <a:off x="3948213" y="1409462"/>
              <a:ext cx="94244" cy="9424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42446"/>
                  </a:lnTo>
                  <a:lnTo>
                    <a:pt x="94244" y="942446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8D5C740-7594-4909-8668-5A362898F647}"/>
                </a:ext>
              </a:extLst>
            </p:cNvPr>
            <p:cNvSpPr/>
            <p:nvPr/>
          </p:nvSpPr>
          <p:spPr>
            <a:xfrm>
              <a:off x="4042458" y="2116297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Information content per sampling rate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320019-E660-4D96-BB16-05DDA21986D3}"/>
                </a:ext>
              </a:extLst>
            </p:cNvPr>
            <p:cNvSpPr/>
            <p:nvPr/>
          </p:nvSpPr>
          <p:spPr>
            <a:xfrm>
              <a:off x="3948213" y="1409462"/>
              <a:ext cx="94244" cy="15314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31475"/>
                  </a:lnTo>
                  <a:lnTo>
                    <a:pt x="94244" y="1531475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FDC5E97-B71B-4073-8226-8BC80623B73D}"/>
                </a:ext>
              </a:extLst>
            </p:cNvPr>
            <p:cNvSpPr/>
            <p:nvPr/>
          </p:nvSpPr>
          <p:spPr>
            <a:xfrm>
              <a:off x="4042458" y="2705326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Model construction/ operational costs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773509-9C64-46D7-BF46-1D4F39BAD272}"/>
                </a:ext>
              </a:extLst>
            </p:cNvPr>
            <p:cNvSpPr/>
            <p:nvPr/>
          </p:nvSpPr>
          <p:spPr>
            <a:xfrm>
              <a:off x="3948213" y="1409462"/>
              <a:ext cx="94244" cy="21205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20504"/>
                  </a:lnTo>
                  <a:lnTo>
                    <a:pt x="94244" y="2120504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B7C5434-E7E6-48A1-B76B-A40BBC647964}"/>
                </a:ext>
              </a:extLst>
            </p:cNvPr>
            <p:cNvSpPr/>
            <p:nvPr/>
          </p:nvSpPr>
          <p:spPr>
            <a:xfrm>
              <a:off x="4042458" y="3294355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Model coverage/ completeness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3B38CF0-55FD-4BDF-AEA9-F8E2EE3FF3E0}"/>
                </a:ext>
              </a:extLst>
            </p:cNvPr>
            <p:cNvSpPr/>
            <p:nvPr/>
          </p:nvSpPr>
          <p:spPr>
            <a:xfrm>
              <a:off x="3948213" y="1409462"/>
              <a:ext cx="94244" cy="27095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09533"/>
                  </a:lnTo>
                  <a:lnTo>
                    <a:pt x="94244" y="2709533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59E3D6-BF8A-4932-B322-3284E8A97740}"/>
                </a:ext>
              </a:extLst>
            </p:cNvPr>
            <p:cNvSpPr/>
            <p:nvPr/>
          </p:nvSpPr>
          <p:spPr>
            <a:xfrm>
              <a:off x="4042458" y="3883384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Response time to anomalies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91825A1-1712-4BEE-A429-B5549B6C6C05}"/>
                </a:ext>
              </a:extLst>
            </p:cNvPr>
            <p:cNvSpPr/>
            <p:nvPr/>
          </p:nvSpPr>
          <p:spPr>
            <a:xfrm>
              <a:off x="3948213" y="1409462"/>
              <a:ext cx="94244" cy="32985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98562"/>
                  </a:lnTo>
                  <a:lnTo>
                    <a:pt x="94244" y="3298562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2B64E47-405B-4E28-B8CA-0271AC08797C}"/>
                </a:ext>
              </a:extLst>
            </p:cNvPr>
            <p:cNvSpPr/>
            <p:nvPr/>
          </p:nvSpPr>
          <p:spPr>
            <a:xfrm>
              <a:off x="4042458" y="4472413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Sampling rate frequency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2D9116-DD4A-447F-8BF4-C14AA3DB586F}"/>
                </a:ext>
              </a:extLst>
            </p:cNvPr>
            <p:cNvSpPr/>
            <p:nvPr/>
          </p:nvSpPr>
          <p:spPr>
            <a:xfrm>
              <a:off x="3948213" y="1409462"/>
              <a:ext cx="94244" cy="38875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87591"/>
                  </a:lnTo>
                  <a:lnTo>
                    <a:pt x="94244" y="3887591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D6432C7-CD22-4257-8CE0-B52C52C2053D}"/>
                </a:ext>
              </a:extLst>
            </p:cNvPr>
            <p:cNvSpPr/>
            <p:nvPr/>
          </p:nvSpPr>
          <p:spPr>
            <a:xfrm>
              <a:off x="4042458" y="5061442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System state requirements for assessments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F8107DC-4337-4904-AC88-869B3D4C0323}"/>
                </a:ext>
              </a:extLst>
            </p:cNvPr>
            <p:cNvSpPr/>
            <p:nvPr/>
          </p:nvSpPr>
          <p:spPr>
            <a:xfrm>
              <a:off x="5032027" y="938239"/>
              <a:ext cx="942446" cy="471223"/>
            </a:xfrm>
            <a:custGeom>
              <a:avLst/>
              <a:gdLst>
                <a:gd name="connsiteX0" fmla="*/ 0 w 942446"/>
                <a:gd name="connsiteY0" fmla="*/ 47122 h 471223"/>
                <a:gd name="connsiteX1" fmla="*/ 47122 w 942446"/>
                <a:gd name="connsiteY1" fmla="*/ 0 h 471223"/>
                <a:gd name="connsiteX2" fmla="*/ 895324 w 942446"/>
                <a:gd name="connsiteY2" fmla="*/ 0 h 471223"/>
                <a:gd name="connsiteX3" fmla="*/ 942446 w 942446"/>
                <a:gd name="connsiteY3" fmla="*/ 47122 h 471223"/>
                <a:gd name="connsiteX4" fmla="*/ 942446 w 942446"/>
                <a:gd name="connsiteY4" fmla="*/ 424101 h 471223"/>
                <a:gd name="connsiteX5" fmla="*/ 895324 w 942446"/>
                <a:gd name="connsiteY5" fmla="*/ 471223 h 471223"/>
                <a:gd name="connsiteX6" fmla="*/ 47122 w 942446"/>
                <a:gd name="connsiteY6" fmla="*/ 471223 h 471223"/>
                <a:gd name="connsiteX7" fmla="*/ 0 w 942446"/>
                <a:gd name="connsiteY7" fmla="*/ 424101 h 471223"/>
                <a:gd name="connsiteX8" fmla="*/ 0 w 942446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446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895324" y="0"/>
                  </a:lnTo>
                  <a:cubicBezTo>
                    <a:pt x="921349" y="0"/>
                    <a:pt x="942446" y="21097"/>
                    <a:pt x="942446" y="47122"/>
                  </a:cubicBezTo>
                  <a:lnTo>
                    <a:pt x="942446" y="424101"/>
                  </a:lnTo>
                  <a:cubicBezTo>
                    <a:pt x="942446" y="450126"/>
                    <a:pt x="921349" y="471223"/>
                    <a:pt x="895324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62" tIns="29042" rIns="36662" bIns="2904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Computational Metrics</a:t>
              </a: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25B0204-CB38-4FDB-8EF4-B2F31B7C75EE}"/>
                </a:ext>
              </a:extLst>
            </p:cNvPr>
            <p:cNvSpPr/>
            <p:nvPr/>
          </p:nvSpPr>
          <p:spPr>
            <a:xfrm>
              <a:off x="5126272" y="1409462"/>
              <a:ext cx="94244" cy="3534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3417"/>
                  </a:lnTo>
                  <a:lnTo>
                    <a:pt x="94244" y="353417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01F2EB1-7851-4CE2-9EB4-5BD0CB6222EC}"/>
                </a:ext>
              </a:extLst>
            </p:cNvPr>
            <p:cNvSpPr/>
            <p:nvPr/>
          </p:nvSpPr>
          <p:spPr>
            <a:xfrm>
              <a:off x="5220516" y="1527268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Data processing time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8C1085-2EDC-4424-8395-EE313583E36E}"/>
                </a:ext>
              </a:extLst>
            </p:cNvPr>
            <p:cNvSpPr/>
            <p:nvPr/>
          </p:nvSpPr>
          <p:spPr>
            <a:xfrm>
              <a:off x="5126272" y="1409462"/>
              <a:ext cx="94244" cy="9424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42446"/>
                  </a:lnTo>
                  <a:lnTo>
                    <a:pt x="94244" y="942446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42C7837-7EF5-4A08-9ED6-F295DB4263FD}"/>
                </a:ext>
              </a:extLst>
            </p:cNvPr>
            <p:cNvSpPr/>
            <p:nvPr/>
          </p:nvSpPr>
          <p:spPr>
            <a:xfrm>
              <a:off x="5220516" y="2116297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Data storage requirements</a:t>
              </a: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C78B203-60E1-48C3-83CB-0FB3D75965AF}"/>
                </a:ext>
              </a:extLst>
            </p:cNvPr>
            <p:cNvSpPr/>
            <p:nvPr/>
          </p:nvSpPr>
          <p:spPr>
            <a:xfrm>
              <a:off x="5126272" y="1409462"/>
              <a:ext cx="94244" cy="15314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31475"/>
                  </a:lnTo>
                  <a:lnTo>
                    <a:pt x="94244" y="1531475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C1BD782-514C-4BC3-A826-A5CB70CA36E7}"/>
                </a:ext>
              </a:extLst>
            </p:cNvPr>
            <p:cNvSpPr/>
            <p:nvPr/>
          </p:nvSpPr>
          <p:spPr>
            <a:xfrm>
              <a:off x="5220516" y="2705326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Processing equipment requirements</a:t>
              </a: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9F32104-1E6A-4ADB-951B-AA6949DD101C}"/>
                </a:ext>
              </a:extLst>
            </p:cNvPr>
            <p:cNvSpPr/>
            <p:nvPr/>
          </p:nvSpPr>
          <p:spPr>
            <a:xfrm>
              <a:off x="5126272" y="1409462"/>
              <a:ext cx="94244" cy="21205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20504"/>
                  </a:lnTo>
                  <a:lnTo>
                    <a:pt x="94244" y="2120504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8E5CFE5-7ED6-42F3-A3AB-5DBBAB86FD1C}"/>
                </a:ext>
              </a:extLst>
            </p:cNvPr>
            <p:cNvSpPr/>
            <p:nvPr/>
          </p:nvSpPr>
          <p:spPr>
            <a:xfrm>
              <a:off x="5220516" y="3294355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Time required for assessment</a:t>
              </a: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106599E-CD2B-45DD-BE91-B0F892D3954E}"/>
                </a:ext>
              </a:extLst>
            </p:cNvPr>
            <p:cNvSpPr/>
            <p:nvPr/>
          </p:nvSpPr>
          <p:spPr>
            <a:xfrm>
              <a:off x="6210085" y="938239"/>
              <a:ext cx="942446" cy="471223"/>
            </a:xfrm>
            <a:custGeom>
              <a:avLst/>
              <a:gdLst>
                <a:gd name="connsiteX0" fmla="*/ 0 w 942446"/>
                <a:gd name="connsiteY0" fmla="*/ 47122 h 471223"/>
                <a:gd name="connsiteX1" fmla="*/ 47122 w 942446"/>
                <a:gd name="connsiteY1" fmla="*/ 0 h 471223"/>
                <a:gd name="connsiteX2" fmla="*/ 895324 w 942446"/>
                <a:gd name="connsiteY2" fmla="*/ 0 h 471223"/>
                <a:gd name="connsiteX3" fmla="*/ 942446 w 942446"/>
                <a:gd name="connsiteY3" fmla="*/ 47122 h 471223"/>
                <a:gd name="connsiteX4" fmla="*/ 942446 w 942446"/>
                <a:gd name="connsiteY4" fmla="*/ 424101 h 471223"/>
                <a:gd name="connsiteX5" fmla="*/ 895324 w 942446"/>
                <a:gd name="connsiteY5" fmla="*/ 471223 h 471223"/>
                <a:gd name="connsiteX6" fmla="*/ 47122 w 942446"/>
                <a:gd name="connsiteY6" fmla="*/ 471223 h 471223"/>
                <a:gd name="connsiteX7" fmla="*/ 0 w 942446"/>
                <a:gd name="connsiteY7" fmla="*/ 424101 h 471223"/>
                <a:gd name="connsiteX8" fmla="*/ 0 w 942446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446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895324" y="0"/>
                  </a:lnTo>
                  <a:cubicBezTo>
                    <a:pt x="921349" y="0"/>
                    <a:pt x="942446" y="21097"/>
                    <a:pt x="942446" y="47122"/>
                  </a:cubicBezTo>
                  <a:lnTo>
                    <a:pt x="942446" y="424101"/>
                  </a:lnTo>
                  <a:cubicBezTo>
                    <a:pt x="942446" y="450126"/>
                    <a:pt x="921349" y="471223"/>
                    <a:pt x="895324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62" tIns="29042" rIns="36662" bIns="2904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User/ Usability Metrics</a:t>
              </a: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43831CA-55CE-4133-A618-A67D4D47F5DA}"/>
                </a:ext>
              </a:extLst>
            </p:cNvPr>
            <p:cNvSpPr/>
            <p:nvPr/>
          </p:nvSpPr>
          <p:spPr>
            <a:xfrm>
              <a:off x="6304330" y="1409462"/>
              <a:ext cx="94244" cy="3534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3417"/>
                  </a:lnTo>
                  <a:lnTo>
                    <a:pt x="94244" y="353417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BD432B8-F886-42C9-987A-7D492E91DFBC}"/>
                </a:ext>
              </a:extLst>
            </p:cNvPr>
            <p:cNvSpPr/>
            <p:nvPr/>
          </p:nvSpPr>
          <p:spPr>
            <a:xfrm>
              <a:off x="6398574" y="1527268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Expertise required for use</a:t>
              </a: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A32C2D-422C-4D57-AEBE-482BCB0AB0CC}"/>
                </a:ext>
              </a:extLst>
            </p:cNvPr>
            <p:cNvSpPr/>
            <p:nvPr/>
          </p:nvSpPr>
          <p:spPr>
            <a:xfrm>
              <a:off x="6304330" y="1409462"/>
              <a:ext cx="94244" cy="9295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29525"/>
                  </a:lnTo>
                  <a:lnTo>
                    <a:pt x="94244" y="929525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4F70E9-FC9F-448C-9806-983D4C347BB6}"/>
                </a:ext>
              </a:extLst>
            </p:cNvPr>
            <p:cNvSpPr/>
            <p:nvPr/>
          </p:nvSpPr>
          <p:spPr>
            <a:xfrm>
              <a:off x="6398574" y="2103376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Model and processing </a:t>
              </a:r>
              <a:r>
                <a:rPr lang="en-US" sz="1000" kern="1200" dirty="0" err="1"/>
                <a:t>explainability</a:t>
              </a:r>
              <a:endParaRPr lang="en-US" sz="1000" kern="120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D273E8F-C6B2-47C9-B22F-39A02485A028}"/>
                </a:ext>
              </a:extLst>
            </p:cNvPr>
            <p:cNvSpPr/>
            <p:nvPr/>
          </p:nvSpPr>
          <p:spPr>
            <a:xfrm>
              <a:off x="6304330" y="1409462"/>
              <a:ext cx="94244" cy="15314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31475"/>
                  </a:lnTo>
                  <a:lnTo>
                    <a:pt x="94244" y="1531475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80197F1-3A8D-44CA-A3A2-1FB6590EAEEB}"/>
                </a:ext>
              </a:extLst>
            </p:cNvPr>
            <p:cNvSpPr/>
            <p:nvPr/>
          </p:nvSpPr>
          <p:spPr>
            <a:xfrm>
              <a:off x="6398574" y="2705326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Model and processing traceability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4F0DA8-1068-432A-A710-56C5807A7488}"/>
                </a:ext>
              </a:extLst>
            </p:cNvPr>
            <p:cNvSpPr/>
            <p:nvPr/>
          </p:nvSpPr>
          <p:spPr>
            <a:xfrm>
              <a:off x="6304330" y="1409462"/>
              <a:ext cx="94244" cy="21205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20504"/>
                  </a:lnTo>
                  <a:lnTo>
                    <a:pt x="94244" y="2120504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4142924-AED0-4D16-8B04-38F28D21912A}"/>
                </a:ext>
              </a:extLst>
            </p:cNvPr>
            <p:cNvSpPr/>
            <p:nvPr/>
          </p:nvSpPr>
          <p:spPr>
            <a:xfrm>
              <a:off x="6398574" y="3294355"/>
              <a:ext cx="753957" cy="471223"/>
            </a:xfrm>
            <a:custGeom>
              <a:avLst/>
              <a:gdLst>
                <a:gd name="connsiteX0" fmla="*/ 0 w 753957"/>
                <a:gd name="connsiteY0" fmla="*/ 47122 h 471223"/>
                <a:gd name="connsiteX1" fmla="*/ 47122 w 753957"/>
                <a:gd name="connsiteY1" fmla="*/ 0 h 471223"/>
                <a:gd name="connsiteX2" fmla="*/ 706835 w 753957"/>
                <a:gd name="connsiteY2" fmla="*/ 0 h 471223"/>
                <a:gd name="connsiteX3" fmla="*/ 753957 w 753957"/>
                <a:gd name="connsiteY3" fmla="*/ 47122 h 471223"/>
                <a:gd name="connsiteX4" fmla="*/ 753957 w 753957"/>
                <a:gd name="connsiteY4" fmla="*/ 424101 h 471223"/>
                <a:gd name="connsiteX5" fmla="*/ 706835 w 753957"/>
                <a:gd name="connsiteY5" fmla="*/ 471223 h 471223"/>
                <a:gd name="connsiteX6" fmla="*/ 47122 w 753957"/>
                <a:gd name="connsiteY6" fmla="*/ 471223 h 471223"/>
                <a:gd name="connsiteX7" fmla="*/ 0 w 753957"/>
                <a:gd name="connsiteY7" fmla="*/ 424101 h 471223"/>
                <a:gd name="connsiteX8" fmla="*/ 0 w 753957"/>
                <a:gd name="connsiteY8" fmla="*/ 47122 h 47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957" h="471223">
                  <a:moveTo>
                    <a:pt x="0" y="47122"/>
                  </a:moveTo>
                  <a:cubicBezTo>
                    <a:pt x="0" y="21097"/>
                    <a:pt x="21097" y="0"/>
                    <a:pt x="47122" y="0"/>
                  </a:cubicBezTo>
                  <a:lnTo>
                    <a:pt x="706835" y="0"/>
                  </a:lnTo>
                  <a:cubicBezTo>
                    <a:pt x="732860" y="0"/>
                    <a:pt x="753957" y="21097"/>
                    <a:pt x="753957" y="47122"/>
                  </a:cubicBezTo>
                  <a:lnTo>
                    <a:pt x="753957" y="424101"/>
                  </a:lnTo>
                  <a:cubicBezTo>
                    <a:pt x="753957" y="450126"/>
                    <a:pt x="732860" y="471223"/>
                    <a:pt x="706835" y="471223"/>
                  </a:cubicBezTo>
                  <a:lnTo>
                    <a:pt x="47122" y="471223"/>
                  </a:lnTo>
                  <a:cubicBezTo>
                    <a:pt x="21097" y="471223"/>
                    <a:pt x="0" y="450126"/>
                    <a:pt x="0" y="424101"/>
                  </a:cubicBezTo>
                  <a:lnTo>
                    <a:pt x="0" y="4712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852" tIns="26502" rIns="32852" bIns="2650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Model output interpretability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4C3AF62-C4BC-A01D-B0CB-95924A0F3F29}"/>
              </a:ext>
            </a:extLst>
          </p:cNvPr>
          <p:cNvSpPr txBox="1"/>
          <p:nvPr/>
        </p:nvSpPr>
        <p:spPr>
          <a:xfrm>
            <a:off x="2334127" y="6385784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Lewis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, AD &amp; Groth, KM “Metrics for evaluating the performance of complex engineering system health monitoring models,” 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</a:rPr>
              <a:t>Reliability Engineering &amp; System Safety, 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2022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</a:rPr>
              <a:t>, 223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, 108473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9125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BC08-04AB-447F-9C72-7F7C244D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Performance Metric: Alignment of system safety prior with baseline DET estimate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A384D-7E89-42E5-8AD1-9637EA5FA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CF766-F453-4DDD-89DD-5678DFA4F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3512409"/>
            <a:ext cx="3939308" cy="2845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FA04C-A5A4-4315-B0B4-08B80D2C3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26" r="8409" b="4126"/>
          <a:stretch/>
        </p:blipFill>
        <p:spPr>
          <a:xfrm>
            <a:off x="107315" y="909415"/>
            <a:ext cx="5112385" cy="31577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101170-0979-4653-BCC7-647A45C01BCA}"/>
              </a:ext>
            </a:extLst>
          </p:cNvPr>
          <p:cNvSpPr/>
          <p:nvPr/>
        </p:nvSpPr>
        <p:spPr>
          <a:xfrm>
            <a:off x="3237513" y="3632516"/>
            <a:ext cx="949571" cy="50157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CB2A7A-DB69-49A2-A0BD-A12D4EFC6AC5}"/>
              </a:ext>
            </a:extLst>
          </p:cNvPr>
          <p:cNvSpPr/>
          <p:nvPr/>
        </p:nvSpPr>
        <p:spPr>
          <a:xfrm>
            <a:off x="979101" y="3559810"/>
            <a:ext cx="2066925" cy="6469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/>
                <a:cs typeface="Times New Roman"/>
              </a:rPr>
              <a:t>How does the prior value of this node….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75BEB3-76D3-4141-AF7F-D563C0FA207D}"/>
              </a:ext>
            </a:extLst>
          </p:cNvPr>
          <p:cNvSpPr/>
          <p:nvPr/>
        </p:nvSpPr>
        <p:spPr>
          <a:xfrm>
            <a:off x="8382000" y="3512408"/>
            <a:ext cx="609600" cy="256454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B7664E-F8CA-4EBD-8426-56143D4DBC2A}"/>
              </a:ext>
            </a:extLst>
          </p:cNvPr>
          <p:cNvSpPr/>
          <p:nvPr/>
        </p:nvSpPr>
        <p:spPr>
          <a:xfrm>
            <a:off x="6969760" y="2782014"/>
            <a:ext cx="2066925" cy="6469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/>
                <a:cs typeface="Times New Roman"/>
              </a:rPr>
              <a:t>Compare to the estimate from here?</a:t>
            </a:r>
          </a:p>
        </p:txBody>
      </p:sp>
    </p:spTree>
    <p:extLst>
      <p:ext uri="{BB962C8B-B14F-4D97-AF65-F5344CB8AC3E}">
        <p14:creationId xmlns:p14="http://schemas.microsoft.com/office/powerpoint/2010/main" val="382982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7259-5CDA-46FC-A476-94EBE937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discretization comparison (Time-based and state-based)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A2B0D-6270-4B00-B922-96400A8A3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2C13C-B2FD-425C-A8BE-FD7B95D708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033240"/>
            <a:ext cx="7851775" cy="52949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7F154B-77D7-47ED-A8DC-15AFA8FDE0CF}"/>
              </a:ext>
            </a:extLst>
          </p:cNvPr>
          <p:cNvSpPr/>
          <p:nvPr/>
        </p:nvSpPr>
        <p:spPr>
          <a:xfrm>
            <a:off x="2735100" y="2807436"/>
            <a:ext cx="4459331" cy="3405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Times New Roman"/>
              </a:rPr>
              <a:t>Time-based discretization consistent across time steps used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01A38A-9C15-4822-A9CA-A371B9C3FA66}"/>
              </a:ext>
            </a:extLst>
          </p:cNvPr>
          <p:cNvSpPr/>
          <p:nvPr/>
        </p:nvSpPr>
        <p:spPr>
          <a:xfrm>
            <a:off x="4470400" y="4161515"/>
            <a:ext cx="4143375" cy="6469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/>
                <a:cs typeface="Times New Roman"/>
              </a:rPr>
              <a:t>State-based discretization is less consistent and varies more with different thresholds used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184AA-6AEC-4A3A-BB6D-F6A495D43B86}"/>
              </a:ext>
            </a:extLst>
          </p:cNvPr>
          <p:cNvCxnSpPr>
            <a:cxnSpLocks/>
          </p:cNvCxnSpPr>
          <p:nvPr/>
        </p:nvCxnSpPr>
        <p:spPr>
          <a:xfrm flipH="1">
            <a:off x="1466495" y="2713737"/>
            <a:ext cx="682349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C4682B-60F2-4291-9AE3-ACAAABD028B7}"/>
              </a:ext>
            </a:extLst>
          </p:cNvPr>
          <p:cNvSpPr/>
          <p:nvPr/>
        </p:nvSpPr>
        <p:spPr>
          <a:xfrm>
            <a:off x="162075" y="2278603"/>
            <a:ext cx="2995194" cy="3745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0000"/>
                </a:solidFill>
                <a:ea typeface="ＭＳ Ｐゴシック"/>
                <a:cs typeface="Times New Roman"/>
              </a:rPr>
              <a:t>DET Baseline Estimate: 2.77E-07</a:t>
            </a:r>
          </a:p>
        </p:txBody>
      </p:sp>
    </p:spTree>
    <p:extLst>
      <p:ext uri="{BB962C8B-B14F-4D97-AF65-F5344CB8AC3E}">
        <p14:creationId xmlns:p14="http://schemas.microsoft.com/office/powerpoint/2010/main" val="2598419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2E30-A5D7-4BA9-B3BA-569794B1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 enables comparison across all three discretization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1F611-C629-4E3C-9F7F-47390FB86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3A6D25-6A47-448D-98D2-EA07D5AFA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0111"/>
              </p:ext>
            </p:extLst>
          </p:nvPr>
        </p:nvGraphicFramePr>
        <p:xfrm>
          <a:off x="350519" y="1330453"/>
          <a:ext cx="8641081" cy="4277744"/>
        </p:xfrm>
        <a:graphic>
          <a:graphicData uri="http://schemas.openxmlformats.org/drawingml/2006/table">
            <a:tbl>
              <a:tblPr/>
              <a:tblGrid>
                <a:gridCol w="1280612">
                  <a:extLst>
                    <a:ext uri="{9D8B030D-6E8A-4147-A177-3AD203B41FA5}">
                      <a16:colId xmlns:a16="http://schemas.microsoft.com/office/drawing/2014/main" val="3848241990"/>
                    </a:ext>
                  </a:extLst>
                </a:gridCol>
                <a:gridCol w="1838592">
                  <a:extLst>
                    <a:ext uri="{9D8B030D-6E8A-4147-A177-3AD203B41FA5}">
                      <a16:colId xmlns:a16="http://schemas.microsoft.com/office/drawing/2014/main" val="1230558911"/>
                    </a:ext>
                  </a:extLst>
                </a:gridCol>
                <a:gridCol w="841546">
                  <a:extLst>
                    <a:ext uri="{9D8B030D-6E8A-4147-A177-3AD203B41FA5}">
                      <a16:colId xmlns:a16="http://schemas.microsoft.com/office/drawing/2014/main" val="1160765604"/>
                    </a:ext>
                  </a:extLst>
                </a:gridCol>
                <a:gridCol w="777515">
                  <a:extLst>
                    <a:ext uri="{9D8B030D-6E8A-4147-A177-3AD203B41FA5}">
                      <a16:colId xmlns:a16="http://schemas.microsoft.com/office/drawing/2014/main" val="444207865"/>
                    </a:ext>
                  </a:extLst>
                </a:gridCol>
                <a:gridCol w="768367">
                  <a:extLst>
                    <a:ext uri="{9D8B030D-6E8A-4147-A177-3AD203B41FA5}">
                      <a16:colId xmlns:a16="http://schemas.microsoft.com/office/drawing/2014/main" val="22343053"/>
                    </a:ext>
                  </a:extLst>
                </a:gridCol>
                <a:gridCol w="713483">
                  <a:extLst>
                    <a:ext uri="{9D8B030D-6E8A-4147-A177-3AD203B41FA5}">
                      <a16:colId xmlns:a16="http://schemas.microsoft.com/office/drawing/2014/main" val="1446378451"/>
                    </a:ext>
                  </a:extLst>
                </a:gridCol>
                <a:gridCol w="548834">
                  <a:extLst>
                    <a:ext uri="{9D8B030D-6E8A-4147-A177-3AD203B41FA5}">
                      <a16:colId xmlns:a16="http://schemas.microsoft.com/office/drawing/2014/main" val="1249739466"/>
                    </a:ext>
                  </a:extLst>
                </a:gridCol>
                <a:gridCol w="939115">
                  <a:extLst>
                    <a:ext uri="{9D8B030D-6E8A-4147-A177-3AD203B41FA5}">
                      <a16:colId xmlns:a16="http://schemas.microsoft.com/office/drawing/2014/main" val="1012809827"/>
                    </a:ext>
                  </a:extLst>
                </a:gridCol>
                <a:gridCol w="933017">
                  <a:extLst>
                    <a:ext uri="{9D8B030D-6E8A-4147-A177-3AD203B41FA5}">
                      <a16:colId xmlns:a16="http://schemas.microsoft.com/office/drawing/2014/main" val="2997841325"/>
                    </a:ext>
                  </a:extLst>
                </a:gridCol>
              </a:tblGrid>
              <a:tr h="21238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Time-Related (Time- and Hybrid Time-based) Discretization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State-Based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Discretization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93852"/>
                  </a:ext>
                </a:extLst>
              </a:tr>
              <a:tr h="212383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Primary Time-Step Length (s)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09301"/>
                  </a:ext>
                </a:extLst>
              </a:tr>
              <a:tr h="39442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Net Reactivity 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Threshold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188465"/>
                  </a:ext>
                </a:extLst>
              </a:tr>
              <a:tr h="212383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Secondary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Time-Step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Length and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Threshold Value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1200: Thresh. 0.2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88C97E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3.21%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8DC81"/>
                          </a:solidFill>
                          <a:effectLst/>
                          <a:latin typeface="Times New Roman" panose="02020603050405020304" pitchFamily="18" charset="0"/>
                        </a:rPr>
                        <a:t>-10.77%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FDE82"/>
                          </a:solidFill>
                          <a:effectLst/>
                          <a:latin typeface="Times New Roman" panose="02020603050405020304" pitchFamily="18" charset="0"/>
                        </a:rPr>
                        <a:t>-11.61%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A0D07F"/>
                          </a:solidFill>
                          <a:effectLst/>
                          <a:latin typeface="Times New Roman" panose="02020603050405020304" pitchFamily="18" charset="0"/>
                        </a:rPr>
                        <a:t>-6.05%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0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-46%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784822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1200: Thresh. 0.02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8DB81"/>
                          </a:solidFill>
                          <a:effectLst/>
                          <a:latin typeface="Times New Roman" panose="02020603050405020304" pitchFamily="18" charset="0"/>
                        </a:rPr>
                        <a:t>-10.72%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EDD82"/>
                          </a:solidFill>
                          <a:effectLst/>
                          <a:latin typeface="Times New Roman" panose="02020603050405020304" pitchFamily="18" charset="0"/>
                        </a:rPr>
                        <a:t>-11.46%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B4D680"/>
                          </a:solidFill>
                          <a:effectLst/>
                          <a:latin typeface="Times New Roman" panose="02020603050405020304" pitchFamily="18" charset="0"/>
                        </a:rPr>
                        <a:t>-8.42%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475288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1200: Thresh. 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8DB81"/>
                          </a:solidFill>
                          <a:effectLst/>
                          <a:latin typeface="Times New Roman" panose="02020603050405020304" pitchFamily="18" charset="0"/>
                        </a:rPr>
                        <a:t>-10.73%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EDD82"/>
                          </a:solidFill>
                          <a:effectLst/>
                          <a:latin typeface="Times New Roman" panose="02020603050405020304" pitchFamily="18" charset="0"/>
                        </a:rPr>
                        <a:t>-11.42%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B0D580"/>
                          </a:solidFill>
                          <a:effectLst/>
                          <a:latin typeface="Times New Roman" panose="02020603050405020304" pitchFamily="18" charset="0"/>
                        </a:rPr>
                        <a:t>-7.92%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5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577594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1200: Thresh. -0.1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ACA7E"/>
                          </a:solidFill>
                          <a:effectLst/>
                          <a:latin typeface="Times New Roman" panose="02020603050405020304" pitchFamily="18" charset="0"/>
                        </a:rPr>
                        <a:t>-3.47%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0CB7E"/>
                          </a:solidFill>
                          <a:effectLst/>
                          <a:latin typeface="Times New Roman" panose="02020603050405020304" pitchFamily="18" charset="0"/>
                        </a:rPr>
                        <a:t>-4.17%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9CE7F"/>
                          </a:solidFill>
                          <a:effectLst/>
                          <a:latin typeface="Times New Roman" panose="02020603050405020304" pitchFamily="18" charset="0"/>
                        </a:rPr>
                        <a:t>3.22%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700662"/>
                  </a:ext>
                </a:extLst>
              </a:tr>
              <a:tr h="202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120: Thresh. 0.2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A9E75"/>
                          </a:solidFill>
                          <a:effectLst/>
                          <a:latin typeface="Times New Roman" panose="02020603050405020304" pitchFamily="18" charset="0"/>
                        </a:rPr>
                        <a:t>-65.86%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A3D17F"/>
                          </a:solidFill>
                          <a:effectLst/>
                          <a:latin typeface="Times New Roman" panose="02020603050405020304" pitchFamily="18" charset="0"/>
                        </a:rPr>
                        <a:t>-6.36%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BDC81"/>
                          </a:solidFill>
                          <a:effectLst/>
                          <a:latin typeface="Times New Roman" panose="02020603050405020304" pitchFamily="18" charset="0"/>
                        </a:rPr>
                        <a:t>-11.05%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9CE7F"/>
                          </a:solidFill>
                          <a:effectLst/>
                          <a:latin typeface="Times New Roman" panose="02020603050405020304" pitchFamily="18" charset="0"/>
                        </a:rPr>
                        <a:t>-5.23%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A9673"/>
                          </a:solidFill>
                          <a:effectLst/>
                          <a:latin typeface="Times New Roman" panose="02020603050405020304" pitchFamily="18" charset="0"/>
                        </a:rPr>
                        <a:t>-71%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7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49702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120: Thresh. 0.02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A9E75"/>
                          </a:solidFill>
                          <a:effectLst/>
                          <a:latin typeface="Times New Roman" panose="02020603050405020304" pitchFamily="18" charset="0"/>
                        </a:rPr>
                        <a:t>-68.77%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BDC81"/>
                          </a:solidFill>
                          <a:effectLst/>
                          <a:latin typeface="Times New Roman" panose="02020603050405020304" pitchFamily="18" charset="0"/>
                        </a:rPr>
                        <a:t>-11.05%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BCF7F"/>
                          </a:solidFill>
                          <a:effectLst/>
                          <a:latin typeface="Times New Roman" panose="02020603050405020304" pitchFamily="18" charset="0"/>
                        </a:rPr>
                        <a:t>-5.49%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244061"/>
                  </a:ext>
                </a:extLst>
              </a:tr>
              <a:tr h="202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120: Thresh. 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A9E75"/>
                          </a:solidFill>
                          <a:effectLst/>
                          <a:latin typeface="Times New Roman" panose="02020603050405020304" pitchFamily="18" charset="0"/>
                        </a:rPr>
                        <a:t>-68.76%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BDC81"/>
                          </a:solidFill>
                          <a:effectLst/>
                          <a:latin typeface="Times New Roman" panose="02020603050405020304" pitchFamily="18" charset="0"/>
                        </a:rPr>
                        <a:t>-11.05%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BCF7F"/>
                          </a:solidFill>
                          <a:effectLst/>
                          <a:latin typeface="Times New Roman" panose="02020603050405020304" pitchFamily="18" charset="0"/>
                        </a:rPr>
                        <a:t>-5.45%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237011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120: Thresh. -0.1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A9E75"/>
                          </a:solidFill>
                          <a:effectLst/>
                          <a:latin typeface="Times New Roman" panose="02020603050405020304" pitchFamily="18" charset="0"/>
                        </a:rPr>
                        <a:t>-65.85%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B0D580"/>
                          </a:solidFill>
                          <a:effectLst/>
                          <a:latin typeface="Times New Roman" panose="02020603050405020304" pitchFamily="18" charset="0"/>
                        </a:rPr>
                        <a:t>-7.94%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ECB7E"/>
                          </a:solidFill>
                          <a:effectLst/>
                          <a:latin typeface="Times New Roman" panose="02020603050405020304" pitchFamily="18" charset="0"/>
                        </a:rPr>
                        <a:t>2.42%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98658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60: Thresh. 0.2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98871"/>
                          </a:solidFill>
                          <a:effectLst/>
                          <a:latin typeface="Times New Roman" panose="02020603050405020304" pitchFamily="18" charset="0"/>
                        </a:rPr>
                        <a:t>-79.53%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DD17F"/>
                          </a:solidFill>
                          <a:effectLst/>
                          <a:latin typeface="Times New Roman" panose="02020603050405020304" pitchFamily="18" charset="0"/>
                        </a:rPr>
                        <a:t>-33.33%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AAD380"/>
                          </a:solidFill>
                          <a:effectLst/>
                          <a:latin typeface="Times New Roman" panose="02020603050405020304" pitchFamily="18" charset="0"/>
                        </a:rPr>
                        <a:t>-7.21%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9CE7F"/>
                          </a:solidFill>
                          <a:effectLst/>
                          <a:latin typeface="Times New Roman" panose="02020603050405020304" pitchFamily="18" charset="0"/>
                        </a:rPr>
                        <a:t>-5.18%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98570"/>
                          </a:solidFill>
                          <a:effectLst/>
                          <a:latin typeface="Times New Roman" panose="02020603050405020304" pitchFamily="18" charset="0"/>
                        </a:rPr>
                        <a:t>-81%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7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75717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60: Thresh. 0.02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98871"/>
                          </a:solidFill>
                          <a:effectLst/>
                          <a:latin typeface="Times New Roman" panose="02020603050405020304" pitchFamily="18" charset="0"/>
                        </a:rPr>
                        <a:t>-82.11%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DD07E"/>
                          </a:solidFill>
                          <a:effectLst/>
                          <a:latin typeface="Times New Roman" panose="02020603050405020304" pitchFamily="18" charset="0"/>
                        </a:rPr>
                        <a:t>-34.00%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A2D07F"/>
                          </a:solidFill>
                          <a:effectLst/>
                          <a:latin typeface="Times New Roman" panose="02020603050405020304" pitchFamily="18" charset="0"/>
                        </a:rPr>
                        <a:t>-6.21%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745942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60: Thresh. 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98871"/>
                          </a:solidFill>
                          <a:effectLst/>
                          <a:latin typeface="Times New Roman" panose="02020603050405020304" pitchFamily="18" charset="0"/>
                        </a:rPr>
                        <a:t>-82.11%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DD17F"/>
                          </a:solidFill>
                          <a:effectLst/>
                          <a:latin typeface="Times New Roman" panose="02020603050405020304" pitchFamily="18" charset="0"/>
                        </a:rPr>
                        <a:t>-33.12%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ACE7F"/>
                          </a:solidFill>
                          <a:effectLst/>
                          <a:latin typeface="Times New Roman" panose="02020603050405020304" pitchFamily="18" charset="0"/>
                        </a:rPr>
                        <a:t>-5.30%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987243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60: Thresh. -0.1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98871"/>
                          </a:solidFill>
                          <a:effectLst/>
                          <a:latin typeface="Times New Roman" panose="02020603050405020304" pitchFamily="18" charset="0"/>
                        </a:rPr>
                        <a:t>-79.52%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DD27F"/>
                          </a:solidFill>
                          <a:effectLst/>
                          <a:latin typeface="Times New Roman" panose="02020603050405020304" pitchFamily="18" charset="0"/>
                        </a:rPr>
                        <a:t>-33.05%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1.08%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676066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9: Thresh. 0.2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EDE81"/>
                          </a:solidFill>
                          <a:effectLst/>
                          <a:latin typeface="Times New Roman" panose="02020603050405020304" pitchFamily="18" charset="0"/>
                        </a:rPr>
                        <a:t>-25.50%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EE282"/>
                          </a:solidFill>
                          <a:effectLst/>
                          <a:latin typeface="Times New Roman" panose="02020603050405020304" pitchFamily="18" charset="0"/>
                        </a:rPr>
                        <a:t>-22.92%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EDD82"/>
                          </a:solidFill>
                          <a:effectLst/>
                          <a:latin typeface="Times New Roman" panose="02020603050405020304" pitchFamily="18" charset="0"/>
                        </a:rPr>
                        <a:t>-11.40%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8C47D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1.28%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8C4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-95%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F6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-0.1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754720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9: Thresh. 0.02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-99.69%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CB679"/>
                          </a:solidFill>
                          <a:effectLst/>
                          <a:latin typeface="Times New Roman" panose="02020603050405020304" pitchFamily="18" charset="0"/>
                        </a:rPr>
                        <a:t>-50.74%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6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8696B"/>
                          </a:solidFill>
                          <a:effectLst/>
                          <a:latin typeface="Times New Roman" panose="02020603050405020304" pitchFamily="18" charset="0"/>
                        </a:rPr>
                        <a:t>-99.68%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97546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9: Thresh. 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8696B"/>
                          </a:solidFill>
                          <a:effectLst/>
                          <a:latin typeface="Times New Roman" panose="02020603050405020304" pitchFamily="18" charset="0"/>
                        </a:rPr>
                        <a:t>-99.68%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BB279"/>
                          </a:solidFill>
                          <a:effectLst/>
                          <a:latin typeface="Times New Roman" panose="02020603050405020304" pitchFamily="18" charset="0"/>
                        </a:rPr>
                        <a:t>-53.26%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8696B"/>
                          </a:solidFill>
                          <a:effectLst/>
                          <a:latin typeface="Times New Roman" panose="02020603050405020304" pitchFamily="18" charset="0"/>
                        </a:rPr>
                        <a:t>-99.68%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272154"/>
                  </a:ext>
                </a:extLst>
              </a:tr>
              <a:tr h="21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9: Thresh. -0.1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8696B"/>
                          </a:solidFill>
                          <a:effectLst/>
                          <a:latin typeface="Times New Roman" panose="02020603050405020304" pitchFamily="18" charset="0"/>
                        </a:rPr>
                        <a:t>-99.66%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BB279"/>
                          </a:solidFill>
                          <a:effectLst/>
                          <a:latin typeface="Times New Roman" panose="02020603050405020304" pitchFamily="18" charset="0"/>
                        </a:rPr>
                        <a:t>-53.26%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8696B"/>
                          </a:solidFill>
                          <a:effectLst/>
                          <a:latin typeface="Times New Roman" panose="02020603050405020304" pitchFamily="18" charset="0"/>
                        </a:rPr>
                        <a:t>-99.6%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555559"/>
                  </a:ext>
                </a:extLst>
              </a:tr>
            </a:tbl>
          </a:graphicData>
        </a:graphic>
      </p:graphicFrame>
      <p:sp>
        <p:nvSpPr>
          <p:cNvPr id="6" name="Arrow: Up-Down 5">
            <a:extLst>
              <a:ext uri="{FF2B5EF4-FFF2-40B4-BE49-F238E27FC236}">
                <a16:creationId xmlns:a16="http://schemas.microsoft.com/office/drawing/2014/main" id="{9C5411A7-6AFE-4065-BFD4-586E5E49DF24}"/>
              </a:ext>
            </a:extLst>
          </p:cNvPr>
          <p:cNvSpPr/>
          <p:nvPr/>
        </p:nvSpPr>
        <p:spPr>
          <a:xfrm rot="18947533">
            <a:off x="5001611" y="2437067"/>
            <a:ext cx="279264" cy="2880588"/>
          </a:xfrm>
          <a:prstGeom prst="up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D352E6-2A7F-423C-8FBE-81994A33DF5D}"/>
              </a:ext>
            </a:extLst>
          </p:cNvPr>
          <p:cNvSpPr/>
          <p:nvPr/>
        </p:nvSpPr>
        <p:spPr>
          <a:xfrm>
            <a:off x="4360777" y="3459373"/>
            <a:ext cx="1460500" cy="5788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Times New Roman"/>
              </a:rPr>
              <a:t>Most consistent with baseline</a:t>
            </a: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289D372E-38EA-471B-BB12-BB1169790E3E}"/>
              </a:ext>
            </a:extLst>
          </p:cNvPr>
          <p:cNvSpPr/>
          <p:nvPr/>
        </p:nvSpPr>
        <p:spPr>
          <a:xfrm>
            <a:off x="7162241" y="2825801"/>
            <a:ext cx="205282" cy="2103120"/>
          </a:xfrm>
          <a:prstGeom prst="up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1C3C1D-C1C7-45D4-8976-D40F80116704}"/>
              </a:ext>
            </a:extLst>
          </p:cNvPr>
          <p:cNvSpPr/>
          <p:nvPr/>
        </p:nvSpPr>
        <p:spPr>
          <a:xfrm>
            <a:off x="7127467" y="3697736"/>
            <a:ext cx="1829949" cy="34051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Times New Roman"/>
              </a:rPr>
              <a:t>Least consistent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579C75-B883-42FA-8E44-0521F7837B30}"/>
              </a:ext>
            </a:extLst>
          </p:cNvPr>
          <p:cNvSpPr/>
          <p:nvPr/>
        </p:nvSpPr>
        <p:spPr>
          <a:xfrm>
            <a:off x="4539297" y="2251253"/>
            <a:ext cx="1920240" cy="6400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Times New Roman"/>
              </a:rPr>
              <a:t>Shorter primary rates produced more aligned safety assessments</a:t>
            </a:r>
          </a:p>
        </p:txBody>
      </p:sp>
    </p:spTree>
    <p:extLst>
      <p:ext uri="{BB962C8B-B14F-4D97-AF65-F5344CB8AC3E}">
        <p14:creationId xmlns:p14="http://schemas.microsoft.com/office/powerpoint/2010/main" val="2399267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AC20F5-EC04-46E8-902D-DA016AE7D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88392"/>
              </p:ext>
            </p:extLst>
          </p:nvPr>
        </p:nvGraphicFramePr>
        <p:xfrm>
          <a:off x="569343" y="1447597"/>
          <a:ext cx="8148732" cy="4067048"/>
        </p:xfrm>
        <a:graphic>
          <a:graphicData uri="http://schemas.openxmlformats.org/drawingml/2006/table">
            <a:tbl>
              <a:tblPr/>
              <a:tblGrid>
                <a:gridCol w="1219630">
                  <a:extLst>
                    <a:ext uri="{9D8B030D-6E8A-4147-A177-3AD203B41FA5}">
                      <a16:colId xmlns:a16="http://schemas.microsoft.com/office/drawing/2014/main" val="2568815834"/>
                    </a:ext>
                  </a:extLst>
                </a:gridCol>
                <a:gridCol w="1187140">
                  <a:extLst>
                    <a:ext uri="{9D8B030D-6E8A-4147-A177-3AD203B41FA5}">
                      <a16:colId xmlns:a16="http://schemas.microsoft.com/office/drawing/2014/main" val="3345066080"/>
                    </a:ext>
                  </a:extLst>
                </a:gridCol>
                <a:gridCol w="1207698">
                  <a:extLst>
                    <a:ext uri="{9D8B030D-6E8A-4147-A177-3AD203B41FA5}">
                      <a16:colId xmlns:a16="http://schemas.microsoft.com/office/drawing/2014/main" val="3967345961"/>
                    </a:ext>
                  </a:extLst>
                </a:gridCol>
                <a:gridCol w="557486">
                  <a:extLst>
                    <a:ext uri="{9D8B030D-6E8A-4147-A177-3AD203B41FA5}">
                      <a16:colId xmlns:a16="http://schemas.microsoft.com/office/drawing/2014/main" val="3139842399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1314935290"/>
                    </a:ext>
                  </a:extLst>
                </a:gridCol>
                <a:gridCol w="972356">
                  <a:extLst>
                    <a:ext uri="{9D8B030D-6E8A-4147-A177-3AD203B41FA5}">
                      <a16:colId xmlns:a16="http://schemas.microsoft.com/office/drawing/2014/main" val="3112636515"/>
                    </a:ext>
                  </a:extLst>
                </a:gridCol>
                <a:gridCol w="364738">
                  <a:extLst>
                    <a:ext uri="{9D8B030D-6E8A-4147-A177-3AD203B41FA5}">
                      <a16:colId xmlns:a16="http://schemas.microsoft.com/office/drawing/2014/main" val="1046245587"/>
                    </a:ext>
                  </a:extLst>
                </a:gridCol>
                <a:gridCol w="1052356">
                  <a:extLst>
                    <a:ext uri="{9D8B030D-6E8A-4147-A177-3AD203B41FA5}">
                      <a16:colId xmlns:a16="http://schemas.microsoft.com/office/drawing/2014/main" val="1654525378"/>
                    </a:ext>
                  </a:extLst>
                </a:gridCol>
                <a:gridCol w="888588">
                  <a:extLst>
                    <a:ext uri="{9D8B030D-6E8A-4147-A177-3AD203B41FA5}">
                      <a16:colId xmlns:a16="http://schemas.microsoft.com/office/drawing/2014/main" val="2070007511"/>
                    </a:ext>
                  </a:extLst>
                </a:gridCol>
              </a:tblGrid>
              <a:tr h="20547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Time-Related (Time- and Hybrid Time-based) Discretization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State-Based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Discretization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61063"/>
                  </a:ext>
                </a:extLst>
              </a:tr>
              <a:tr h="205479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Primary Time-Step Length (s)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750177"/>
                  </a:ext>
                </a:extLst>
              </a:tr>
              <a:tr h="38160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Net Reactivity 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Threshold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008814"/>
                  </a:ext>
                </a:extLst>
              </a:tr>
              <a:tr h="195694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Secondary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Time-Step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Length and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Threshold Value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1200: Thresh. 0.2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2,478.6s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74C37C"/>
                          </a:solidFill>
                          <a:effectLst/>
                          <a:latin typeface="Times New Roman" panose="02020603050405020304" pitchFamily="18" charset="0"/>
                        </a:rPr>
                        <a:t>3,545.1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7AC47C"/>
                          </a:solidFill>
                          <a:effectLst/>
                          <a:latin typeface="Times New Roman" panose="02020603050405020304" pitchFamily="18" charset="0"/>
                        </a:rPr>
                        <a:t>4,791.9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BBD780"/>
                          </a:solidFill>
                          <a:effectLst/>
                          <a:latin typeface="Times New Roman" panose="02020603050405020304" pitchFamily="18" charset="0"/>
                        </a:rPr>
                        <a:t>17,645.1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58.30s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328728"/>
                  </a:ext>
                </a:extLst>
              </a:tr>
              <a:tr h="195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1200: Thresh. 0.02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75C37C"/>
                          </a:solidFill>
                          <a:effectLst/>
                          <a:latin typeface="Times New Roman" panose="02020603050405020304" pitchFamily="18" charset="0"/>
                        </a:rPr>
                        <a:t>3,808.4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7AC47C"/>
                          </a:solidFill>
                          <a:effectLst/>
                          <a:latin typeface="Times New Roman" panose="02020603050405020304" pitchFamily="18" charset="0"/>
                        </a:rPr>
                        <a:t>4,831.1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B8D67F"/>
                          </a:solidFill>
                          <a:effectLst/>
                          <a:latin typeface="Times New Roman" panose="02020603050405020304" pitchFamily="18" charset="0"/>
                        </a:rPr>
                        <a:t>17,147.0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26388"/>
                  </a:ext>
                </a:extLst>
              </a:tr>
              <a:tr h="195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1200: Thresh. 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75C37C"/>
                          </a:solidFill>
                          <a:effectLst/>
                          <a:latin typeface="Times New Roman" panose="02020603050405020304" pitchFamily="18" charset="0"/>
                        </a:rPr>
                        <a:t>3,735.4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7AC47C"/>
                          </a:solidFill>
                          <a:effectLst/>
                          <a:latin typeface="Times New Roman" panose="02020603050405020304" pitchFamily="18" charset="0"/>
                        </a:rPr>
                        <a:t>4,796.1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B8D67F"/>
                          </a:solidFill>
                          <a:effectLst/>
                          <a:latin typeface="Times New Roman" panose="02020603050405020304" pitchFamily="18" charset="0"/>
                        </a:rPr>
                        <a:t>17,179.5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795639"/>
                  </a:ext>
                </a:extLst>
              </a:tr>
              <a:tr h="205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1200: Thresh. -0.1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1D980"/>
                          </a:solidFill>
                          <a:effectLst/>
                          <a:latin typeface="Times New Roman" panose="02020603050405020304" pitchFamily="18" charset="0"/>
                        </a:rPr>
                        <a:t>18,820.6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E984"/>
                          </a:solidFill>
                          <a:effectLst/>
                          <a:latin typeface="Times New Roman" panose="02020603050405020304" pitchFamily="18" charset="0"/>
                        </a:rPr>
                        <a:t>36,783.1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B9073"/>
                          </a:solidFill>
                          <a:effectLst/>
                          <a:latin typeface="Times New Roman" panose="02020603050405020304" pitchFamily="18" charset="0"/>
                        </a:rPr>
                        <a:t>229,696.3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462647"/>
                  </a:ext>
                </a:extLst>
              </a:tr>
              <a:tr h="195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120: Thresh. 0.2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70C17B"/>
                          </a:solidFill>
                          <a:effectLst/>
                          <a:latin typeface="Times New Roman" panose="02020603050405020304" pitchFamily="18" charset="0"/>
                        </a:rPr>
                        <a:t>2,780.0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17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D6DF81"/>
                          </a:solidFill>
                          <a:effectLst/>
                          <a:latin typeface="Times New Roman" panose="02020603050405020304" pitchFamily="18" charset="0"/>
                        </a:rPr>
                        <a:t>23,032.9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E7E482"/>
                          </a:solidFill>
                          <a:effectLst/>
                          <a:latin typeface="Times New Roman" panose="02020603050405020304" pitchFamily="18" charset="0"/>
                        </a:rPr>
                        <a:t>26,513.9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E884"/>
                          </a:solidFill>
                          <a:effectLst/>
                          <a:latin typeface="Times New Roman" panose="02020603050405020304" pitchFamily="18" charset="0"/>
                        </a:rPr>
                        <a:t>38,295.7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66BF7B"/>
                          </a:solidFill>
                          <a:effectLst/>
                          <a:latin typeface="Times New Roman" panose="02020603050405020304" pitchFamily="18" charset="0"/>
                        </a:rPr>
                        <a:t>813.20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F7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480157"/>
                  </a:ext>
                </a:extLst>
              </a:tr>
              <a:tr h="195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120: Thresh. 0.02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4C77C"/>
                          </a:solidFill>
                          <a:effectLst/>
                          <a:latin typeface="Times New Roman" panose="02020603050405020304" pitchFamily="18" charset="0"/>
                        </a:rPr>
                        <a:t>6,727.2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77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E6E382"/>
                          </a:solidFill>
                          <a:effectLst/>
                          <a:latin typeface="Times New Roman" panose="02020603050405020304" pitchFamily="18" charset="0"/>
                        </a:rPr>
                        <a:t>26,202.7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E884"/>
                          </a:solidFill>
                          <a:effectLst/>
                          <a:latin typeface="Times New Roman" panose="02020603050405020304" pitchFamily="18" charset="0"/>
                        </a:rPr>
                        <a:t>38,234.9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97847"/>
                  </a:ext>
                </a:extLst>
              </a:tr>
              <a:tr h="195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120: Thresh. 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A2D07E"/>
                          </a:solidFill>
                          <a:effectLst/>
                          <a:latin typeface="Times New Roman" panose="02020603050405020304" pitchFamily="18" charset="0"/>
                        </a:rPr>
                        <a:t>12,791.7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E9E482"/>
                          </a:solidFill>
                          <a:effectLst/>
                          <a:latin typeface="Times New Roman" panose="02020603050405020304" pitchFamily="18" charset="0"/>
                        </a:rPr>
                        <a:t>26,797.3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E884"/>
                          </a:solidFill>
                          <a:effectLst/>
                          <a:latin typeface="Times New Roman" panose="02020603050405020304" pitchFamily="18" charset="0"/>
                        </a:rPr>
                        <a:t>39,515.8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871366"/>
                  </a:ext>
                </a:extLst>
              </a:tr>
              <a:tr h="205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120: Thresh. -0.1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DBE081"/>
                          </a:solidFill>
                          <a:effectLst/>
                          <a:latin typeface="Times New Roman" panose="02020603050405020304" pitchFamily="18" charset="0"/>
                        </a:rPr>
                        <a:t>24,134.4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E583"/>
                          </a:solidFill>
                          <a:effectLst/>
                          <a:latin typeface="Times New Roman" panose="02020603050405020304" pitchFamily="18" charset="0"/>
                        </a:rPr>
                        <a:t>44,420.4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A8D72"/>
                          </a:solidFill>
                          <a:effectLst/>
                          <a:latin typeface="Times New Roman" panose="02020603050405020304" pitchFamily="18" charset="0"/>
                        </a:rPr>
                        <a:t>236,564.0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D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756358"/>
                  </a:ext>
                </a:extLst>
              </a:tr>
              <a:tr h="195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60: Thresh. 0.2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2,632.1s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E6E382"/>
                          </a:solidFill>
                          <a:effectLst/>
                          <a:latin typeface="Times New Roman" panose="02020603050405020304" pitchFamily="18" charset="0"/>
                        </a:rPr>
                        <a:t>26,159.5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8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E583"/>
                          </a:solidFill>
                          <a:effectLst/>
                          <a:latin typeface="Times New Roman" panose="02020603050405020304" pitchFamily="18" charset="0"/>
                        </a:rPr>
                        <a:t>46,053.5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DD82"/>
                          </a:solidFill>
                          <a:effectLst/>
                          <a:latin typeface="Times New Roman" panose="02020603050405020304" pitchFamily="18" charset="0"/>
                        </a:rPr>
                        <a:t>61,993.4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ACE7E"/>
                          </a:solidFill>
                          <a:effectLst/>
                          <a:latin typeface="Times New Roman" panose="02020603050405020304" pitchFamily="18" charset="0"/>
                        </a:rPr>
                        <a:t>11,117.20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763075"/>
                  </a:ext>
                </a:extLst>
              </a:tr>
              <a:tr h="195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60: Thresh. 0.02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9CD7E"/>
                          </a:solidFill>
                          <a:effectLst/>
                          <a:latin typeface="Times New Roman" panose="02020603050405020304" pitchFamily="18" charset="0"/>
                        </a:rPr>
                        <a:t>10,884.9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E583"/>
                          </a:solidFill>
                          <a:effectLst/>
                          <a:latin typeface="Times New Roman" panose="02020603050405020304" pitchFamily="18" charset="0"/>
                        </a:rPr>
                        <a:t>46,278.3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DD82"/>
                          </a:solidFill>
                          <a:effectLst/>
                          <a:latin typeface="Times New Roman" panose="02020603050405020304" pitchFamily="18" charset="0"/>
                        </a:rPr>
                        <a:t>62,689.6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853442"/>
                  </a:ext>
                </a:extLst>
              </a:tr>
              <a:tr h="195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60: Thresh. 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DFE282"/>
                          </a:solidFill>
                          <a:effectLst/>
                          <a:latin typeface="Times New Roman" panose="02020603050405020304" pitchFamily="18" charset="0"/>
                        </a:rPr>
                        <a:t>24,947.4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E383"/>
                          </a:solidFill>
                          <a:effectLst/>
                          <a:latin typeface="Times New Roman" panose="02020603050405020304" pitchFamily="18" charset="0"/>
                        </a:rPr>
                        <a:t>48,627.0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DD82"/>
                          </a:solidFill>
                          <a:effectLst/>
                          <a:latin typeface="Times New Roman" panose="02020603050405020304" pitchFamily="18" charset="0"/>
                        </a:rPr>
                        <a:t>62,689.4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544162"/>
                  </a:ext>
                </a:extLst>
              </a:tr>
              <a:tr h="205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60: Thresh. -0.1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E483"/>
                          </a:solidFill>
                          <a:effectLst/>
                          <a:latin typeface="Times New Roman" panose="02020603050405020304" pitchFamily="18" charset="0"/>
                        </a:rPr>
                        <a:t>47,889.3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E383"/>
                          </a:solidFill>
                          <a:effectLst/>
                          <a:latin typeface="Times New Roman" panose="02020603050405020304" pitchFamily="18" charset="0"/>
                        </a:rPr>
                        <a:t>49,458.4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A8771"/>
                          </a:solidFill>
                          <a:effectLst/>
                          <a:latin typeface="Times New Roman" panose="02020603050405020304" pitchFamily="18" charset="0"/>
                        </a:rPr>
                        <a:t>249,578.4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7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58317"/>
                  </a:ext>
                </a:extLst>
              </a:tr>
              <a:tr h="195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9: Thresh. 0.2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70C17B"/>
                          </a:solidFill>
                          <a:effectLst/>
                          <a:latin typeface="Times New Roman" panose="02020603050405020304" pitchFamily="18" charset="0"/>
                        </a:rPr>
                        <a:t>2,725.0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E9E482"/>
                          </a:solidFill>
                          <a:effectLst/>
                          <a:latin typeface="Times New Roman" panose="02020603050405020304" pitchFamily="18" charset="0"/>
                        </a:rPr>
                        <a:t>26,930.4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E183"/>
                          </a:solidFill>
                          <a:effectLst/>
                          <a:latin typeface="Times New Roman" panose="02020603050405020304" pitchFamily="18" charset="0"/>
                        </a:rPr>
                        <a:t>53,125.0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299,708.8s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35,319.80s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-0.1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201115"/>
                  </a:ext>
                </a:extLst>
              </a:tr>
              <a:tr h="195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9: Thresh. 0.02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DD82"/>
                          </a:solidFill>
                          <a:effectLst/>
                          <a:latin typeface="Times New Roman" panose="02020603050405020304" pitchFamily="18" charset="0"/>
                        </a:rPr>
                        <a:t>62,493.2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9726D"/>
                          </a:solidFill>
                          <a:effectLst/>
                          <a:latin typeface="Times New Roman" panose="02020603050405020304" pitchFamily="18" charset="0"/>
                        </a:rPr>
                        <a:t>295,423.2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9786E"/>
                          </a:solidFill>
                          <a:effectLst/>
                          <a:latin typeface="Times New Roman" panose="02020603050405020304" pitchFamily="18" charset="0"/>
                        </a:rPr>
                        <a:t>281,304.2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6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184069"/>
                  </a:ext>
                </a:extLst>
              </a:tr>
              <a:tr h="195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9: Thresh. 0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CB279"/>
                          </a:solidFill>
                          <a:effectLst/>
                          <a:latin typeface="Times New Roman" panose="02020603050405020304" pitchFamily="18" charset="0"/>
                        </a:rPr>
                        <a:t>155,729.9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96D6C"/>
                          </a:solidFill>
                          <a:effectLst/>
                          <a:latin typeface="Times New Roman" panose="02020603050405020304" pitchFamily="18" charset="0"/>
                        </a:rPr>
                        <a:t>304,475.5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96A6C"/>
                          </a:solidFill>
                          <a:effectLst/>
                          <a:latin typeface="Times New Roman" panose="02020603050405020304" pitchFamily="18" charset="0"/>
                        </a:rPr>
                        <a:t>310,824.5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379983"/>
                  </a:ext>
                </a:extLst>
              </a:tr>
              <a:tr h="205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9: Thresh. -0.1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312,802.7s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96A6C"/>
                          </a:solidFill>
                          <a:effectLst/>
                          <a:latin typeface="Times New Roman" panose="02020603050405020304" pitchFamily="18" charset="0"/>
                        </a:rPr>
                        <a:t>311,795.6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96A6C"/>
                          </a:solidFill>
                          <a:effectLst/>
                          <a:latin typeface="Times New Roman" panose="02020603050405020304" pitchFamily="18" charset="0"/>
                        </a:rPr>
                        <a:t>310,895.7</a:t>
                      </a:r>
                    </a:p>
                  </a:txBody>
                  <a:tcPr marL="8868" marR="8868" marT="88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68" marR="8868" marT="88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6406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992171C-7393-457A-890B-0D850FC3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Different models </a:t>
            </a:r>
            <a:r>
              <a:rPr lang="en-US" sz="3200" dirty="0"/>
              <a:t>map enables comparison across all three discretization approaches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2E9F9-BECC-428A-A0A3-E7851AF07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18</a:t>
            </a:fld>
            <a:endParaRPr lang="en-US"/>
          </a:p>
        </p:txBody>
      </p: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73FC231C-9E28-4CBC-B914-6019BAB8ADAE}"/>
              </a:ext>
            </a:extLst>
          </p:cNvPr>
          <p:cNvSpPr/>
          <p:nvPr/>
        </p:nvSpPr>
        <p:spPr>
          <a:xfrm rot="18937127">
            <a:off x="4927524" y="2381592"/>
            <a:ext cx="279264" cy="2880588"/>
          </a:xfrm>
          <a:prstGeom prst="up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433796-71B6-44FC-AF8C-132C0B54427F}"/>
              </a:ext>
            </a:extLst>
          </p:cNvPr>
          <p:cNvSpPr/>
          <p:nvPr/>
        </p:nvSpPr>
        <p:spPr>
          <a:xfrm>
            <a:off x="4312415" y="3516546"/>
            <a:ext cx="1895475" cy="5788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Times New Roman"/>
              </a:rPr>
              <a:t>Significant increase as time-step decreases</a:t>
            </a:r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9FADA983-86D9-4DA3-9F75-DCA66B638670}"/>
              </a:ext>
            </a:extLst>
          </p:cNvPr>
          <p:cNvSpPr/>
          <p:nvPr/>
        </p:nvSpPr>
        <p:spPr>
          <a:xfrm>
            <a:off x="7059452" y="2845810"/>
            <a:ext cx="205282" cy="2103120"/>
          </a:xfrm>
          <a:prstGeom prst="up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92381D-63C3-4EBD-943F-77E2F9A8CCAE}"/>
              </a:ext>
            </a:extLst>
          </p:cNvPr>
          <p:cNvSpPr/>
          <p:nvPr/>
        </p:nvSpPr>
        <p:spPr>
          <a:xfrm>
            <a:off x="6869915" y="3533324"/>
            <a:ext cx="2025502" cy="5788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Times New Roman"/>
              </a:rPr>
              <a:t>Increase varies by data amount above threshold</a:t>
            </a:r>
          </a:p>
        </p:txBody>
      </p:sp>
    </p:spTree>
    <p:extLst>
      <p:ext uri="{BB962C8B-B14F-4D97-AF65-F5344CB8AC3E}">
        <p14:creationId xmlns:p14="http://schemas.microsoft.com/office/powerpoint/2010/main" val="157361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F858-F66E-456F-9FA6-C26B9B6E9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26" y="3183099"/>
            <a:ext cx="8298763" cy="898198"/>
          </a:xfrm>
        </p:spPr>
        <p:txBody>
          <a:bodyPr/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Impact of Complex Engineering System Data Stream Discretization Techniques on the Performance of Dynamic Bayesian Network-Based Health Assessments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E8219-71B8-4DCE-8073-9AA8862CD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4352" y="4438285"/>
            <a:ext cx="5641337" cy="1283213"/>
          </a:xfrm>
        </p:spPr>
        <p:txBody>
          <a:bodyPr/>
          <a:lstStyle/>
          <a:p>
            <a:r>
              <a:rPr lang="en-US" sz="1800" dirty="0"/>
              <a:t>Austin Lewis and </a:t>
            </a:r>
            <a:r>
              <a:rPr lang="en-US" sz="1800" b="1" dirty="0"/>
              <a:t>Katrina Groth </a:t>
            </a:r>
          </a:p>
          <a:p>
            <a:r>
              <a:rPr lang="en-US" sz="1800" dirty="0"/>
              <a:t>Systems Risk and Reliability Analysis Lab </a:t>
            </a:r>
          </a:p>
          <a:p>
            <a:r>
              <a:rPr lang="en-US" sz="1800" dirty="0"/>
              <a:t>Center for Risk and Reliability </a:t>
            </a:r>
          </a:p>
          <a:p>
            <a:r>
              <a:rPr lang="en-US" sz="1800" dirty="0"/>
              <a:t>University of Maryland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4EEAE-597D-4A93-B7F3-62D94D29B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042" y="1528418"/>
            <a:ext cx="2571460" cy="1289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6A700-12DB-4482-94F6-402DD5B1F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0798"/>
            <a:ext cx="1721287" cy="1289304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DF690-7D61-4EC5-B5C2-626AEAADB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502" y="1528418"/>
            <a:ext cx="2310498" cy="129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8209AB-255B-4EC6-B9B5-2B18277AE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287" y="1536807"/>
            <a:ext cx="2540755" cy="128930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4CC1DA6-AF5C-492F-9A9E-94D2E66CE9E3}"/>
              </a:ext>
            </a:extLst>
          </p:cNvPr>
          <p:cNvSpPr txBox="1">
            <a:spLocks/>
          </p:cNvSpPr>
          <p:nvPr/>
        </p:nvSpPr>
        <p:spPr bwMode="auto">
          <a:xfrm>
            <a:off x="3502663" y="6430215"/>
            <a:ext cx="5641337" cy="42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sz="1800" kern="0" dirty="0"/>
              <a:t>PSAM 2022, Honolulu, HI, June 28, 2022</a:t>
            </a:r>
          </a:p>
        </p:txBody>
      </p:sp>
    </p:spTree>
    <p:extLst>
      <p:ext uri="{BB962C8B-B14F-4D97-AF65-F5344CB8AC3E}">
        <p14:creationId xmlns:p14="http://schemas.microsoft.com/office/powerpoint/2010/main" val="2667625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F9E5-EE9C-49A2-943A-57509A7E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35" y="0"/>
            <a:ext cx="7708900" cy="991675"/>
          </a:xfrm>
        </p:spPr>
        <p:txBody>
          <a:bodyPr/>
          <a:lstStyle/>
          <a:p>
            <a:r>
              <a:rPr lang="en-US" sz="3200" dirty="0"/>
              <a:t>3 metrics are used to compare DBNs in this paper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30CC6-CCC2-490E-AE98-AE8029246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4B28B-D49C-44EE-8CD6-29B3B691CDE3}"/>
              </a:ext>
            </a:extLst>
          </p:cNvPr>
          <p:cNvSpPr txBox="1"/>
          <p:nvPr/>
        </p:nvSpPr>
        <p:spPr>
          <a:xfrm>
            <a:off x="152400" y="5473161"/>
            <a:ext cx="8890579" cy="783193"/>
          </a:xfrm>
          <a:prstGeom prst="roundRect">
            <a:avLst/>
          </a:prstGeom>
          <a:solidFill>
            <a:srgbClr val="D5E3FF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Comparing models across different performance metrics helps identify opportunities for selecting effective models for SIPPRA health management.</a:t>
            </a:r>
            <a:endParaRPr lang="en-US" sz="20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8B2632-A1BE-4B5F-98BE-3BB97CCC1614}"/>
              </a:ext>
            </a:extLst>
          </p:cNvPr>
          <p:cNvGraphicFramePr>
            <a:graphicFrameLocks noGrp="1"/>
          </p:cNvGraphicFramePr>
          <p:nvPr/>
        </p:nvGraphicFramePr>
        <p:xfrm>
          <a:off x="193035" y="1357521"/>
          <a:ext cx="8782047" cy="3339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153">
                  <a:extLst>
                    <a:ext uri="{9D8B030D-6E8A-4147-A177-3AD203B41FA5}">
                      <a16:colId xmlns:a16="http://schemas.microsoft.com/office/drawing/2014/main" val="1096605565"/>
                    </a:ext>
                  </a:extLst>
                </a:gridCol>
                <a:gridCol w="4598894">
                  <a:extLst>
                    <a:ext uri="{9D8B030D-6E8A-4147-A177-3AD203B41FA5}">
                      <a16:colId xmlns:a16="http://schemas.microsoft.com/office/drawing/2014/main" val="3206111965"/>
                    </a:ext>
                  </a:extLst>
                </a:gridCol>
              </a:tblGrid>
              <a:tr h="571456">
                <a:tc>
                  <a:txBody>
                    <a:bodyPr/>
                    <a:lstStyle/>
                    <a:p>
                      <a:r>
                        <a:rPr lang="en-US" dirty="0"/>
                        <a:t>Performance metric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Metric applied to the case study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605914"/>
                  </a:ext>
                </a:extLst>
              </a:tr>
              <a:tr h="8964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Assessment Accuracy</a:t>
                      </a:r>
                    </a:p>
                  </a:txBody>
                  <a:tcPr marL="102915" marR="102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Alignment of system safety prior with baseline DET estimate</a:t>
                      </a:r>
                    </a:p>
                  </a:txBody>
                  <a:tcPr marL="102915" marR="102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07284"/>
                  </a:ext>
                </a:extLst>
              </a:tr>
              <a:tr h="6751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Preliminary Model Construction Costs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02915" marR="102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CPT development time</a:t>
                      </a:r>
                    </a:p>
                  </a:txBody>
                  <a:tcPr marL="102915" marR="102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249505"/>
                  </a:ext>
                </a:extLst>
              </a:tr>
              <a:tr h="11967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Information Content per Sampling Rate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02915" marR="102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Average conditional entropy per sampling rate</a:t>
                      </a:r>
                    </a:p>
                  </a:txBody>
                  <a:tcPr marL="102915" marR="1029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6580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9ABA34-14EB-B6E3-36F5-7B3A03A14C2D}"/>
              </a:ext>
            </a:extLst>
          </p:cNvPr>
          <p:cNvSpPr txBox="1"/>
          <p:nvPr/>
        </p:nvSpPr>
        <p:spPr>
          <a:xfrm>
            <a:off x="469232" y="936439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Selected 3 from broader list of 35 metrics developed in Lewis &amp; Groth 2022</a:t>
            </a:r>
          </a:p>
        </p:txBody>
      </p:sp>
    </p:spTree>
    <p:extLst>
      <p:ext uri="{BB962C8B-B14F-4D97-AF65-F5344CB8AC3E}">
        <p14:creationId xmlns:p14="http://schemas.microsoft.com/office/powerpoint/2010/main" val="1774653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F92F9E-B409-46C4-A0F0-47457E338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40" y="1112949"/>
            <a:ext cx="4711931" cy="3419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F7F9E5-EE9C-49A2-943A-57509A7E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48" y="0"/>
            <a:ext cx="8134709" cy="991675"/>
          </a:xfrm>
        </p:spPr>
        <p:txBody>
          <a:bodyPr/>
          <a:lstStyle/>
          <a:p>
            <a:r>
              <a:rPr lang="en-US" sz="3200" dirty="0"/>
              <a:t>Combined, these metrics provide a more nuanced approach to evaluating performance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30CC6-CCC2-490E-AE98-AE8029246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20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C1DE6-3A3A-46F2-8111-81EFFAF19184}"/>
              </a:ext>
            </a:extLst>
          </p:cNvPr>
          <p:cNvSpPr txBox="1"/>
          <p:nvPr/>
        </p:nvSpPr>
        <p:spPr>
          <a:xfrm>
            <a:off x="96836" y="5127399"/>
            <a:ext cx="4988411" cy="1123712"/>
          </a:xfrm>
          <a:prstGeom prst="roundRect">
            <a:avLst/>
          </a:prstGeom>
          <a:solidFill>
            <a:schemeClr val="accent1"/>
          </a:solidFill>
          <a:ln w="19050">
            <a:solidFill>
              <a:srgbClr val="00277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Swing-weights or similar multi-attribute utility analyses enables ranking model designs by desired performance values.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48EA5C-8810-4CEA-8B91-D11E72D3766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51" y="2798874"/>
            <a:ext cx="3849624" cy="17373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EF7EBA-3352-4FC4-9206-724A62128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075" y="989589"/>
            <a:ext cx="3847900" cy="17373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9D07F4-5C47-4F7E-A42B-7FAF67AC7E3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186351" y="4608159"/>
            <a:ext cx="3849624" cy="173736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364A221-78B8-46F4-8A55-03780A3E708B}"/>
              </a:ext>
            </a:extLst>
          </p:cNvPr>
          <p:cNvSpPr/>
          <p:nvPr/>
        </p:nvSpPr>
        <p:spPr>
          <a:xfrm>
            <a:off x="1274982" y="1181845"/>
            <a:ext cx="5288505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C655B8-E550-4D75-A958-3E7E13C5F8FE}"/>
              </a:ext>
            </a:extLst>
          </p:cNvPr>
          <p:cNvSpPr/>
          <p:nvPr/>
        </p:nvSpPr>
        <p:spPr>
          <a:xfrm>
            <a:off x="6638593" y="1303053"/>
            <a:ext cx="1511301" cy="242216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AD7727-5DA0-498F-8B33-495C957E7533}"/>
              </a:ext>
            </a:extLst>
          </p:cNvPr>
          <p:cNvSpPr/>
          <p:nvPr/>
        </p:nvSpPr>
        <p:spPr>
          <a:xfrm>
            <a:off x="7540293" y="2091771"/>
            <a:ext cx="609601" cy="60960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93E20B-095E-408E-8C26-5BF1B37BEAAE}"/>
              </a:ext>
            </a:extLst>
          </p:cNvPr>
          <p:cNvSpPr/>
          <p:nvPr/>
        </p:nvSpPr>
        <p:spPr>
          <a:xfrm>
            <a:off x="8149894" y="3124199"/>
            <a:ext cx="609601" cy="60960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30E51B-1DCA-4475-8E3E-6A5C382DECF4}"/>
              </a:ext>
            </a:extLst>
          </p:cNvPr>
          <p:cNvSpPr/>
          <p:nvPr/>
        </p:nvSpPr>
        <p:spPr>
          <a:xfrm>
            <a:off x="7370708" y="5250147"/>
            <a:ext cx="609601" cy="60960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895C33-FF02-44DC-95AB-0FF109339C84}"/>
              </a:ext>
            </a:extLst>
          </p:cNvPr>
          <p:cNvSpPr txBox="1"/>
          <p:nvPr/>
        </p:nvSpPr>
        <p:spPr>
          <a:xfrm>
            <a:off x="655983" y="4525924"/>
            <a:ext cx="4253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Model swing-weight scoring with no attribute preference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64CB26A-D402-4A8E-ADF3-21EBEA67FEDC}"/>
              </a:ext>
            </a:extLst>
          </p:cNvPr>
          <p:cNvSpPr/>
          <p:nvPr/>
        </p:nvSpPr>
        <p:spPr>
          <a:xfrm>
            <a:off x="6563487" y="3134840"/>
            <a:ext cx="1511301" cy="242216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420984F-0E09-4818-8E29-A4A7559D3794}"/>
              </a:ext>
            </a:extLst>
          </p:cNvPr>
          <p:cNvSpPr/>
          <p:nvPr/>
        </p:nvSpPr>
        <p:spPr>
          <a:xfrm>
            <a:off x="6563487" y="4971969"/>
            <a:ext cx="1511301" cy="242216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682A120-E81D-4B12-A91E-AC9F5F8777CB}"/>
              </a:ext>
            </a:extLst>
          </p:cNvPr>
          <p:cNvSpPr/>
          <p:nvPr/>
        </p:nvSpPr>
        <p:spPr>
          <a:xfrm>
            <a:off x="646237" y="1098691"/>
            <a:ext cx="586215" cy="653235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4078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5046-8D56-4C2D-BF08-70D9B0C2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8" y="211506"/>
            <a:ext cx="7302452" cy="680300"/>
          </a:xfrm>
        </p:spPr>
        <p:txBody>
          <a:bodyPr/>
          <a:lstStyle/>
          <a:p>
            <a:r>
              <a:rPr lang="en-US" sz="3200" dirty="0"/>
              <a:t>Next steps &amp;future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7E9AF-A13D-46F2-9F32-D60E8AC5B8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47FA65-0AFF-D745-B01A-93117137B35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6855506E-5B89-486B-AFA6-6EAE5EA11338}"/>
              </a:ext>
            </a:extLst>
          </p:cNvPr>
          <p:cNvSpPr/>
          <p:nvPr/>
        </p:nvSpPr>
        <p:spPr>
          <a:xfrm>
            <a:off x="-3526264" y="637192"/>
            <a:ext cx="5356296" cy="5583613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165523-2D36-462D-8E9B-BC91F478F837}"/>
              </a:ext>
            </a:extLst>
          </p:cNvPr>
          <p:cNvSpPr/>
          <p:nvPr/>
        </p:nvSpPr>
        <p:spPr>
          <a:xfrm>
            <a:off x="417722" y="1107891"/>
            <a:ext cx="1423423" cy="142382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663" t="-4588" r="-20663" b="-4588"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B88CC3-8AA1-42FE-B5CB-B0CC0A5C11FE}"/>
              </a:ext>
            </a:extLst>
          </p:cNvPr>
          <p:cNvSpPr/>
          <p:nvPr/>
        </p:nvSpPr>
        <p:spPr>
          <a:xfrm>
            <a:off x="1991842" y="1130784"/>
            <a:ext cx="6522429" cy="1378035"/>
          </a:xfrm>
          <a:custGeom>
            <a:avLst/>
            <a:gdLst>
              <a:gd name="connsiteX0" fmla="*/ 0 w 1905307"/>
              <a:gd name="connsiteY0" fmla="*/ 0 h 1378035"/>
              <a:gd name="connsiteX1" fmla="*/ 1905307 w 1905307"/>
              <a:gd name="connsiteY1" fmla="*/ 0 h 1378035"/>
              <a:gd name="connsiteX2" fmla="*/ 1905307 w 1905307"/>
              <a:gd name="connsiteY2" fmla="*/ 1378035 h 1378035"/>
              <a:gd name="connsiteX3" fmla="*/ 0 w 1905307"/>
              <a:gd name="connsiteY3" fmla="*/ 1378035 h 1378035"/>
              <a:gd name="connsiteX4" fmla="*/ 0 w 1905307"/>
              <a:gd name="connsiteY4" fmla="*/ 0 h 137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307" h="1378035">
                <a:moveTo>
                  <a:pt x="0" y="0"/>
                </a:moveTo>
                <a:lnTo>
                  <a:pt x="1905307" y="0"/>
                </a:lnTo>
                <a:lnTo>
                  <a:pt x="1905307" y="1378035"/>
                </a:lnTo>
                <a:lnTo>
                  <a:pt x="0" y="13780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2000" kern="1200" dirty="0"/>
              <a:t>1. Expanding the SFR CES case study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549499-94CD-4991-BDA5-33F12730B371}"/>
              </a:ext>
            </a:extLst>
          </p:cNvPr>
          <p:cNvSpPr/>
          <p:nvPr/>
        </p:nvSpPr>
        <p:spPr>
          <a:xfrm>
            <a:off x="967880" y="2752856"/>
            <a:ext cx="1423423" cy="142382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240" t="-11011" r="-14240" b="-11011"/>
            </a:stretch>
          </a:blipFill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56720D-AEF7-4842-BDE9-02270C35146D}"/>
              </a:ext>
            </a:extLst>
          </p:cNvPr>
          <p:cNvSpPr/>
          <p:nvPr/>
        </p:nvSpPr>
        <p:spPr>
          <a:xfrm>
            <a:off x="2549940" y="2747798"/>
            <a:ext cx="4349124" cy="1378035"/>
          </a:xfrm>
          <a:custGeom>
            <a:avLst/>
            <a:gdLst>
              <a:gd name="connsiteX0" fmla="*/ 0 w 1905307"/>
              <a:gd name="connsiteY0" fmla="*/ 0 h 1378035"/>
              <a:gd name="connsiteX1" fmla="*/ 1905307 w 1905307"/>
              <a:gd name="connsiteY1" fmla="*/ 0 h 1378035"/>
              <a:gd name="connsiteX2" fmla="*/ 1905307 w 1905307"/>
              <a:gd name="connsiteY2" fmla="*/ 1378035 h 1378035"/>
              <a:gd name="connsiteX3" fmla="*/ 0 w 1905307"/>
              <a:gd name="connsiteY3" fmla="*/ 1378035 h 1378035"/>
              <a:gd name="connsiteX4" fmla="*/ 0 w 1905307"/>
              <a:gd name="connsiteY4" fmla="*/ 0 h 137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307" h="1378035">
                <a:moveTo>
                  <a:pt x="0" y="0"/>
                </a:moveTo>
                <a:lnTo>
                  <a:pt x="1905307" y="0"/>
                </a:lnTo>
                <a:lnTo>
                  <a:pt x="1905307" y="1378035"/>
                </a:lnTo>
                <a:lnTo>
                  <a:pt x="0" y="13780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kern="1200" dirty="0"/>
              <a:t>2. Performing additional CES case studies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15FBBB-A387-4073-A5BA-7AE5FC713199}"/>
              </a:ext>
            </a:extLst>
          </p:cNvPr>
          <p:cNvSpPr/>
          <p:nvPr/>
        </p:nvSpPr>
        <p:spPr>
          <a:xfrm>
            <a:off x="417722" y="4370396"/>
            <a:ext cx="1423423" cy="142382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92" t="8256" r="-1392" b="8256"/>
            </a:stretch>
          </a:blip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C2CBBB2-3B63-4A74-AB16-9007381983BF}"/>
              </a:ext>
            </a:extLst>
          </p:cNvPr>
          <p:cNvSpPr/>
          <p:nvPr/>
        </p:nvSpPr>
        <p:spPr>
          <a:xfrm>
            <a:off x="1991843" y="4399431"/>
            <a:ext cx="5630291" cy="1378035"/>
          </a:xfrm>
          <a:custGeom>
            <a:avLst/>
            <a:gdLst>
              <a:gd name="connsiteX0" fmla="*/ 0 w 1905307"/>
              <a:gd name="connsiteY0" fmla="*/ 0 h 1378035"/>
              <a:gd name="connsiteX1" fmla="*/ 1905307 w 1905307"/>
              <a:gd name="connsiteY1" fmla="*/ 0 h 1378035"/>
              <a:gd name="connsiteX2" fmla="*/ 1905307 w 1905307"/>
              <a:gd name="connsiteY2" fmla="*/ 1378035 h 1378035"/>
              <a:gd name="connsiteX3" fmla="*/ 0 w 1905307"/>
              <a:gd name="connsiteY3" fmla="*/ 1378035 h 1378035"/>
              <a:gd name="connsiteX4" fmla="*/ 0 w 1905307"/>
              <a:gd name="connsiteY4" fmla="*/ 0 h 137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307" h="1378035">
                <a:moveTo>
                  <a:pt x="0" y="0"/>
                </a:moveTo>
                <a:lnTo>
                  <a:pt x="1905307" y="0"/>
                </a:lnTo>
                <a:lnTo>
                  <a:pt x="1905307" y="1378035"/>
                </a:lnTo>
                <a:lnTo>
                  <a:pt x="0" y="13780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b="0" kern="1200" dirty="0">
                <a:solidFill>
                  <a:schemeClr val="tx1"/>
                </a:solidFill>
              </a:rPr>
              <a:t>3. Improving DBNs and expanding CES health management</a:t>
            </a:r>
            <a:endParaRPr lang="en-US" kern="1200" dirty="0"/>
          </a:p>
        </p:txBody>
      </p:sp>
      <p:sp>
        <p:nvSpPr>
          <p:cNvPr id="51" name="Content Placeholder 7">
            <a:extLst>
              <a:ext uri="{FF2B5EF4-FFF2-40B4-BE49-F238E27FC236}">
                <a16:creationId xmlns:a16="http://schemas.microsoft.com/office/drawing/2014/main" id="{D79829BE-D014-4A87-851C-5BF06DC2C559}"/>
              </a:ext>
            </a:extLst>
          </p:cNvPr>
          <p:cNvSpPr txBox="1">
            <a:spLocks/>
          </p:cNvSpPr>
          <p:nvPr/>
        </p:nvSpPr>
        <p:spPr>
          <a:xfrm>
            <a:off x="5790340" y="3651394"/>
            <a:ext cx="2103120" cy="914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None/>
            </a:pPr>
            <a:r>
              <a:rPr lang="en-US" sz="1200" kern="0" dirty="0"/>
              <a:t>Carry out CES case study </a:t>
            </a:r>
            <a:r>
              <a:rPr lang="en-US" sz="1200" b="1" kern="0" dirty="0"/>
              <a:t>outside of the nuclear context  </a:t>
            </a:r>
            <a:r>
              <a:rPr lang="en-US" sz="1200" kern="0" dirty="0"/>
              <a:t>(processing plant, non-nuclear power plant, </a:t>
            </a:r>
            <a:r>
              <a:rPr lang="en-US" sz="1200" kern="0" dirty="0" err="1"/>
              <a:t>etc</a:t>
            </a:r>
            <a:r>
              <a:rPr lang="en-US" sz="1200" kern="0" dirty="0"/>
              <a:t>)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86FBADE-1A51-4892-9B52-4D8CE14C3B3E}"/>
              </a:ext>
            </a:extLst>
          </p:cNvPr>
          <p:cNvSpPr txBox="1">
            <a:spLocks/>
          </p:cNvSpPr>
          <p:nvPr/>
        </p:nvSpPr>
        <p:spPr bwMode="auto">
          <a:xfrm>
            <a:off x="3364014" y="5275283"/>
            <a:ext cx="2103120" cy="914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 sz="105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None/>
            </a:pPr>
            <a:r>
              <a:rPr lang="en-US" sz="1200" kern="0" dirty="0"/>
              <a:t>Implement </a:t>
            </a:r>
            <a:r>
              <a:rPr lang="en-US" sz="1200" b="1" kern="0" dirty="0"/>
              <a:t>probabilistic programming </a:t>
            </a:r>
            <a:r>
              <a:rPr lang="en-US" sz="1200" kern="0" dirty="0"/>
              <a:t>to construct networks that better reflect operational realities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62200D9-E6D8-4B18-B4A7-46AC4C55AA89}"/>
              </a:ext>
            </a:extLst>
          </p:cNvPr>
          <p:cNvSpPr/>
          <p:nvPr/>
        </p:nvSpPr>
        <p:spPr>
          <a:xfrm>
            <a:off x="2429631" y="2033241"/>
            <a:ext cx="1920240" cy="914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14400"/>
            <a:r>
              <a:rPr lang="en-US" sz="1200" kern="0" dirty="0"/>
              <a:t>Expand </a:t>
            </a:r>
            <a:r>
              <a:rPr lang="en-US" sz="1200" b="1" kern="0" dirty="0"/>
              <a:t>node structure </a:t>
            </a:r>
            <a:r>
              <a:rPr lang="en-US" sz="1200" kern="0" dirty="0"/>
              <a:t>within model (further and more detailed instances of operator interventions)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6E4434B-1ADA-429F-8CE6-28295CDC133C}"/>
              </a:ext>
            </a:extLst>
          </p:cNvPr>
          <p:cNvSpPr/>
          <p:nvPr/>
        </p:nvSpPr>
        <p:spPr>
          <a:xfrm>
            <a:off x="4500568" y="2033241"/>
            <a:ext cx="2283640" cy="914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14400"/>
            <a:r>
              <a:rPr lang="en-US" sz="1200" kern="0" dirty="0"/>
              <a:t>Apply </a:t>
            </a:r>
            <a:r>
              <a:rPr lang="en-US" sz="1200" b="1" kern="0" dirty="0"/>
              <a:t>other performance metrics </a:t>
            </a:r>
            <a:r>
              <a:rPr lang="en-US" sz="1200" kern="0" dirty="0"/>
              <a:t>(e.g., outcome accuracy, prognostic horizon) to better understand differences in discretization values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FED9173D-5418-442C-B80A-E4C56B6D6D7C}"/>
              </a:ext>
            </a:extLst>
          </p:cNvPr>
          <p:cNvSpPr txBox="1">
            <a:spLocks/>
          </p:cNvSpPr>
          <p:nvPr/>
        </p:nvSpPr>
        <p:spPr>
          <a:xfrm>
            <a:off x="6903902" y="2033241"/>
            <a:ext cx="1920240" cy="914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None/>
            </a:pPr>
            <a:r>
              <a:rPr lang="en-US" sz="1200" kern="0" dirty="0"/>
              <a:t>Apply </a:t>
            </a:r>
            <a:r>
              <a:rPr lang="en-US" sz="1200" b="1" kern="0" dirty="0"/>
              <a:t>different forms of the hybrid time-based discretization</a:t>
            </a:r>
            <a:r>
              <a:rPr lang="en-US" sz="1200" kern="0" dirty="0"/>
              <a:t> strategy and evaluate the results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CCDDCD2-D77B-4BA2-9E9B-24D5B79CB49D}"/>
              </a:ext>
            </a:extLst>
          </p:cNvPr>
          <p:cNvSpPr/>
          <p:nvPr/>
        </p:nvSpPr>
        <p:spPr>
          <a:xfrm>
            <a:off x="3364014" y="3651394"/>
            <a:ext cx="2103120" cy="914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anchor="ctr">
            <a:spAutoFit/>
          </a:bodyPr>
          <a:lstStyle/>
          <a:p>
            <a:pPr defTabSz="914400"/>
            <a:r>
              <a:rPr lang="en-US" sz="1200" kern="0" dirty="0"/>
              <a:t>Apply similar methodology to </a:t>
            </a:r>
            <a:r>
              <a:rPr lang="en-US" sz="1200" b="1" kern="0" dirty="0"/>
              <a:t>different reactor types </a:t>
            </a:r>
            <a:r>
              <a:rPr lang="en-US" sz="1200" kern="0" dirty="0"/>
              <a:t>or other system safety risks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C5ACB25-D9AC-4B88-9BCD-C50ED5EA2CF6}"/>
              </a:ext>
            </a:extLst>
          </p:cNvPr>
          <p:cNvSpPr/>
          <p:nvPr/>
        </p:nvSpPr>
        <p:spPr>
          <a:xfrm>
            <a:off x="5790340" y="5275283"/>
            <a:ext cx="2103120" cy="9144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defTabSz="914400"/>
            <a:r>
              <a:rPr lang="en-US" sz="1200" kern="0" dirty="0"/>
              <a:t>Apply similar methodology to </a:t>
            </a:r>
            <a:r>
              <a:rPr lang="en-US" sz="1200" b="1" kern="0" dirty="0"/>
              <a:t>machine learning models</a:t>
            </a:r>
            <a:r>
              <a:rPr lang="en-US" sz="1200" kern="0" dirty="0"/>
              <a:t>, data processing techniques, and the construction of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3386209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4CE0-F238-4302-BC5B-1787CF0B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A6736-3E19-496D-8E0A-FCE3451BB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5682"/>
            <a:ext cx="6293224" cy="4970482"/>
          </a:xfrm>
        </p:spPr>
        <p:txBody>
          <a:bodyPr/>
          <a:lstStyle/>
          <a:p>
            <a:r>
              <a:rPr lang="en-US" sz="2000" dirty="0"/>
              <a:t>DBNs provide a strong basis for creating SIPPRA models, enabling PHM and PRA benefits to be extended to more complex systems than before.</a:t>
            </a:r>
          </a:p>
          <a:p>
            <a:r>
              <a:rPr lang="en-US" sz="2000" dirty="0"/>
              <a:t>Modeling decisions impact model performance – new NPP case study allowed us to explore those impacts both quantitatively and in multiple dimensions</a:t>
            </a:r>
          </a:p>
          <a:p>
            <a:r>
              <a:rPr lang="en-US" sz="2000" dirty="0"/>
              <a:t>Multiple metrics beyond assessment accuracy should be considered when evaluating the performance of CES health monitoring models.</a:t>
            </a:r>
          </a:p>
          <a:p>
            <a:endParaRPr lang="en-US" sz="2000" dirty="0"/>
          </a:p>
          <a:p>
            <a:r>
              <a:rPr lang="en-US" sz="2000" dirty="0"/>
              <a:t>Impact: Case study combined with multidimension metrics allows SIPPRA model developers to design more meaningful models for improved CES risk and health management.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CB9E0-9A3D-4C80-AEE2-604AFAC54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22</a:t>
            </a:fld>
            <a:endParaRPr lang="en-US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17CBEF55-C266-42C5-94CB-8E4438C18D7E}"/>
              </a:ext>
            </a:extLst>
          </p:cNvPr>
          <p:cNvSpPr/>
          <p:nvPr/>
        </p:nvSpPr>
        <p:spPr>
          <a:xfrm>
            <a:off x="3074033" y="731836"/>
            <a:ext cx="5356296" cy="5583613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1B60AC-701A-4B44-AC4D-811727D32847}"/>
              </a:ext>
            </a:extLst>
          </p:cNvPr>
          <p:cNvSpPr/>
          <p:nvPr/>
        </p:nvSpPr>
        <p:spPr>
          <a:xfrm>
            <a:off x="7018019" y="1202535"/>
            <a:ext cx="1423423" cy="142382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663" t="-4588" r="-20663" b="-4588"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74F9B2-A4A3-42F0-BA92-703D621E6FCA}"/>
              </a:ext>
            </a:extLst>
          </p:cNvPr>
          <p:cNvSpPr/>
          <p:nvPr/>
        </p:nvSpPr>
        <p:spPr>
          <a:xfrm>
            <a:off x="7568177" y="2847500"/>
            <a:ext cx="1423423" cy="142382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240" t="-11011" r="-14240" b="-11011"/>
            </a:stretch>
          </a:blipFill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2CA126-BF41-469F-954C-575AB49D467D}"/>
              </a:ext>
            </a:extLst>
          </p:cNvPr>
          <p:cNvSpPr/>
          <p:nvPr/>
        </p:nvSpPr>
        <p:spPr>
          <a:xfrm>
            <a:off x="7018019" y="4465040"/>
            <a:ext cx="1423423" cy="142382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92" t="8256" r="-1392" b="8256"/>
            </a:stretch>
          </a:blip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290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D1F28E-7B60-41F9-A01E-21350F86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81D5E-E0F7-4A1D-A0C6-45FE9649B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47FA65-0AFF-D745-B01A-93117137B35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F1883B-90B2-4F6F-B327-7DB00A8714C0}"/>
              </a:ext>
            </a:extLst>
          </p:cNvPr>
          <p:cNvSpPr txBox="1"/>
          <p:nvPr/>
        </p:nvSpPr>
        <p:spPr>
          <a:xfrm>
            <a:off x="99266" y="5987699"/>
            <a:ext cx="890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Information: Austin Lewis (</a:t>
            </a:r>
            <a:r>
              <a:rPr lang="en-US" dirty="0">
                <a:hlinkClick r:id="rId2"/>
              </a:rPr>
              <a:t>adlewis@umd.edu</a:t>
            </a:r>
            <a:r>
              <a:rPr lang="en-US" dirty="0"/>
              <a:t>); Katrina </a:t>
            </a:r>
            <a:r>
              <a:rPr lang="en-US" dirty="0" err="1"/>
              <a:t>Groth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kgroth@umd.edu</a:t>
            </a:r>
            <a:r>
              <a:rPr lang="en-US" dirty="0"/>
              <a:t>)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383EE8-4BAC-4977-A875-30A8DEA62CE8}"/>
              </a:ext>
            </a:extLst>
          </p:cNvPr>
          <p:cNvGrpSpPr/>
          <p:nvPr/>
        </p:nvGrpSpPr>
        <p:grpSpPr>
          <a:xfrm>
            <a:off x="462358" y="1174426"/>
            <a:ext cx="8193734" cy="4388495"/>
            <a:chOff x="459778" y="1361943"/>
            <a:chExt cx="8193734" cy="43884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2F5E6EE-4A85-4D7E-8000-C11888FA507A}"/>
                </a:ext>
              </a:extLst>
            </p:cNvPr>
            <p:cNvSpPr/>
            <p:nvPr/>
          </p:nvSpPr>
          <p:spPr>
            <a:xfrm>
              <a:off x="459778" y="1361943"/>
              <a:ext cx="2588660" cy="1005741"/>
            </a:xfrm>
            <a:custGeom>
              <a:avLst/>
              <a:gdLst>
                <a:gd name="connsiteX0" fmla="*/ 0 w 2514352"/>
                <a:gd name="connsiteY0" fmla="*/ 0 h 1005741"/>
                <a:gd name="connsiteX1" fmla="*/ 2514352 w 2514352"/>
                <a:gd name="connsiteY1" fmla="*/ 0 h 1005741"/>
                <a:gd name="connsiteX2" fmla="*/ 2514352 w 2514352"/>
                <a:gd name="connsiteY2" fmla="*/ 1005741 h 1005741"/>
                <a:gd name="connsiteX3" fmla="*/ 0 w 2514352"/>
                <a:gd name="connsiteY3" fmla="*/ 1005741 h 1005741"/>
                <a:gd name="connsiteX4" fmla="*/ 0 w 2514352"/>
                <a:gd name="connsiteY4" fmla="*/ 0 h 10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1005741">
                  <a:moveTo>
                    <a:pt x="0" y="0"/>
                  </a:moveTo>
                  <a:lnTo>
                    <a:pt x="2514352" y="0"/>
                  </a:lnTo>
                  <a:lnTo>
                    <a:pt x="2514352" y="1005741"/>
                  </a:lnTo>
                  <a:lnTo>
                    <a:pt x="0" y="100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Case Study DBN Node Structure</a:t>
              </a:r>
              <a:endParaRPr lang="en-US" sz="3200" b="1" kern="120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EF03031-E6F1-41B4-B107-4431F33BA2A9}"/>
                </a:ext>
              </a:extLst>
            </p:cNvPr>
            <p:cNvSpPr/>
            <p:nvPr/>
          </p:nvSpPr>
          <p:spPr>
            <a:xfrm>
              <a:off x="459778" y="2367684"/>
              <a:ext cx="2588660" cy="3382752"/>
            </a:xfrm>
            <a:custGeom>
              <a:avLst/>
              <a:gdLst>
                <a:gd name="connsiteX0" fmla="*/ 0 w 2514352"/>
                <a:gd name="connsiteY0" fmla="*/ 0 h 2854800"/>
                <a:gd name="connsiteX1" fmla="*/ 2514352 w 2514352"/>
                <a:gd name="connsiteY1" fmla="*/ 0 h 2854800"/>
                <a:gd name="connsiteX2" fmla="*/ 2514352 w 2514352"/>
                <a:gd name="connsiteY2" fmla="*/ 2854800 h 2854800"/>
                <a:gd name="connsiteX3" fmla="*/ 0 w 2514352"/>
                <a:gd name="connsiteY3" fmla="*/ 2854800 h 2854800"/>
                <a:gd name="connsiteX4" fmla="*/ 0 w 2514352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2854800">
                  <a:moveTo>
                    <a:pt x="0" y="0"/>
                  </a:moveTo>
                  <a:lnTo>
                    <a:pt x="2514352" y="0"/>
                  </a:lnTo>
                  <a:lnTo>
                    <a:pt x="2514352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900" kern="120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C1140C7-F0D3-42CE-A748-8419F31E8524}"/>
                </a:ext>
              </a:extLst>
            </p:cNvPr>
            <p:cNvSpPr/>
            <p:nvPr/>
          </p:nvSpPr>
          <p:spPr>
            <a:xfrm>
              <a:off x="3263223" y="1361943"/>
              <a:ext cx="2587752" cy="1005741"/>
            </a:xfrm>
            <a:custGeom>
              <a:avLst/>
              <a:gdLst>
                <a:gd name="connsiteX0" fmla="*/ 0 w 2514352"/>
                <a:gd name="connsiteY0" fmla="*/ 0 h 1005741"/>
                <a:gd name="connsiteX1" fmla="*/ 2514352 w 2514352"/>
                <a:gd name="connsiteY1" fmla="*/ 0 h 1005741"/>
                <a:gd name="connsiteX2" fmla="*/ 2514352 w 2514352"/>
                <a:gd name="connsiteY2" fmla="*/ 1005741 h 1005741"/>
                <a:gd name="connsiteX3" fmla="*/ 0 w 2514352"/>
                <a:gd name="connsiteY3" fmla="*/ 1005741 h 1005741"/>
                <a:gd name="connsiteX4" fmla="*/ 0 w 2514352"/>
                <a:gd name="connsiteY4" fmla="*/ 0 h 10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1005741">
                  <a:moveTo>
                    <a:pt x="0" y="0"/>
                  </a:moveTo>
                  <a:lnTo>
                    <a:pt x="2514352" y="0"/>
                  </a:lnTo>
                  <a:lnTo>
                    <a:pt x="2514352" y="1005741"/>
                  </a:lnTo>
                  <a:lnTo>
                    <a:pt x="0" y="100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Discretization Strategies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531EDFA-DD43-4951-8110-6E1C63CF7800}"/>
                </a:ext>
              </a:extLst>
            </p:cNvPr>
            <p:cNvSpPr/>
            <p:nvPr/>
          </p:nvSpPr>
          <p:spPr>
            <a:xfrm>
              <a:off x="3263223" y="2367683"/>
              <a:ext cx="2587752" cy="3382753"/>
            </a:xfrm>
            <a:custGeom>
              <a:avLst/>
              <a:gdLst>
                <a:gd name="connsiteX0" fmla="*/ 0 w 2514352"/>
                <a:gd name="connsiteY0" fmla="*/ 0 h 2854800"/>
                <a:gd name="connsiteX1" fmla="*/ 2514352 w 2514352"/>
                <a:gd name="connsiteY1" fmla="*/ 0 h 2854800"/>
                <a:gd name="connsiteX2" fmla="*/ 2514352 w 2514352"/>
                <a:gd name="connsiteY2" fmla="*/ 2854800 h 2854800"/>
                <a:gd name="connsiteX3" fmla="*/ 0 w 2514352"/>
                <a:gd name="connsiteY3" fmla="*/ 2854800 h 2854800"/>
                <a:gd name="connsiteX4" fmla="*/ 0 w 2514352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2854800">
                  <a:moveTo>
                    <a:pt x="0" y="0"/>
                  </a:moveTo>
                  <a:lnTo>
                    <a:pt x="2514352" y="0"/>
                  </a:lnTo>
                  <a:lnTo>
                    <a:pt x="2514352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900" kern="120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93A4CA-A682-4573-921B-97FD8B0D6D7D}"/>
                </a:ext>
              </a:extLst>
            </p:cNvPr>
            <p:cNvSpPr/>
            <p:nvPr/>
          </p:nvSpPr>
          <p:spPr>
            <a:xfrm>
              <a:off x="6065760" y="1361943"/>
              <a:ext cx="2587752" cy="1005741"/>
            </a:xfrm>
            <a:custGeom>
              <a:avLst/>
              <a:gdLst>
                <a:gd name="connsiteX0" fmla="*/ 0 w 2514352"/>
                <a:gd name="connsiteY0" fmla="*/ 0 h 1005741"/>
                <a:gd name="connsiteX1" fmla="*/ 2514352 w 2514352"/>
                <a:gd name="connsiteY1" fmla="*/ 0 h 1005741"/>
                <a:gd name="connsiteX2" fmla="*/ 2514352 w 2514352"/>
                <a:gd name="connsiteY2" fmla="*/ 1005741 h 1005741"/>
                <a:gd name="connsiteX3" fmla="*/ 0 w 2514352"/>
                <a:gd name="connsiteY3" fmla="*/ 1005741 h 1005741"/>
                <a:gd name="connsiteX4" fmla="*/ 0 w 2514352"/>
                <a:gd name="connsiteY4" fmla="*/ 0 h 10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1005741">
                  <a:moveTo>
                    <a:pt x="0" y="0"/>
                  </a:moveTo>
                  <a:lnTo>
                    <a:pt x="2514352" y="0"/>
                  </a:lnTo>
                  <a:lnTo>
                    <a:pt x="2514352" y="1005741"/>
                  </a:lnTo>
                  <a:lnTo>
                    <a:pt x="0" y="100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Performance Metric</a:t>
              </a:r>
              <a:endParaRPr lang="en-US" sz="3200" b="1" kern="12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F7D58-CD59-47F3-8A9B-623A9A31AD79}"/>
                </a:ext>
              </a:extLst>
            </p:cNvPr>
            <p:cNvSpPr/>
            <p:nvPr/>
          </p:nvSpPr>
          <p:spPr>
            <a:xfrm>
              <a:off x="6065760" y="2367684"/>
              <a:ext cx="2587752" cy="3382754"/>
            </a:xfrm>
            <a:custGeom>
              <a:avLst/>
              <a:gdLst>
                <a:gd name="connsiteX0" fmla="*/ 0 w 2514352"/>
                <a:gd name="connsiteY0" fmla="*/ 0 h 2854800"/>
                <a:gd name="connsiteX1" fmla="*/ 2514352 w 2514352"/>
                <a:gd name="connsiteY1" fmla="*/ 0 h 2854800"/>
                <a:gd name="connsiteX2" fmla="*/ 2514352 w 2514352"/>
                <a:gd name="connsiteY2" fmla="*/ 2854800 h 2854800"/>
                <a:gd name="connsiteX3" fmla="*/ 0 w 2514352"/>
                <a:gd name="connsiteY3" fmla="*/ 2854800 h 2854800"/>
                <a:gd name="connsiteX4" fmla="*/ 0 w 2514352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2854800">
                  <a:moveTo>
                    <a:pt x="0" y="0"/>
                  </a:moveTo>
                  <a:lnTo>
                    <a:pt x="2514352" y="0"/>
                  </a:lnTo>
                  <a:lnTo>
                    <a:pt x="2514352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900" kern="1200" dirty="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8D29E0A-31ED-4880-A4A8-D3064B143A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26" r="8409" b="4126"/>
          <a:stretch/>
        </p:blipFill>
        <p:spPr>
          <a:xfrm>
            <a:off x="703335" y="4189332"/>
            <a:ext cx="2107615" cy="13018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B03298-74A4-4D5A-811D-9B14897B6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47" y="2270634"/>
            <a:ext cx="1588281" cy="1349758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73C9F3A4-40D5-4C9A-B6AE-5E066D516A59}"/>
              </a:ext>
            </a:extLst>
          </p:cNvPr>
          <p:cNvSpPr/>
          <p:nvPr/>
        </p:nvSpPr>
        <p:spPr>
          <a:xfrm rot="5400000">
            <a:off x="1562262" y="3809210"/>
            <a:ext cx="389761" cy="19305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0DDC8AF-4890-414A-97F3-D81120042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775" y="2209990"/>
            <a:ext cx="1369682" cy="10972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841BDB-78C9-464D-9F5B-ACF85520282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41" y="4427331"/>
            <a:ext cx="2266149" cy="99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EAF4C36-EC1A-49C6-B27E-A21D86618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9248" y="2430669"/>
            <a:ext cx="2405934" cy="17377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0E0B4BA-A605-45D2-8ADA-FAD899E315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7027" y="3318914"/>
            <a:ext cx="1373532" cy="10972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2CFBCFB-BED6-4657-BB8E-9EDB123BD6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2264" y="4427331"/>
            <a:ext cx="1377863" cy="109728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A04F31-3568-4209-A1E7-C4EC783F554C}"/>
              </a:ext>
            </a:extLst>
          </p:cNvPr>
          <p:cNvSpPr/>
          <p:nvPr/>
        </p:nvSpPr>
        <p:spPr>
          <a:xfrm>
            <a:off x="5062538" y="4443897"/>
            <a:ext cx="121443" cy="937728"/>
          </a:xfrm>
          <a:prstGeom prst="rect">
            <a:avLst/>
          </a:prstGeom>
          <a:solidFill>
            <a:srgbClr val="EEEAE7"/>
          </a:solidFill>
          <a:ln>
            <a:solidFill>
              <a:srgbClr val="EEEAE7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D1DEA7E-20EC-4D1D-AD63-04080581628A}"/>
              </a:ext>
            </a:extLst>
          </p:cNvPr>
          <p:cNvSpPr/>
          <p:nvPr/>
        </p:nvSpPr>
        <p:spPr>
          <a:xfrm>
            <a:off x="5062538" y="3323836"/>
            <a:ext cx="87589" cy="953860"/>
          </a:xfrm>
          <a:prstGeom prst="rect">
            <a:avLst/>
          </a:prstGeom>
          <a:solidFill>
            <a:srgbClr val="EEEAE7"/>
          </a:solidFill>
          <a:ln>
            <a:solidFill>
              <a:srgbClr val="EEEAE7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E5BDBA-A5E5-45AD-8ABA-006A8B264A46}"/>
              </a:ext>
            </a:extLst>
          </p:cNvPr>
          <p:cNvSpPr/>
          <p:nvPr/>
        </p:nvSpPr>
        <p:spPr>
          <a:xfrm>
            <a:off x="5072063" y="2218235"/>
            <a:ext cx="121443" cy="937729"/>
          </a:xfrm>
          <a:prstGeom prst="rect">
            <a:avLst/>
          </a:prstGeom>
          <a:solidFill>
            <a:srgbClr val="EEEAE7"/>
          </a:solidFill>
          <a:ln>
            <a:solidFill>
              <a:srgbClr val="EEEAE7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745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7" y="239854"/>
            <a:ext cx="8057437" cy="787400"/>
          </a:xfrm>
        </p:spPr>
        <p:txBody>
          <a:bodyPr/>
          <a:lstStyle/>
          <a:p>
            <a:r>
              <a:rPr lang="en-US" sz="3200" dirty="0"/>
              <a:t>Summary: Dynamic Bayesian networks as a health monitoring tool for complex engineering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77" y="1307507"/>
            <a:ext cx="5089585" cy="5069478"/>
          </a:xfrm>
        </p:spPr>
        <p:txBody>
          <a:bodyPr/>
          <a:lstStyle/>
          <a:p>
            <a:r>
              <a:rPr lang="en-US" b="1" dirty="0"/>
              <a:t>Goal</a:t>
            </a:r>
            <a:r>
              <a:rPr lang="en-US" dirty="0"/>
              <a:t>: U</a:t>
            </a:r>
            <a:r>
              <a:rPr lang="en-US" sz="2400" dirty="0"/>
              <a:t>nderstand how different approaches to system data collection impact </a:t>
            </a:r>
            <a:r>
              <a:rPr lang="en-US" dirty="0"/>
              <a:t>DBN </a:t>
            </a:r>
            <a:r>
              <a:rPr lang="en-US" sz="2400" dirty="0"/>
              <a:t>performance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Nuclear power plant case study includes best-available data from: </a:t>
            </a:r>
          </a:p>
          <a:p>
            <a:pPr lvl="2"/>
            <a:r>
              <a:rPr lang="en-US" dirty="0"/>
              <a:t>Sandia nuclear and thermodynamic simulations</a:t>
            </a:r>
          </a:p>
          <a:p>
            <a:pPr lvl="2"/>
            <a:r>
              <a:rPr lang="en-US" dirty="0"/>
              <a:t>Dynamic Event Trees from previous research</a:t>
            </a:r>
          </a:p>
          <a:p>
            <a:pPr lvl="1"/>
            <a:r>
              <a:rPr lang="en-US" dirty="0"/>
              <a:t>Data science algorithms &amp; Bayesian causal reasoning framework</a:t>
            </a:r>
          </a:p>
          <a:p>
            <a:pPr lvl="1"/>
            <a:r>
              <a:rPr lang="en-US" dirty="0"/>
              <a:t>DBNs are flexible, adaptive model – can “learn” as we gather data, knowledge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A5E55A7B-7854-E145-92D9-B491DF4BAE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74662" y="4218079"/>
            <a:ext cx="3816938" cy="193899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DBNs can integrate models and information about system failure modes and probabilities.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Useable for quantifying system risk –</a:t>
            </a:r>
            <a:r>
              <a:rPr lang="en-US" sz="2000" i="1" dirty="0">
                <a:solidFill>
                  <a:schemeClr val="tx1"/>
                </a:solidFill>
              </a:rPr>
              <a:t> and </a:t>
            </a:r>
            <a:r>
              <a:rPr lang="en-US" sz="2000" dirty="0">
                <a:solidFill>
                  <a:schemeClr val="tx1"/>
                </a:solidFill>
              </a:rPr>
              <a:t>identifying how to reduce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EA4B8-FCB9-43E8-AB90-4DC01460D25D}"/>
              </a:ext>
            </a:extLst>
          </p:cNvPr>
          <p:cNvSpPr txBox="1"/>
          <p:nvPr/>
        </p:nvSpPr>
        <p:spPr>
          <a:xfrm>
            <a:off x="5417384" y="3392703"/>
            <a:ext cx="3517808" cy="292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This is an equation and a picture!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7B5C03-3CB6-4B44-AB02-6F18301700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84" y="1207135"/>
            <a:ext cx="3517809" cy="2136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700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F691AC2-A90D-4317-8B6D-4F1E5880CCD6}"/>
              </a:ext>
            </a:extLst>
          </p:cNvPr>
          <p:cNvSpPr/>
          <p:nvPr/>
        </p:nvSpPr>
        <p:spPr>
          <a:xfrm>
            <a:off x="6733405" y="2181138"/>
            <a:ext cx="2249424" cy="217762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5065C8-B473-4A3A-B8F6-40E161DEC48B}"/>
              </a:ext>
            </a:extLst>
          </p:cNvPr>
          <p:cNvSpPr/>
          <p:nvPr/>
        </p:nvSpPr>
        <p:spPr>
          <a:xfrm>
            <a:off x="189634" y="2127141"/>
            <a:ext cx="2258568" cy="217762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FCFDC-74E2-4499-947E-71672229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34" y="120663"/>
            <a:ext cx="8166100" cy="991675"/>
          </a:xfrm>
        </p:spPr>
        <p:txBody>
          <a:bodyPr/>
          <a:lstStyle/>
          <a:p>
            <a:r>
              <a:rPr lang="en-US" sz="3200" dirty="0"/>
              <a:t>There’s a long-standing goal to have updated health and risk statuses for complex engineering systems (CESs)…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1222B-C766-4A48-B458-C575E790A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3</a:t>
            </a:fld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121873F-340A-4BDC-BC2B-282B20C2A9D0}"/>
              </a:ext>
            </a:extLst>
          </p:cNvPr>
          <p:cNvSpPr txBox="1">
            <a:spLocks/>
          </p:cNvSpPr>
          <p:nvPr/>
        </p:nvSpPr>
        <p:spPr bwMode="auto">
          <a:xfrm>
            <a:off x="1013812" y="5856725"/>
            <a:ext cx="7344332" cy="384774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Font typeface="Wingdings" pitchFamily="-111" charset="2"/>
              <a:buNone/>
            </a:pPr>
            <a:r>
              <a:rPr lang="en-US" sz="2000" b="1" kern="0" dirty="0"/>
              <a:t>…but how we model the system shapes how we see system health.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87A6F4-29F6-4E98-8881-C80BB114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17" y="2858086"/>
            <a:ext cx="2057400" cy="1149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D79519-FF57-4DAD-BDF7-31F1D53D7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62" y="2713531"/>
            <a:ext cx="1920240" cy="14383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0FAFCB6-7529-41DB-931E-B25D7FB253D0}"/>
              </a:ext>
            </a:extLst>
          </p:cNvPr>
          <p:cNvSpPr txBox="1"/>
          <p:nvPr/>
        </p:nvSpPr>
        <p:spPr>
          <a:xfrm>
            <a:off x="211836" y="2067200"/>
            <a:ext cx="224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Operational</a:t>
            </a:r>
          </a:p>
          <a:p>
            <a:pPr algn="ctr"/>
            <a:r>
              <a:rPr lang="en-US" b="1" dirty="0"/>
              <a:t> System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9ED053-C074-44DF-A642-8A0641B698AE}"/>
              </a:ext>
            </a:extLst>
          </p:cNvPr>
          <p:cNvSpPr txBox="1"/>
          <p:nvPr/>
        </p:nvSpPr>
        <p:spPr>
          <a:xfrm>
            <a:off x="6733404" y="2127141"/>
            <a:ext cx="225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System </a:t>
            </a:r>
          </a:p>
          <a:p>
            <a:pPr algn="ctr"/>
            <a:r>
              <a:rPr lang="en-US" b="1" dirty="0"/>
              <a:t>Representation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3ECB6B-335D-4090-BD2B-AD128400621B}"/>
              </a:ext>
            </a:extLst>
          </p:cNvPr>
          <p:cNvGrpSpPr/>
          <p:nvPr/>
        </p:nvGrpSpPr>
        <p:grpSpPr>
          <a:xfrm>
            <a:off x="3461424" y="1075633"/>
            <a:ext cx="2249424" cy="4582801"/>
            <a:chOff x="3650608" y="1075633"/>
            <a:chExt cx="2249424" cy="4582801"/>
          </a:xfrm>
          <a:noFill/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CFBBCC3-4DE6-4060-AA2F-2F270E0F0473}"/>
                </a:ext>
              </a:extLst>
            </p:cNvPr>
            <p:cNvSpPr/>
            <p:nvPr/>
          </p:nvSpPr>
          <p:spPr>
            <a:xfrm>
              <a:off x="3650608" y="1132154"/>
              <a:ext cx="2249424" cy="4526280"/>
            </a:xfrm>
            <a:prstGeom prst="roundRect">
              <a:avLst/>
            </a:prstGeom>
            <a:grpFill/>
            <a:ln w="28575">
              <a:solidFill>
                <a:srgbClr val="135297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indent="0" algn="l">
                <a:buFont typeface="Arial" panose="020B0604020202020204" pitchFamily="34" charset="0"/>
                <a:buNone/>
              </a:pPr>
              <a:endParaRPr lang="en-US" sz="1600" dirty="0">
                <a:solidFill>
                  <a:srgbClr val="000000"/>
                </a:solidFill>
                <a:ea typeface="ＭＳ Ｐゴシック"/>
                <a:cs typeface="Times New Roman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4514309-5E1C-4826-8A2B-51814DFC3C16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6620" y="1721965"/>
              <a:ext cx="2057400" cy="1143000"/>
            </a:xfrm>
            <a:prstGeom prst="rect">
              <a:avLst/>
            </a:prstGeom>
            <a:grpFill/>
            <a:ln>
              <a:solidFill>
                <a:srgbClr val="135297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EB0BBE0-9D26-4841-875B-171E4B514F6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6620" y="3019495"/>
              <a:ext cx="2057400" cy="1143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C214DF-4392-4EE3-9210-F0B831EB98AB}"/>
                </a:ext>
              </a:extLst>
            </p:cNvPr>
            <p:cNvSpPr txBox="1"/>
            <p:nvPr/>
          </p:nvSpPr>
          <p:spPr>
            <a:xfrm>
              <a:off x="4295061" y="1075633"/>
              <a:ext cx="96051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System</a:t>
              </a:r>
            </a:p>
            <a:p>
              <a:pPr algn="ctr"/>
              <a:r>
                <a:rPr lang="en-US" b="1" dirty="0"/>
                <a:t> Models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E9391E9-921B-4F4D-9C80-93AC438D951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620" y="4358762"/>
              <a:ext cx="2057400" cy="114300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7603508-B713-48E6-B9DF-BB7FA9679B10}"/>
              </a:ext>
            </a:extLst>
          </p:cNvPr>
          <p:cNvSpPr/>
          <p:nvPr/>
        </p:nvSpPr>
        <p:spPr>
          <a:xfrm>
            <a:off x="2472833" y="2943288"/>
            <a:ext cx="962961" cy="978813"/>
          </a:xfrm>
          <a:prstGeom prst="rightArrow">
            <a:avLst/>
          </a:prstGeom>
          <a:solidFill>
            <a:srgbClr val="E7EDF4"/>
          </a:solidFill>
          <a:ln w="12700"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B81A7EB-1827-4390-9559-FA1487341FFF}"/>
              </a:ext>
            </a:extLst>
          </p:cNvPr>
          <p:cNvSpPr/>
          <p:nvPr/>
        </p:nvSpPr>
        <p:spPr>
          <a:xfrm>
            <a:off x="5745366" y="2943288"/>
            <a:ext cx="960120" cy="978813"/>
          </a:xfrm>
          <a:prstGeom prst="rightArrow">
            <a:avLst/>
          </a:prstGeom>
          <a:solidFill>
            <a:srgbClr val="E7EDF4"/>
          </a:solidFill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6608DCE-08FF-449C-87D9-08C4F1A19516}"/>
              </a:ext>
            </a:extLst>
          </p:cNvPr>
          <p:cNvSpPr/>
          <p:nvPr/>
        </p:nvSpPr>
        <p:spPr>
          <a:xfrm>
            <a:off x="2512518" y="3241566"/>
            <a:ext cx="731520" cy="365760"/>
          </a:xfrm>
          <a:prstGeom prst="roundRect">
            <a:avLst/>
          </a:prstGeom>
          <a:solidFill>
            <a:srgbClr val="E7EDF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000000"/>
                </a:solidFill>
                <a:ea typeface="ＭＳ Ｐゴシック"/>
                <a:cs typeface="Times New Roman"/>
              </a:rPr>
              <a:t>System data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F941AAF-71D9-4648-AD8B-671518878E91}"/>
              </a:ext>
            </a:extLst>
          </p:cNvPr>
          <p:cNvSpPr/>
          <p:nvPr/>
        </p:nvSpPr>
        <p:spPr>
          <a:xfrm>
            <a:off x="5775846" y="3241566"/>
            <a:ext cx="731520" cy="365760"/>
          </a:xfrm>
          <a:prstGeom prst="roundRect">
            <a:avLst/>
          </a:prstGeom>
          <a:solidFill>
            <a:srgbClr val="E7EDF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200" b="1" dirty="0">
              <a:solidFill>
                <a:srgbClr val="000000"/>
              </a:solidFill>
              <a:ea typeface="ＭＳ Ｐゴシック"/>
              <a:cs typeface="Times New Roman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000000"/>
                </a:solidFill>
                <a:ea typeface="ＭＳ Ｐゴシック"/>
                <a:cs typeface="Times New Roman"/>
              </a:rPr>
              <a:t>Model outputs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b="1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605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1AB3-F586-48EF-BD80-72B85050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8168640" cy="991675"/>
          </a:xfrm>
        </p:spPr>
        <p:txBody>
          <a:bodyPr/>
          <a:lstStyle/>
          <a:p>
            <a:r>
              <a:rPr lang="en-US" sz="3200" dirty="0"/>
              <a:t>Systematic integrations of PHM and PRA (SIPPRA) address limitations of both techniques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59EAE-156D-47BC-A4C4-07A69B28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7325"/>
            <a:ext cx="8229600" cy="4928913"/>
          </a:xfrm>
        </p:spPr>
        <p:txBody>
          <a:bodyPr/>
          <a:lstStyle/>
          <a:p>
            <a:r>
              <a:rPr lang="en-US" sz="2000" dirty="0"/>
              <a:t>SIPPRA health management promotes:</a:t>
            </a:r>
          </a:p>
          <a:p>
            <a:pPr lvl="1"/>
            <a:r>
              <a:rPr lang="en-US" sz="1600" dirty="0"/>
              <a:t>Clarity and scalability</a:t>
            </a:r>
          </a:p>
          <a:p>
            <a:pPr lvl="1"/>
            <a:r>
              <a:rPr lang="en-US" sz="1600" dirty="0"/>
              <a:t>Incorporation of operational data and context for predictive health assessments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16CAC-7158-452A-B7D0-F62B1FEA8C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F86453-F1DD-4222-AA2F-E3E2F7CA1967}"/>
              </a:ext>
            </a:extLst>
          </p:cNvPr>
          <p:cNvSpPr txBox="1">
            <a:spLocks/>
          </p:cNvSpPr>
          <p:nvPr/>
        </p:nvSpPr>
        <p:spPr bwMode="auto">
          <a:xfrm>
            <a:off x="457200" y="5514599"/>
            <a:ext cx="8282940" cy="71726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Font typeface="Wingdings" pitchFamily="-111" charset="2"/>
              <a:buNone/>
            </a:pPr>
            <a:r>
              <a:rPr lang="en-US" sz="2000" b="1" kern="0" dirty="0"/>
              <a:t>How can SIPPRA models be constructed to effectively provide insight into system health?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CF7FA3-7389-4A73-AFC2-7D857D35E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160" y="2602023"/>
            <a:ext cx="4196485" cy="1127546"/>
          </a:xfrm>
          <a:prstGeom prst="roundRect">
            <a:avLst/>
          </a:prstGeom>
          <a:ln w="57150">
            <a:solidFill>
              <a:srgbClr val="FEF1B9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9154B4-154A-40C0-ABC1-EBEC18E205F6}"/>
              </a:ext>
            </a:extLst>
          </p:cNvPr>
          <p:cNvSpPr txBox="1"/>
          <p:nvPr/>
        </p:nvSpPr>
        <p:spPr>
          <a:xfrm>
            <a:off x="5691374" y="2204443"/>
            <a:ext cx="1029466" cy="276999"/>
          </a:xfrm>
          <a:prstGeom prst="rect">
            <a:avLst/>
          </a:prstGeom>
          <a:ln w="57150">
            <a:solidFill>
              <a:srgbClr val="D1EDD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PRA 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E95995-DC4D-4403-98B8-B90293E7558C}"/>
              </a:ext>
            </a:extLst>
          </p:cNvPr>
          <p:cNvSpPr txBox="1"/>
          <p:nvPr/>
        </p:nvSpPr>
        <p:spPr>
          <a:xfrm>
            <a:off x="5062341" y="3850150"/>
            <a:ext cx="1258066" cy="276999"/>
          </a:xfrm>
          <a:prstGeom prst="rect">
            <a:avLst/>
          </a:prstGeom>
          <a:ln w="57150">
            <a:solidFill>
              <a:srgbClr val="D1EDD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PHM Process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6472285-AF70-4E59-816D-E833F480FAD3}"/>
              </a:ext>
            </a:extLst>
          </p:cNvPr>
          <p:cNvSpPr/>
          <p:nvPr/>
        </p:nvSpPr>
        <p:spPr>
          <a:xfrm rot="5400000" flipV="1">
            <a:off x="4346261" y="3055555"/>
            <a:ext cx="451477" cy="295413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2407F-C22A-4C1B-84B2-6AAD7E8DE85E}"/>
              </a:ext>
            </a:extLst>
          </p:cNvPr>
          <p:cNvSpPr txBox="1"/>
          <p:nvPr/>
        </p:nvSpPr>
        <p:spPr>
          <a:xfrm>
            <a:off x="6795339" y="3759763"/>
            <a:ext cx="23551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Modified from Moradi and </a:t>
            </a:r>
            <a:r>
              <a:rPr lang="en-US" sz="1050" dirty="0" err="1"/>
              <a:t>Groth</a:t>
            </a:r>
            <a:r>
              <a:rPr lang="en-US" sz="1050" dirty="0"/>
              <a:t>, 2020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1EB3EFD-3BC2-4500-BAAC-E8788694C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1" y="2433071"/>
            <a:ext cx="4549948" cy="30815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4B0420-B31B-FF70-75F3-FDD31F6279EC}"/>
              </a:ext>
            </a:extLst>
          </p:cNvPr>
          <p:cNvSpPr txBox="1"/>
          <p:nvPr/>
        </p:nvSpPr>
        <p:spPr>
          <a:xfrm>
            <a:off x="4778460" y="4266472"/>
            <a:ext cx="41964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Moradi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, R &amp; Groth, KM, “Modernizing risk assessment: A systematic integration of PRA and PHM techniques,”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Reliability Engineering and System Safety, 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2020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</a:rPr>
              <a:t>, 204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774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247"/>
            <a:ext cx="7706299" cy="1143000"/>
          </a:xfrm>
        </p:spPr>
        <p:txBody>
          <a:bodyPr/>
          <a:lstStyle/>
          <a:p>
            <a:r>
              <a:rPr lang="en-US" sz="3200" dirty="0"/>
              <a:t>Dynamic Bayesian networks (DBNs)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3783" y="923999"/>
            <a:ext cx="8467817" cy="2288362"/>
          </a:xfrm>
        </p:spPr>
        <p:txBody>
          <a:bodyPr/>
          <a:lstStyle/>
          <a:p>
            <a:r>
              <a:rPr lang="en-US" sz="2000" dirty="0"/>
              <a:t>Directed acyclic graphs that describe temporal dependency relationships between its nodes through conditional probabilities</a:t>
            </a:r>
          </a:p>
          <a:p>
            <a:r>
              <a:rPr lang="en-US" sz="2000" dirty="0"/>
              <a:t>DBNs are increasingly being used in reliability and safety research (Cai et al, 2017; </a:t>
            </a:r>
            <a:r>
              <a:rPr lang="en-US" sz="2000" i="0" dirty="0" err="1">
                <a:effectLst/>
                <a:latin typeface="+mj-lt"/>
              </a:rPr>
              <a:t>Özgür-Ünlüakın</a:t>
            </a:r>
            <a:r>
              <a:rPr lang="en-US" sz="2000" i="0" dirty="0">
                <a:effectLst/>
                <a:latin typeface="+mj-lt"/>
              </a:rPr>
              <a:t> et al</a:t>
            </a:r>
            <a:r>
              <a:rPr lang="en-US" sz="2000" dirty="0"/>
              <a:t>, 2019; Zhao et al, 2020; Lewis and </a:t>
            </a:r>
            <a:r>
              <a:rPr lang="en-US" sz="2000" dirty="0" err="1"/>
              <a:t>Groth</a:t>
            </a:r>
            <a:r>
              <a:rPr lang="en-US" sz="2000" dirty="0"/>
              <a:t>, 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47FA65-0AFF-D745-B01A-93117137B35D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DAE440-0A8B-498B-9FFD-250C051946DE}"/>
              </a:ext>
            </a:extLst>
          </p:cNvPr>
          <p:cNvGrpSpPr/>
          <p:nvPr/>
        </p:nvGrpSpPr>
        <p:grpSpPr>
          <a:xfrm>
            <a:off x="849513" y="2877418"/>
            <a:ext cx="7444975" cy="2579580"/>
            <a:chOff x="859037" y="2877418"/>
            <a:chExt cx="7444975" cy="257958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0F1F99-F068-4FDD-92F8-3A97033B5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037" y="2945238"/>
              <a:ext cx="7444975" cy="251176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82937" y="2877418"/>
              <a:ext cx="846124" cy="939954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8C103E-6A55-4F4A-BCAB-57EC19257055}"/>
                </a:ext>
              </a:extLst>
            </p:cNvPr>
            <p:cNvSpPr/>
            <p:nvPr/>
          </p:nvSpPr>
          <p:spPr>
            <a:xfrm>
              <a:off x="4676774" y="3212361"/>
              <a:ext cx="3028950" cy="712191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21157C9-4EE6-4CFE-BB9E-FACDBD22765A}"/>
              </a:ext>
            </a:extLst>
          </p:cNvPr>
          <p:cNvSpPr txBox="1"/>
          <p:nvPr/>
        </p:nvSpPr>
        <p:spPr>
          <a:xfrm>
            <a:off x="849512" y="5502060"/>
            <a:ext cx="7444976" cy="783193"/>
          </a:xfrm>
          <a:prstGeom prst="roundRect">
            <a:avLst/>
          </a:prstGeom>
          <a:solidFill>
            <a:srgbClr val="D5E3FF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How does changing DBN time-steps impact our ability to understand system health?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E9EE61C8-369A-43FF-B75A-676861B09CF4}"/>
              </a:ext>
            </a:extLst>
          </p:cNvPr>
          <p:cNvSpPr/>
          <p:nvPr/>
        </p:nvSpPr>
        <p:spPr>
          <a:xfrm rot="16200000" flipH="1">
            <a:off x="5951688" y="2715653"/>
            <a:ext cx="571172" cy="611690"/>
          </a:xfrm>
          <a:prstGeom prst="bentArrow">
            <a:avLst/>
          </a:prstGeom>
          <a:solidFill>
            <a:schemeClr val="accent1"/>
          </a:solidFill>
          <a:ln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B0A7E1-DDFF-4582-A01F-0FDA34A9F3AA}"/>
              </a:ext>
            </a:extLst>
          </p:cNvPr>
          <p:cNvSpPr/>
          <p:nvPr/>
        </p:nvSpPr>
        <p:spPr>
          <a:xfrm>
            <a:off x="6597225" y="2250465"/>
            <a:ext cx="2468880" cy="9144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0000"/>
                </a:solidFill>
                <a:ea typeface="ＭＳ Ｐゴシック"/>
                <a:cs typeface="Times New Roman"/>
              </a:rPr>
              <a:t>This arc describes conditional probabilities that define the causal relationship between the nodes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D856F-F990-42FE-9AE3-7B6D4E111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07" t="49858" r="67696" b="41686"/>
          <a:stretch/>
        </p:blipFill>
        <p:spPr>
          <a:xfrm>
            <a:off x="3616581" y="2476421"/>
            <a:ext cx="2260742" cy="7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DD99-4E06-4845-A28C-6C8BC970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questions can be supported by DBNs?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9533A-FE6E-4776-83EE-E46D0A6BD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6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7BFEE9-AE7C-40E0-B34B-DF68CBA08B52}"/>
              </a:ext>
            </a:extLst>
          </p:cNvPr>
          <p:cNvGrpSpPr/>
          <p:nvPr/>
        </p:nvGrpSpPr>
        <p:grpSpPr>
          <a:xfrm>
            <a:off x="462358" y="1174426"/>
            <a:ext cx="8193734" cy="4388495"/>
            <a:chOff x="459778" y="1361943"/>
            <a:chExt cx="8193734" cy="438849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97CD10D-AE1F-4E61-855F-C0D324004999}"/>
                </a:ext>
              </a:extLst>
            </p:cNvPr>
            <p:cNvSpPr/>
            <p:nvPr/>
          </p:nvSpPr>
          <p:spPr>
            <a:xfrm>
              <a:off x="459778" y="1361943"/>
              <a:ext cx="2588660" cy="1005741"/>
            </a:xfrm>
            <a:custGeom>
              <a:avLst/>
              <a:gdLst>
                <a:gd name="connsiteX0" fmla="*/ 0 w 2514352"/>
                <a:gd name="connsiteY0" fmla="*/ 0 h 1005741"/>
                <a:gd name="connsiteX1" fmla="*/ 2514352 w 2514352"/>
                <a:gd name="connsiteY1" fmla="*/ 0 h 1005741"/>
                <a:gd name="connsiteX2" fmla="*/ 2514352 w 2514352"/>
                <a:gd name="connsiteY2" fmla="*/ 1005741 h 1005741"/>
                <a:gd name="connsiteX3" fmla="*/ 0 w 2514352"/>
                <a:gd name="connsiteY3" fmla="*/ 1005741 h 1005741"/>
                <a:gd name="connsiteX4" fmla="*/ 0 w 2514352"/>
                <a:gd name="connsiteY4" fmla="*/ 0 h 10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1005741">
                  <a:moveTo>
                    <a:pt x="0" y="0"/>
                  </a:moveTo>
                  <a:lnTo>
                    <a:pt x="2514352" y="0"/>
                  </a:lnTo>
                  <a:lnTo>
                    <a:pt x="2514352" y="1005741"/>
                  </a:lnTo>
                  <a:lnTo>
                    <a:pt x="0" y="100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Predictive</a:t>
              </a:r>
              <a:endParaRPr lang="en-US" sz="3200" b="1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FF855A-FD18-4149-9DB0-BE196A5B7411}"/>
                </a:ext>
              </a:extLst>
            </p:cNvPr>
            <p:cNvSpPr/>
            <p:nvPr/>
          </p:nvSpPr>
          <p:spPr>
            <a:xfrm>
              <a:off x="459778" y="2367684"/>
              <a:ext cx="2588660" cy="3382752"/>
            </a:xfrm>
            <a:custGeom>
              <a:avLst/>
              <a:gdLst>
                <a:gd name="connsiteX0" fmla="*/ 0 w 2514352"/>
                <a:gd name="connsiteY0" fmla="*/ 0 h 2854800"/>
                <a:gd name="connsiteX1" fmla="*/ 2514352 w 2514352"/>
                <a:gd name="connsiteY1" fmla="*/ 0 h 2854800"/>
                <a:gd name="connsiteX2" fmla="*/ 2514352 w 2514352"/>
                <a:gd name="connsiteY2" fmla="*/ 2854800 h 2854800"/>
                <a:gd name="connsiteX3" fmla="*/ 0 w 2514352"/>
                <a:gd name="connsiteY3" fmla="*/ 2854800 h 2854800"/>
                <a:gd name="connsiteX4" fmla="*/ 0 w 2514352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2854800">
                  <a:moveTo>
                    <a:pt x="0" y="0"/>
                  </a:moveTo>
                  <a:lnTo>
                    <a:pt x="2514352" y="0"/>
                  </a:lnTo>
                  <a:lnTo>
                    <a:pt x="2514352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Will this system information (operational context, data) lead to an increased probability of </a:t>
              </a:r>
              <a:r>
                <a:rPr lang="en-US" sz="1900" dirty="0"/>
                <a:t>system failure</a:t>
              </a:r>
              <a:r>
                <a:rPr lang="en-US" sz="1900" kern="1200" dirty="0"/>
                <a:t>?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52DA68-F376-4FAF-9338-AE5221F5F06E}"/>
                </a:ext>
              </a:extLst>
            </p:cNvPr>
            <p:cNvSpPr/>
            <p:nvPr/>
          </p:nvSpPr>
          <p:spPr>
            <a:xfrm>
              <a:off x="3263223" y="1361943"/>
              <a:ext cx="2587752" cy="1005741"/>
            </a:xfrm>
            <a:custGeom>
              <a:avLst/>
              <a:gdLst>
                <a:gd name="connsiteX0" fmla="*/ 0 w 2514352"/>
                <a:gd name="connsiteY0" fmla="*/ 0 h 1005741"/>
                <a:gd name="connsiteX1" fmla="*/ 2514352 w 2514352"/>
                <a:gd name="connsiteY1" fmla="*/ 0 h 1005741"/>
                <a:gd name="connsiteX2" fmla="*/ 2514352 w 2514352"/>
                <a:gd name="connsiteY2" fmla="*/ 1005741 h 1005741"/>
                <a:gd name="connsiteX3" fmla="*/ 0 w 2514352"/>
                <a:gd name="connsiteY3" fmla="*/ 1005741 h 1005741"/>
                <a:gd name="connsiteX4" fmla="*/ 0 w 2514352"/>
                <a:gd name="connsiteY4" fmla="*/ 0 h 10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1005741">
                  <a:moveTo>
                    <a:pt x="0" y="0"/>
                  </a:moveTo>
                  <a:lnTo>
                    <a:pt x="2514352" y="0"/>
                  </a:lnTo>
                  <a:lnTo>
                    <a:pt x="2514352" y="1005741"/>
                  </a:lnTo>
                  <a:lnTo>
                    <a:pt x="0" y="100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Diagnostic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5D5687-F823-4F99-B6BF-83F049B919F7}"/>
                </a:ext>
              </a:extLst>
            </p:cNvPr>
            <p:cNvSpPr/>
            <p:nvPr/>
          </p:nvSpPr>
          <p:spPr>
            <a:xfrm>
              <a:off x="3263223" y="2367683"/>
              <a:ext cx="2587752" cy="3382753"/>
            </a:xfrm>
            <a:custGeom>
              <a:avLst/>
              <a:gdLst>
                <a:gd name="connsiteX0" fmla="*/ 0 w 2514352"/>
                <a:gd name="connsiteY0" fmla="*/ 0 h 2854800"/>
                <a:gd name="connsiteX1" fmla="*/ 2514352 w 2514352"/>
                <a:gd name="connsiteY1" fmla="*/ 0 h 2854800"/>
                <a:gd name="connsiteX2" fmla="*/ 2514352 w 2514352"/>
                <a:gd name="connsiteY2" fmla="*/ 2854800 h 2854800"/>
                <a:gd name="connsiteX3" fmla="*/ 0 w 2514352"/>
                <a:gd name="connsiteY3" fmla="*/ 2854800 h 2854800"/>
                <a:gd name="connsiteX4" fmla="*/ 0 w 2514352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2854800">
                  <a:moveTo>
                    <a:pt x="0" y="0"/>
                  </a:moveTo>
                  <a:lnTo>
                    <a:pt x="2514352" y="0"/>
                  </a:lnTo>
                  <a:lnTo>
                    <a:pt x="2514352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  <a:alpha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What was the likely cause of this system failure?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6B5C67D-FC24-4BB8-A110-4138F1D729F0}"/>
                </a:ext>
              </a:extLst>
            </p:cNvPr>
            <p:cNvSpPr/>
            <p:nvPr/>
          </p:nvSpPr>
          <p:spPr>
            <a:xfrm>
              <a:off x="6065760" y="1361943"/>
              <a:ext cx="2587752" cy="1005741"/>
            </a:xfrm>
            <a:custGeom>
              <a:avLst/>
              <a:gdLst>
                <a:gd name="connsiteX0" fmla="*/ 0 w 2514352"/>
                <a:gd name="connsiteY0" fmla="*/ 0 h 1005741"/>
                <a:gd name="connsiteX1" fmla="*/ 2514352 w 2514352"/>
                <a:gd name="connsiteY1" fmla="*/ 0 h 1005741"/>
                <a:gd name="connsiteX2" fmla="*/ 2514352 w 2514352"/>
                <a:gd name="connsiteY2" fmla="*/ 1005741 h 1005741"/>
                <a:gd name="connsiteX3" fmla="*/ 0 w 2514352"/>
                <a:gd name="connsiteY3" fmla="*/ 1005741 h 1005741"/>
                <a:gd name="connsiteX4" fmla="*/ 0 w 2514352"/>
                <a:gd name="connsiteY4" fmla="*/ 0 h 100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1005741">
                  <a:moveTo>
                    <a:pt x="0" y="0"/>
                  </a:moveTo>
                  <a:lnTo>
                    <a:pt x="2514352" y="0"/>
                  </a:lnTo>
                  <a:lnTo>
                    <a:pt x="2514352" y="1005741"/>
                  </a:lnTo>
                  <a:lnTo>
                    <a:pt x="0" y="1005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Explanatory</a:t>
              </a:r>
              <a:endParaRPr lang="en-US" sz="3200" b="1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06B04C-214E-4807-97D0-7110D1BD454C}"/>
                </a:ext>
              </a:extLst>
            </p:cNvPr>
            <p:cNvSpPr/>
            <p:nvPr/>
          </p:nvSpPr>
          <p:spPr>
            <a:xfrm>
              <a:off x="6065760" y="2367684"/>
              <a:ext cx="2587752" cy="3382754"/>
            </a:xfrm>
            <a:custGeom>
              <a:avLst/>
              <a:gdLst>
                <a:gd name="connsiteX0" fmla="*/ 0 w 2514352"/>
                <a:gd name="connsiteY0" fmla="*/ 0 h 2854800"/>
                <a:gd name="connsiteX1" fmla="*/ 2514352 w 2514352"/>
                <a:gd name="connsiteY1" fmla="*/ 0 h 2854800"/>
                <a:gd name="connsiteX2" fmla="*/ 2514352 w 2514352"/>
                <a:gd name="connsiteY2" fmla="*/ 2854800 h 2854800"/>
                <a:gd name="connsiteX3" fmla="*/ 0 w 2514352"/>
                <a:gd name="connsiteY3" fmla="*/ 2854800 h 2854800"/>
                <a:gd name="connsiteX4" fmla="*/ 0 w 2514352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352" h="2854800">
                  <a:moveTo>
                    <a:pt x="0" y="0"/>
                  </a:moveTo>
                  <a:lnTo>
                    <a:pt x="2514352" y="0"/>
                  </a:lnTo>
                  <a:lnTo>
                    <a:pt x="2514352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/>
                <a:t>If there is system failure and additional information was known, now what was the likely cause of the failure?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43327DD-98F7-4B95-9514-DA8A6074680C}"/>
              </a:ext>
            </a:extLst>
          </p:cNvPr>
          <p:cNvSpPr txBox="1"/>
          <p:nvPr/>
        </p:nvSpPr>
        <p:spPr>
          <a:xfrm>
            <a:off x="457200" y="5605690"/>
            <a:ext cx="8252234" cy="70788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Findings from these types of questions can lead to changes in system management practices and requirements.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D55117-7793-417D-8531-3DC16B27E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77" y="4157838"/>
            <a:ext cx="2210130" cy="134412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D2A0F9-02DA-484C-9773-4A0BF959C7C2}"/>
              </a:ext>
            </a:extLst>
          </p:cNvPr>
          <p:cNvCxnSpPr>
            <a:cxnSpLocks/>
          </p:cNvCxnSpPr>
          <p:nvPr/>
        </p:nvCxnSpPr>
        <p:spPr>
          <a:xfrm>
            <a:off x="914400" y="4708972"/>
            <a:ext cx="343703" cy="44853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9506033-8773-4240-A709-12D2B338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52" y="4153827"/>
            <a:ext cx="2210130" cy="13441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749CA0-B115-41BF-9B4D-C7A17A54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151" y="4153827"/>
            <a:ext cx="2210130" cy="134412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31A5B8-03D3-45A2-88F8-A6CAD5E538AE}"/>
              </a:ext>
            </a:extLst>
          </p:cNvPr>
          <p:cNvCxnSpPr>
            <a:cxnSpLocks/>
          </p:cNvCxnSpPr>
          <p:nvPr/>
        </p:nvCxnSpPr>
        <p:spPr>
          <a:xfrm flipV="1">
            <a:off x="4945749" y="4699975"/>
            <a:ext cx="368636" cy="41328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9ACE25-105B-4F40-A006-B7AAC218A0FA}"/>
              </a:ext>
            </a:extLst>
          </p:cNvPr>
          <p:cNvCxnSpPr>
            <a:cxnSpLocks/>
          </p:cNvCxnSpPr>
          <p:nvPr/>
        </p:nvCxnSpPr>
        <p:spPr>
          <a:xfrm flipH="1" flipV="1">
            <a:off x="3739081" y="4699975"/>
            <a:ext cx="372242" cy="40618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EA9062F-54EB-4CCF-B198-2113C0B37A5B}"/>
              </a:ext>
            </a:extLst>
          </p:cNvPr>
          <p:cNvCxnSpPr>
            <a:cxnSpLocks/>
          </p:cNvCxnSpPr>
          <p:nvPr/>
        </p:nvCxnSpPr>
        <p:spPr>
          <a:xfrm flipV="1">
            <a:off x="7744562" y="4725649"/>
            <a:ext cx="322076" cy="40618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778C6D-0A87-41D6-85B4-0D6F10A5FA5D}"/>
              </a:ext>
            </a:extLst>
          </p:cNvPr>
          <p:cNvCxnSpPr>
            <a:cxnSpLocks/>
          </p:cNvCxnSpPr>
          <p:nvPr/>
        </p:nvCxnSpPr>
        <p:spPr>
          <a:xfrm>
            <a:off x="6625163" y="4722176"/>
            <a:ext cx="309791" cy="30077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044A1D8-B739-4726-9DA6-4F59E26D6745}"/>
              </a:ext>
            </a:extLst>
          </p:cNvPr>
          <p:cNvSpPr txBox="1"/>
          <p:nvPr/>
        </p:nvSpPr>
        <p:spPr>
          <a:xfrm>
            <a:off x="710915" y="3958204"/>
            <a:ext cx="7328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Evidence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81DFBF0-C75C-4F23-BE3B-599B48ADC42B}"/>
              </a:ext>
            </a:extLst>
          </p:cNvPr>
          <p:cNvSpPr txBox="1"/>
          <p:nvPr/>
        </p:nvSpPr>
        <p:spPr>
          <a:xfrm>
            <a:off x="4836802" y="5278003"/>
            <a:ext cx="7328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Evidence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725173-E41B-4D14-BC18-0A00EDC5C92C}"/>
              </a:ext>
            </a:extLst>
          </p:cNvPr>
          <p:cNvSpPr txBox="1"/>
          <p:nvPr/>
        </p:nvSpPr>
        <p:spPr>
          <a:xfrm>
            <a:off x="6329347" y="3948099"/>
            <a:ext cx="7328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Evidence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832945-2349-40D5-BF2E-E3BC00E0B18E}"/>
              </a:ext>
            </a:extLst>
          </p:cNvPr>
          <p:cNvSpPr txBox="1"/>
          <p:nvPr/>
        </p:nvSpPr>
        <p:spPr>
          <a:xfrm>
            <a:off x="7639339" y="5268541"/>
            <a:ext cx="7328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Evidence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50735E-3D26-4547-A4B5-32D66A3F9607}"/>
              </a:ext>
            </a:extLst>
          </p:cNvPr>
          <p:cNvSpPr txBox="1"/>
          <p:nvPr/>
        </p:nvSpPr>
        <p:spPr>
          <a:xfrm>
            <a:off x="7700191" y="3937103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Posterior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FE27D18-0CF4-4810-B11E-9C472CF99BE2}"/>
              </a:ext>
            </a:extLst>
          </p:cNvPr>
          <p:cNvSpPr txBox="1"/>
          <p:nvPr/>
        </p:nvSpPr>
        <p:spPr>
          <a:xfrm>
            <a:off x="4946854" y="3948099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Posterior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154D49-18C4-4707-8AB0-763068C64AD8}"/>
              </a:ext>
            </a:extLst>
          </p:cNvPr>
          <p:cNvSpPr txBox="1"/>
          <p:nvPr/>
        </p:nvSpPr>
        <p:spPr>
          <a:xfrm>
            <a:off x="3541813" y="3937103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Posterior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C4FC0B-3236-4F6A-A819-0C899BD75429}"/>
              </a:ext>
            </a:extLst>
          </p:cNvPr>
          <p:cNvSpPr txBox="1"/>
          <p:nvPr/>
        </p:nvSpPr>
        <p:spPr>
          <a:xfrm>
            <a:off x="2018115" y="5265438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Posterior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4277B2-6EA4-4025-A514-188AAB8130D8}"/>
              </a:ext>
            </a:extLst>
          </p:cNvPr>
          <p:cNvSpPr txBox="1"/>
          <p:nvPr/>
        </p:nvSpPr>
        <p:spPr>
          <a:xfrm>
            <a:off x="6914660" y="5017610"/>
            <a:ext cx="777240" cy="274320"/>
          </a:xfrm>
          <a:prstGeom prst="ellipse">
            <a:avLst/>
          </a:prstGeom>
          <a:solidFill>
            <a:srgbClr val="E5F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System Failure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50D6AA-4C10-4B02-A305-E7BAB853A4A6}"/>
              </a:ext>
            </a:extLst>
          </p:cNvPr>
          <p:cNvSpPr txBox="1"/>
          <p:nvPr/>
        </p:nvSpPr>
        <p:spPr>
          <a:xfrm>
            <a:off x="4123458" y="5052697"/>
            <a:ext cx="777240" cy="274320"/>
          </a:xfrm>
          <a:prstGeom prst="ellipse">
            <a:avLst/>
          </a:prstGeom>
          <a:solidFill>
            <a:srgbClr val="E5F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System Failure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203FFA-0BF4-495F-B0C0-E9DA012D54FA}"/>
              </a:ext>
            </a:extLst>
          </p:cNvPr>
          <p:cNvSpPr txBox="1"/>
          <p:nvPr/>
        </p:nvSpPr>
        <p:spPr>
          <a:xfrm>
            <a:off x="1317219" y="5052697"/>
            <a:ext cx="777240" cy="274320"/>
          </a:xfrm>
          <a:prstGeom prst="ellipse">
            <a:avLst/>
          </a:prstGeom>
          <a:solidFill>
            <a:srgbClr val="E5F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System Failure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781214-7088-483B-9C39-11E0658F2DAD}"/>
              </a:ext>
            </a:extLst>
          </p:cNvPr>
          <p:cNvSpPr txBox="1"/>
          <p:nvPr/>
        </p:nvSpPr>
        <p:spPr>
          <a:xfrm>
            <a:off x="676365" y="4222982"/>
            <a:ext cx="777240" cy="365760"/>
          </a:xfrm>
          <a:prstGeom prst="ellipse">
            <a:avLst/>
          </a:prstGeom>
          <a:solidFill>
            <a:srgbClr val="E5F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Failure Mode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0303CD-540C-4050-9DE0-2BE2C1BDDA90}"/>
              </a:ext>
            </a:extLst>
          </p:cNvPr>
          <p:cNvSpPr txBox="1"/>
          <p:nvPr/>
        </p:nvSpPr>
        <p:spPr>
          <a:xfrm>
            <a:off x="2043993" y="4222982"/>
            <a:ext cx="777240" cy="365760"/>
          </a:xfrm>
          <a:prstGeom prst="ellipse">
            <a:avLst/>
          </a:prstGeom>
          <a:solidFill>
            <a:srgbClr val="E5F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Failure Mode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77454C-7786-4CF3-8A8F-BEF5F5A058D5}"/>
              </a:ext>
            </a:extLst>
          </p:cNvPr>
          <p:cNvSpPr txBox="1"/>
          <p:nvPr/>
        </p:nvSpPr>
        <p:spPr>
          <a:xfrm>
            <a:off x="3518260" y="4203037"/>
            <a:ext cx="777240" cy="365760"/>
          </a:xfrm>
          <a:prstGeom prst="ellipse">
            <a:avLst/>
          </a:prstGeom>
          <a:solidFill>
            <a:srgbClr val="E5F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Failure Mode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3E5F66-7640-4E28-87DD-0920DDF81B3C}"/>
              </a:ext>
            </a:extLst>
          </p:cNvPr>
          <p:cNvSpPr txBox="1"/>
          <p:nvPr/>
        </p:nvSpPr>
        <p:spPr>
          <a:xfrm>
            <a:off x="4848502" y="4231351"/>
            <a:ext cx="777240" cy="365760"/>
          </a:xfrm>
          <a:prstGeom prst="ellipse">
            <a:avLst/>
          </a:prstGeom>
          <a:solidFill>
            <a:srgbClr val="E5F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Failure Mode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76189A-648C-4DEE-A803-C6E902657943}"/>
              </a:ext>
            </a:extLst>
          </p:cNvPr>
          <p:cNvSpPr txBox="1"/>
          <p:nvPr/>
        </p:nvSpPr>
        <p:spPr>
          <a:xfrm>
            <a:off x="6281392" y="4227875"/>
            <a:ext cx="777240" cy="365760"/>
          </a:xfrm>
          <a:prstGeom prst="ellipse">
            <a:avLst/>
          </a:prstGeom>
          <a:solidFill>
            <a:srgbClr val="E5F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Failure Mode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262BF6-7EF7-4873-90CF-3E773B0B593A}"/>
              </a:ext>
            </a:extLst>
          </p:cNvPr>
          <p:cNvSpPr txBox="1"/>
          <p:nvPr/>
        </p:nvSpPr>
        <p:spPr>
          <a:xfrm>
            <a:off x="7639339" y="4217031"/>
            <a:ext cx="777240" cy="365760"/>
          </a:xfrm>
          <a:prstGeom prst="ellipse">
            <a:avLst/>
          </a:prstGeom>
          <a:solidFill>
            <a:srgbClr val="E5F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Failure Mode 2</a:t>
            </a:r>
          </a:p>
        </p:txBody>
      </p:sp>
    </p:spTree>
    <p:extLst>
      <p:ext uri="{BB962C8B-B14F-4D97-AF65-F5344CB8AC3E}">
        <p14:creationId xmlns:p14="http://schemas.microsoft.com/office/powerpoint/2010/main" val="270678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8372ABC-9262-4DF7-AEFB-89BCC613EC12}"/>
              </a:ext>
            </a:extLst>
          </p:cNvPr>
          <p:cNvSpPr txBox="1"/>
          <p:nvPr/>
        </p:nvSpPr>
        <p:spPr>
          <a:xfrm>
            <a:off x="324579" y="5294692"/>
            <a:ext cx="2332641" cy="78319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How is data collected in here…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14BB6-4F62-4735-8470-D69D3447A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A21E8-9977-4704-B177-06FB2897296D}" type="slidenum">
              <a:rPr lang="en-US" smtClean="0"/>
              <a:t>7</a:t>
            </a:fld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E11118A-A22E-4A00-8520-9C5E4738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506"/>
            <a:ext cx="7706299" cy="1143000"/>
          </a:xfrm>
        </p:spPr>
        <p:txBody>
          <a:bodyPr/>
          <a:lstStyle/>
          <a:p>
            <a:r>
              <a:rPr lang="en-US" sz="3200" dirty="0"/>
              <a:t>What are different ways to discretize a continuous-time accident sequence?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6424E2-178C-4C6E-8D43-DAFF147A4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3430"/>
            <a:ext cx="7465541" cy="41559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E10E99-0623-47CE-95B1-9C7DC4521B13}"/>
              </a:ext>
            </a:extLst>
          </p:cNvPr>
          <p:cNvSpPr/>
          <p:nvPr/>
        </p:nvSpPr>
        <p:spPr>
          <a:xfrm>
            <a:off x="2114026" y="1124493"/>
            <a:ext cx="1560352" cy="3994889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44824-71B0-4BD0-8342-F28A22FB306C}"/>
              </a:ext>
            </a:extLst>
          </p:cNvPr>
          <p:cNvSpPr txBox="1"/>
          <p:nvPr/>
        </p:nvSpPr>
        <p:spPr>
          <a:xfrm>
            <a:off x="4717652" y="5294691"/>
            <a:ext cx="3969148" cy="78319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…informing operational behavior and system health predictions?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3C2EBE84-3C88-4F93-9202-7A4CE1D03313}"/>
              </a:ext>
            </a:extLst>
          </p:cNvPr>
          <p:cNvSpPr/>
          <p:nvPr/>
        </p:nvSpPr>
        <p:spPr>
          <a:xfrm rot="5400000" flipH="1">
            <a:off x="2689607" y="5232238"/>
            <a:ext cx="535190" cy="467347"/>
          </a:xfrm>
          <a:prstGeom prst="bentArrow">
            <a:avLst/>
          </a:prstGeom>
          <a:solidFill>
            <a:schemeClr val="accent1"/>
          </a:solidFill>
          <a:ln>
            <a:solidFill>
              <a:schemeClr val="accent1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600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315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C4447-F4E2-44B8-A663-E6DC9EA2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Research problem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6D633-A650-47E4-8BF4-DAA4879B27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0" y="6477493"/>
            <a:ext cx="609600" cy="301752"/>
          </a:xfrm>
        </p:spPr>
        <p:txBody>
          <a:bodyPr/>
          <a:lstStyle/>
          <a:p>
            <a:fld id="{B347FA65-0AFF-D745-B01A-93117137B3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239238-6DBD-4F44-9A58-B70621508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3" y="1173191"/>
            <a:ext cx="8728075" cy="3267873"/>
          </a:xfrm>
        </p:spPr>
        <p:txBody>
          <a:bodyPr/>
          <a:lstStyle/>
          <a:p>
            <a:r>
              <a:rPr lang="en-US" sz="2000" dirty="0"/>
              <a:t>There is a need for model designers to develop </a:t>
            </a:r>
            <a:r>
              <a:rPr lang="en-US" sz="2000" u="sng" dirty="0"/>
              <a:t>effective CES health monitoring models for improved system management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Modeling CESs through a SIPPRA approach allows for operational data to be used within a scalable and clear logic structure</a:t>
            </a:r>
          </a:p>
          <a:p>
            <a:endParaRPr lang="en-US" sz="2000" dirty="0"/>
          </a:p>
          <a:p>
            <a:r>
              <a:rPr lang="en-US" sz="2000" dirty="0"/>
              <a:t>However, there are questions surrounding effective model designs for SIPPRA health management, particularly for Dynamic Bayesian Networks (DBNs).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E7ACA-7C22-4A34-9F3A-69791AC118FA}"/>
              </a:ext>
            </a:extLst>
          </p:cNvPr>
          <p:cNvSpPr txBox="1"/>
          <p:nvPr/>
        </p:nvSpPr>
        <p:spPr>
          <a:xfrm>
            <a:off x="537542" y="4561097"/>
            <a:ext cx="8068915" cy="1123712"/>
          </a:xfrm>
          <a:prstGeom prst="roundRect">
            <a:avLst/>
          </a:prstGeom>
          <a:solidFill>
            <a:srgbClr val="D5E3FF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This work rigorously evaluates how different approaches to discretizing operational system data streams for DBN construction and updating impact model performance in multiple dimensions. </a:t>
            </a:r>
          </a:p>
        </p:txBody>
      </p:sp>
    </p:spTree>
    <p:extLst>
      <p:ext uri="{BB962C8B-B14F-4D97-AF65-F5344CB8AC3E}">
        <p14:creationId xmlns:p14="http://schemas.microsoft.com/office/powerpoint/2010/main" val="2396618053"/>
      </p:ext>
    </p:extLst>
  </p:cSld>
  <p:clrMapOvr>
    <a:masterClrMapping/>
  </p:clrMapOvr>
</p:sld>
</file>

<file path=ppt/theme/theme1.xml><?xml version="1.0" encoding="utf-8"?>
<a:theme xmlns:a="http://schemas.openxmlformats.org/drawingml/2006/main" name="SyRRApowerpoint2020">
  <a:themeElements>
    <a:clrScheme name="SyRRA2020">
      <a:dk1>
        <a:srgbClr val="000000"/>
      </a:dk1>
      <a:lt1>
        <a:srgbClr val="FFFFFF"/>
      </a:lt1>
      <a:dk2>
        <a:srgbClr val="135297"/>
      </a:dk2>
      <a:lt2>
        <a:srgbClr val="9E8C78"/>
      </a:lt2>
      <a:accent1>
        <a:srgbClr val="D5E3FF"/>
      </a:accent1>
      <a:accent2>
        <a:srgbClr val="135297"/>
      </a:accent2>
      <a:accent3>
        <a:srgbClr val="2B753E"/>
      </a:accent3>
      <a:accent4>
        <a:srgbClr val="FFE579"/>
      </a:accent4>
      <a:accent5>
        <a:srgbClr val="C40000"/>
      </a:accent5>
      <a:accent6>
        <a:srgbClr val="DDDDDD"/>
      </a:accent6>
      <a:hlink>
        <a:srgbClr val="135297"/>
      </a:hlink>
      <a:folHlink>
        <a:srgbClr val="135297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>
              <a:lumMod val="25000"/>
            </a:schemeClr>
          </a:solidFill>
        </a:ln>
        <a:effectLst/>
      </a:spPr>
      <a:bodyPr wrap="square" rtlCol="0" anchor="ctr">
        <a:spAutoFit/>
      </a:bodyPr>
      <a:lstStyle>
        <a:defPPr marL="0" indent="0" algn="l">
          <a:buFont typeface="Arial" panose="020B0604020202020204" pitchFamily="34" charset="0"/>
          <a:buNone/>
          <a:defRPr sz="1600" dirty="0">
            <a:solidFill>
              <a:srgbClr val="000000"/>
            </a:solidFill>
            <a:ea typeface="ＭＳ Ｐゴシック"/>
            <a:cs typeface="Times New Roman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12700"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RRApowerpoint2020" id="{758A82B2-9B96-4E21-B8B8-FEDC6F65FE82}" vid="{1D28F5BB-F9BE-4F43-9D11-5DEF1A8BB4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SyRRApowerpoint2020</Template>
  <TotalTime>177686</TotalTime>
  <Words>2223</Words>
  <Application>Microsoft Office PowerPoint</Application>
  <PresentationFormat>On-screen Show (4:3)</PresentationFormat>
  <Paragraphs>442</Paragraphs>
  <Slides>24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Bodoni MT Condensed</vt:lpstr>
      <vt:lpstr>Calibri</vt:lpstr>
      <vt:lpstr>Cambria Math</vt:lpstr>
      <vt:lpstr>Times New Roman</vt:lpstr>
      <vt:lpstr>Wingdings</vt:lpstr>
      <vt:lpstr>SyRRApowerpoint2020</vt:lpstr>
      <vt:lpstr>High-level presentation structure</vt:lpstr>
      <vt:lpstr>Impact of Complex Engineering System Data Stream Discretization Techniques on the Performance of Dynamic Bayesian Network-Based Health Assessments</vt:lpstr>
      <vt:lpstr>Summary: Dynamic Bayesian networks as a health monitoring tool for complex engineering systems</vt:lpstr>
      <vt:lpstr>There’s a long-standing goal to have updated health and risk statuses for complex engineering systems (CESs)…</vt:lpstr>
      <vt:lpstr>Systematic integrations of PHM and PRA (SIPPRA) address limitations of both techniques </vt:lpstr>
      <vt:lpstr>Dynamic Bayesian networks (DBNs)</vt:lpstr>
      <vt:lpstr>What types of questions can be supported by DBNs?</vt:lpstr>
      <vt:lpstr>What are different ways to discretize a continuous-time accident sequence?</vt:lpstr>
      <vt:lpstr>Research problem</vt:lpstr>
      <vt:lpstr>Research Methodology</vt:lpstr>
      <vt:lpstr>Case study: sodium fast reactor (SFR) experiencing a transient overpower (TOP)</vt:lpstr>
      <vt:lpstr>PowerPoint Presentation</vt:lpstr>
      <vt:lpstr>Case study data is simulated from dynamic event tree (DET) branches</vt:lpstr>
      <vt:lpstr>Three different kinds of discretization techniques applied </vt:lpstr>
      <vt:lpstr>Metrics for comparison could be: taxonomy of 35 performance metrics for health monitoring models</vt:lpstr>
      <vt:lpstr>Performance Metric: Alignment of system safety prior with baseline DET estimate</vt:lpstr>
      <vt:lpstr>Results of discretization comparison (Time-based and state-based)</vt:lpstr>
      <vt:lpstr>Heat map enables comparison across all three discretization approaches</vt:lpstr>
      <vt:lpstr>Different models map enables comparison across all three discretization approaches</vt:lpstr>
      <vt:lpstr>3 metrics are used to compare DBNs in this paper</vt:lpstr>
      <vt:lpstr>Combined, these metrics provide a more nuanced approach to evaluating performance  </vt:lpstr>
      <vt:lpstr>Next steps &amp;future research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Different Time Discretization Methods On DBN-based Dynamic Probabilistic Safety Assessments</dc:title>
  <dc:creator>Austin Drisko Lewis</dc:creator>
  <cp:lastModifiedBy>Katrina Groth</cp:lastModifiedBy>
  <cp:revision>530</cp:revision>
  <cp:lastPrinted>2022-02-05T17:37:32Z</cp:lastPrinted>
  <dcterms:created xsi:type="dcterms:W3CDTF">2021-10-14T12:54:09Z</dcterms:created>
  <dcterms:modified xsi:type="dcterms:W3CDTF">2022-06-21T21:16:57Z</dcterms:modified>
</cp:coreProperties>
</file>